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61" r:id="rId3"/>
    <p:sldMasterId id="2147483708" r:id="rId4"/>
  </p:sldMasterIdLst>
  <p:notesMasterIdLst>
    <p:notesMasterId r:id="rId27"/>
  </p:notesMasterIdLst>
  <p:sldIdLst>
    <p:sldId id="294" r:id="rId5"/>
    <p:sldId id="295" r:id="rId6"/>
    <p:sldId id="296" r:id="rId7"/>
    <p:sldId id="256" r:id="rId8"/>
    <p:sldId id="281" r:id="rId9"/>
    <p:sldId id="287" r:id="rId10"/>
    <p:sldId id="283" r:id="rId11"/>
    <p:sldId id="265" r:id="rId12"/>
    <p:sldId id="272" r:id="rId13"/>
    <p:sldId id="277" r:id="rId14"/>
    <p:sldId id="275" r:id="rId15"/>
    <p:sldId id="276" r:id="rId16"/>
    <p:sldId id="288" r:id="rId17"/>
    <p:sldId id="289" r:id="rId18"/>
    <p:sldId id="266" r:id="rId19"/>
    <p:sldId id="271" r:id="rId20"/>
    <p:sldId id="267" r:id="rId21"/>
    <p:sldId id="290" r:id="rId22"/>
    <p:sldId id="291" r:id="rId23"/>
    <p:sldId id="292" r:id="rId24"/>
    <p:sldId id="293"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00"/>
    <a:srgbClr val="CC0000"/>
    <a:srgbClr val="E28700"/>
    <a:srgbClr val="FF0000"/>
    <a:srgbClr val="1C3652"/>
    <a:srgbClr val="294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0" autoAdjust="0"/>
    <p:restoredTop sz="94660"/>
  </p:normalViewPr>
  <p:slideViewPr>
    <p:cSldViewPr snapToGrid="0">
      <p:cViewPr varScale="1">
        <p:scale>
          <a:sx n="72" d="100"/>
          <a:sy n="72"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1E8B0-2000-4C2C-B956-8BDCA1966B45}" type="datetimeFigureOut">
              <a:rPr lang="en-US" smtClean="0"/>
              <a:t>2/13/2020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A3535-A4BA-4EBA-8941-E1CA1881E8B8}" type="slidenum">
              <a:rPr lang="en-US" smtClean="0"/>
              <a:t>‹#›</a:t>
            </a:fld>
            <a:endParaRPr lang="en-US"/>
          </a:p>
        </p:txBody>
      </p:sp>
    </p:spTree>
    <p:extLst>
      <p:ext uri="{BB962C8B-B14F-4D97-AF65-F5344CB8AC3E}">
        <p14:creationId xmlns:p14="http://schemas.microsoft.com/office/powerpoint/2010/main" val="224064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1813"/>
            <a:ext cx="4733925" cy="2663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69E1E-FE26-F446-9C90-3F4528F22EEE}" type="slidenum">
              <a:rPr lang="en-US" smtClean="0"/>
              <a:t>1</a:t>
            </a:fld>
            <a:endParaRPr lang="en-US"/>
          </a:p>
        </p:txBody>
      </p:sp>
    </p:spTree>
    <p:extLst>
      <p:ext uri="{BB962C8B-B14F-4D97-AF65-F5344CB8AC3E}">
        <p14:creationId xmlns:p14="http://schemas.microsoft.com/office/powerpoint/2010/main" val="27104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73787" cy="3473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ctr" defTabSz="837676" hangingPunct="0">
              <a:defRPr/>
            </a:pPr>
            <a:fld id="{7BB69E1E-FE26-F446-9C90-3F4528F22EEE}" type="slidenum">
              <a:rPr kumimoji="0" lang="en-US" sz="3000" b="1" kern="0">
                <a:solidFill>
                  <a:srgbClr val="FFFFFF"/>
                </a:solidFill>
                <a:latin typeface="Helvetica Neue"/>
                <a:sym typeface="Helvetica Neue"/>
              </a:rPr>
              <a:pPr algn="ctr" defTabSz="837676" hangingPunct="0">
                <a:defRPr/>
              </a:pPr>
              <a:t>2</a:t>
            </a:fld>
            <a:endParaRPr kumimoji="0" lang="en-US" sz="3000" b="1" kern="0">
              <a:solidFill>
                <a:srgbClr val="FFFFFF"/>
              </a:solidFill>
              <a:latin typeface="Helvetica Neue"/>
              <a:sym typeface="Helvetica Neue"/>
            </a:endParaRPr>
          </a:p>
        </p:txBody>
      </p:sp>
    </p:spTree>
    <p:extLst>
      <p:ext uri="{BB962C8B-B14F-4D97-AF65-F5344CB8AC3E}">
        <p14:creationId xmlns:p14="http://schemas.microsoft.com/office/powerpoint/2010/main" val="39648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73787" cy="3473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ctr" defTabSz="837676" hangingPunct="0">
              <a:defRPr/>
            </a:pPr>
            <a:fld id="{7BB69E1E-FE26-F446-9C90-3F4528F22EEE}" type="slidenum">
              <a:rPr kumimoji="0" lang="en-US" sz="3000" b="1" kern="0">
                <a:solidFill>
                  <a:srgbClr val="FFFFFF"/>
                </a:solidFill>
                <a:latin typeface="Helvetica Neue"/>
                <a:sym typeface="Helvetica Neue"/>
              </a:rPr>
              <a:pPr algn="ctr" defTabSz="837676" hangingPunct="0">
                <a:defRPr/>
              </a:pPr>
              <a:t>3</a:t>
            </a:fld>
            <a:endParaRPr kumimoji="0" lang="en-US" sz="3000" b="1" kern="0">
              <a:solidFill>
                <a:srgbClr val="FFFFFF"/>
              </a:solidFill>
              <a:latin typeface="Helvetica Neue"/>
              <a:sym typeface="Helvetica Neue"/>
            </a:endParaRPr>
          </a:p>
        </p:txBody>
      </p:sp>
    </p:spTree>
    <p:extLst>
      <p:ext uri="{BB962C8B-B14F-4D97-AF65-F5344CB8AC3E}">
        <p14:creationId xmlns:p14="http://schemas.microsoft.com/office/powerpoint/2010/main" val="226518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73787" cy="3473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ctr" defTabSz="837676" hangingPunct="0">
              <a:defRPr/>
            </a:pPr>
            <a:fld id="{7BB69E1E-FE26-F446-9C90-3F4528F22EEE}" type="slidenum">
              <a:rPr kumimoji="0" lang="en-US" sz="3000" b="1" kern="0">
                <a:solidFill>
                  <a:srgbClr val="FFFFFF"/>
                </a:solidFill>
                <a:latin typeface="Helvetica Neue"/>
                <a:sym typeface="Helvetica Neue"/>
              </a:rPr>
              <a:pPr algn="ctr" defTabSz="837676" hangingPunct="0">
                <a:defRPr/>
              </a:pPr>
              <a:t>22</a:t>
            </a:fld>
            <a:endParaRPr kumimoji="0" lang="en-US" sz="3000" b="1" kern="0">
              <a:solidFill>
                <a:srgbClr val="FFFFFF"/>
              </a:solidFill>
              <a:latin typeface="Helvetica Neue"/>
              <a:sym typeface="Helvetica Neue"/>
            </a:endParaRPr>
          </a:p>
        </p:txBody>
      </p:sp>
    </p:spTree>
    <p:extLst>
      <p:ext uri="{BB962C8B-B14F-4D97-AF65-F5344CB8AC3E}">
        <p14:creationId xmlns:p14="http://schemas.microsoft.com/office/powerpoint/2010/main" val="112982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60BDA1-2133-4F2C-BB2B-E07BED74BAE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134000"/>
                    </a14:imgEffect>
                  </a14:imgLayer>
                </a14:imgProps>
              </a:ext>
              <a:ext uri="{28A0092B-C50C-407E-A947-70E740481C1C}">
                <a14:useLocalDpi xmlns:a14="http://schemas.microsoft.com/office/drawing/2010/main" val="0"/>
              </a:ext>
            </a:extLst>
          </a:blip>
          <a:srcRect l="6581" r="6372"/>
          <a:stretch/>
        </p:blipFill>
        <p:spPr>
          <a:xfrm>
            <a:off x="1540165" y="-5941"/>
            <a:ext cx="9111671" cy="1819053"/>
          </a:xfrm>
          <a:prstGeom prst="rect">
            <a:avLst/>
          </a:prstGeom>
        </p:spPr>
      </p:pic>
      <p:sp>
        <p:nvSpPr>
          <p:cNvPr id="289797" name="Rectangle 5"/>
          <p:cNvSpPr>
            <a:spLocks noGrp="1" noChangeArrowheads="1"/>
          </p:cNvSpPr>
          <p:nvPr>
            <p:ph type="ctrTitle" hasCustomPrompt="1"/>
          </p:nvPr>
        </p:nvSpPr>
        <p:spPr>
          <a:xfrm>
            <a:off x="914400" y="1905001"/>
            <a:ext cx="10363200" cy="1470025"/>
          </a:xfrm>
        </p:spPr>
        <p:txBody>
          <a:bodyPr/>
          <a:lstStyle>
            <a:lvl1pPr>
              <a:defRPr sz="4000" baseline="0">
                <a:solidFill>
                  <a:srgbClr val="22364C"/>
                </a:solidFill>
              </a:defRPr>
            </a:lvl1pPr>
          </a:lstStyle>
          <a:p>
            <a:pPr lvl="0"/>
            <a:r>
              <a:rPr lang="en-US" noProof="0" dirty="0"/>
              <a:t>Power for seamless interaction</a:t>
            </a:r>
          </a:p>
        </p:txBody>
      </p:sp>
      <p:sp>
        <p:nvSpPr>
          <p:cNvPr id="289798" name="Rectangle 6"/>
          <p:cNvSpPr>
            <a:spLocks noGrp="1" noChangeArrowheads="1"/>
          </p:cNvSpPr>
          <p:nvPr>
            <p:ph type="subTitle" idx="1" hasCustomPrompt="1"/>
          </p:nvPr>
        </p:nvSpPr>
        <p:spPr>
          <a:xfrm>
            <a:off x="1320800" y="3429000"/>
            <a:ext cx="9550400" cy="1752600"/>
          </a:xfrm>
        </p:spPr>
        <p:txBody>
          <a:bodyPr/>
          <a:lstStyle>
            <a:lvl1pPr marL="0" indent="0" algn="ctr">
              <a:buFontTx/>
              <a:buNone/>
              <a:defRPr sz="2600" baseline="0">
                <a:solidFill>
                  <a:srgbClr val="22364C"/>
                </a:solidFill>
              </a:defRPr>
            </a:lvl1pPr>
          </a:lstStyle>
          <a:p>
            <a:pPr lvl="0"/>
            <a:r>
              <a:rPr lang="en-US" noProof="0" dirty="0"/>
              <a:t>Professor Charles R. Sullivan</a:t>
            </a:r>
          </a:p>
          <a:p>
            <a:pPr lvl="0"/>
            <a:r>
              <a:rPr lang="en-US" noProof="0" dirty="0"/>
              <a:t>Thayer School of Engineering at Dartmouth</a:t>
            </a:r>
          </a:p>
        </p:txBody>
      </p:sp>
      <p:pic>
        <p:nvPicPr>
          <p:cNvPr id="7" name="Picture 2" descr="http://sunrise.ite.gmu.edu:8080/Sunrise/images/nsf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2" y="5272077"/>
            <a:ext cx="1581915" cy="159105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a:extLst>
              <a:ext uri="{FF2B5EF4-FFF2-40B4-BE49-F238E27FC236}">
                <a16:creationId xmlns:a16="http://schemas.microsoft.com/office/drawing/2014/main" id="{FBAF7C92-D202-4CA0-8BF8-061E3BE9F0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85167" y="5148350"/>
            <a:ext cx="2022222" cy="1653968"/>
          </a:xfrm>
          <a:prstGeom prst="rect">
            <a:avLst/>
          </a:prstGeom>
        </p:spPr>
      </p:pic>
      <p:grpSp>
        <p:nvGrpSpPr>
          <p:cNvPr id="10" name="Group 9"/>
          <p:cNvGrpSpPr/>
          <p:nvPr userDrawn="1"/>
        </p:nvGrpSpPr>
        <p:grpSpPr>
          <a:xfrm>
            <a:off x="4162598" y="5521580"/>
            <a:ext cx="3866804" cy="1092051"/>
            <a:chOff x="2901670" y="5861682"/>
            <a:chExt cx="3409076" cy="899649"/>
          </a:xfrm>
        </p:grpSpPr>
        <p:pic>
          <p:nvPicPr>
            <p:cNvPr id="11" name="Graphic 5">
              <a:extLst>
                <a:ext uri="{FF2B5EF4-FFF2-40B4-BE49-F238E27FC236}">
                  <a16:creationId xmlns:a16="http://schemas.microsoft.com/office/drawing/2014/main" id="{5BAED508-6B41-45A1-99FC-999E83D1593D}"/>
                </a:ext>
              </a:extLst>
            </p:cNvPr>
            <p:cNvPicPr>
              <a:picLocks noChangeAspect="1"/>
            </p:cNvPicPr>
            <p:nvPr userDrawn="1"/>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5896"/>
            <a:stretch/>
          </p:blipFill>
          <p:spPr>
            <a:xfrm>
              <a:off x="3733800" y="5861682"/>
              <a:ext cx="2576946" cy="857677"/>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01670" y="5884601"/>
              <a:ext cx="836141" cy="876730"/>
            </a:xfrm>
            <a:prstGeom prst="rect">
              <a:avLst/>
            </a:prstGeom>
          </p:spPr>
        </p:pic>
      </p:grpSp>
    </p:spTree>
    <p:extLst>
      <p:ext uri="{BB962C8B-B14F-4D97-AF65-F5344CB8AC3E}">
        <p14:creationId xmlns:p14="http://schemas.microsoft.com/office/powerpoint/2010/main" val="199154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0"/>
          </p:nvPr>
        </p:nvSpPr>
        <p:spPr>
          <a:xfrm>
            <a:off x="508000" y="1260475"/>
            <a:ext cx="11074400" cy="46085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98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39BA3F8-AE25-4D08-8FDF-D266D02DABDB}" type="slidenum">
              <a:rPr lang="en-US" smtClean="0"/>
              <a:t>‹#›</a:t>
            </a:fld>
            <a:endParaRPr lang="en-US"/>
          </a:p>
        </p:txBody>
      </p:sp>
      <p:sp>
        <p:nvSpPr>
          <p:cNvPr id="8" name="Title Placeholder 1"/>
          <p:cNvSpPr>
            <a:spLocks noGrp="1"/>
          </p:cNvSpPr>
          <p:nvPr>
            <p:ph type="title"/>
          </p:nvPr>
        </p:nvSpPr>
        <p:spPr>
          <a:xfrm>
            <a:off x="838200" y="365125"/>
            <a:ext cx="5562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Rounded Rectangle 9"/>
          <p:cNvSpPr/>
          <p:nvPr/>
        </p:nvSpPr>
        <p:spPr>
          <a:xfrm>
            <a:off x="67985" y="1693793"/>
            <a:ext cx="5943600" cy="4554607"/>
          </a:xfrm>
          <a:prstGeom prst="roundRect">
            <a:avLst>
              <a:gd name="adj" fmla="val 3348"/>
            </a:avLst>
          </a:prstGeom>
          <a:solidFill>
            <a:schemeClr val="bg1">
              <a:lumMod val="85000"/>
            </a:schemeClr>
          </a:solidFill>
          <a:ln>
            <a:solidFill>
              <a:srgbClr val="004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endParaRPr>
          </a:p>
        </p:txBody>
      </p:sp>
      <p:cxnSp>
        <p:nvCxnSpPr>
          <p:cNvPr id="13" name="Straight Connector 12"/>
          <p:cNvCxnSpPr/>
          <p:nvPr userDrawn="1"/>
        </p:nvCxnSpPr>
        <p:spPr>
          <a:xfrm>
            <a:off x="1882418" y="2123264"/>
            <a:ext cx="2314734" cy="12135"/>
          </a:xfrm>
          <a:prstGeom prst="line">
            <a:avLst/>
          </a:prstGeom>
          <a:ln w="41275" cap="rnd" cmpd="sng">
            <a:solidFill>
              <a:srgbClr val="004B00"/>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Content Placeholder 2"/>
          <p:cNvSpPr>
            <a:spLocks noGrp="1"/>
          </p:cNvSpPr>
          <p:nvPr>
            <p:ph sz="half" idx="1"/>
          </p:nvPr>
        </p:nvSpPr>
        <p:spPr>
          <a:xfrm>
            <a:off x="210273" y="2196293"/>
            <a:ext cx="5801312" cy="4052107"/>
          </a:xfrm>
        </p:spPr>
        <p:txBody>
          <a:bodyPr/>
          <a:lstStyle>
            <a:lvl1pPr marL="457200" indent="-457200">
              <a:buFont typeface="Wingdings" panose="05000000000000000000" pitchFamily="2" charset="2"/>
              <a:buChar char="q"/>
              <a:defRPr/>
            </a:lvl1pPr>
            <a:lvl2pPr marL="800100" indent="-342900">
              <a:buFont typeface="Wingdings" panose="05000000000000000000" pitchFamily="2" charset="2"/>
              <a:buChar char="q"/>
              <a:defRPr/>
            </a:lvl2pPr>
            <a:lvl3pPr marL="1257300" indent="-342900">
              <a:buFont typeface="Wingdings" panose="05000000000000000000" pitchFamily="2" charset="2"/>
              <a:buChar char="q"/>
              <a:defRPr/>
            </a:lvl3pPr>
            <a:lvl4pPr marL="1657350" indent="-285750">
              <a:buFont typeface="Wingdings" panose="05000000000000000000" pitchFamily="2" charset="2"/>
              <a:buChar char="q"/>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19" name="Text Placeholder 2"/>
          <p:cNvSpPr>
            <a:spLocks noGrp="1"/>
          </p:cNvSpPr>
          <p:nvPr>
            <p:ph type="body" idx="12"/>
          </p:nvPr>
        </p:nvSpPr>
        <p:spPr>
          <a:xfrm>
            <a:off x="1326079" y="1705928"/>
            <a:ext cx="3427412" cy="444686"/>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Rounded Rectangle 25"/>
          <p:cNvSpPr/>
          <p:nvPr userDrawn="1"/>
        </p:nvSpPr>
        <p:spPr>
          <a:xfrm>
            <a:off x="6188512" y="1693793"/>
            <a:ext cx="5943600" cy="4554607"/>
          </a:xfrm>
          <a:prstGeom prst="roundRect">
            <a:avLst>
              <a:gd name="adj" fmla="val 3348"/>
            </a:avLst>
          </a:prstGeom>
          <a:solidFill>
            <a:schemeClr val="bg1">
              <a:lumMod val="85000"/>
            </a:schemeClr>
          </a:solidFill>
          <a:ln>
            <a:solidFill>
              <a:srgbClr val="004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endParaRPr>
          </a:p>
        </p:txBody>
      </p:sp>
      <p:cxnSp>
        <p:nvCxnSpPr>
          <p:cNvPr id="27" name="Straight Connector 26"/>
          <p:cNvCxnSpPr/>
          <p:nvPr userDrawn="1"/>
        </p:nvCxnSpPr>
        <p:spPr>
          <a:xfrm>
            <a:off x="8002945" y="2123264"/>
            <a:ext cx="2314734" cy="12135"/>
          </a:xfrm>
          <a:prstGeom prst="line">
            <a:avLst/>
          </a:prstGeom>
          <a:ln w="41275" cap="rnd" cmpd="sng">
            <a:solidFill>
              <a:srgbClr val="004B00"/>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Content Placeholder 2"/>
          <p:cNvSpPr>
            <a:spLocks noGrp="1"/>
          </p:cNvSpPr>
          <p:nvPr>
            <p:ph sz="half" idx="13"/>
          </p:nvPr>
        </p:nvSpPr>
        <p:spPr>
          <a:xfrm>
            <a:off x="6330800" y="2196293"/>
            <a:ext cx="5801312" cy="4052107"/>
          </a:xfrm>
        </p:spPr>
        <p:txBody>
          <a:bodyPr/>
          <a:lstStyle>
            <a:lvl1pPr marL="457200" indent="-457200">
              <a:buFont typeface="Wingdings" panose="05000000000000000000" pitchFamily="2" charset="2"/>
              <a:buChar char="q"/>
              <a:defRPr/>
            </a:lvl1pPr>
            <a:lvl2pPr marL="800100" indent="-342900">
              <a:buFont typeface="Wingdings" panose="05000000000000000000" pitchFamily="2" charset="2"/>
              <a:buChar char="q"/>
              <a:defRPr/>
            </a:lvl2pPr>
            <a:lvl3pPr marL="1257300" indent="-342900">
              <a:buFont typeface="Wingdings" panose="05000000000000000000" pitchFamily="2" charset="2"/>
              <a:buChar char="q"/>
              <a:defRPr/>
            </a:lvl3pPr>
            <a:lvl4pPr marL="1657350" indent="-285750">
              <a:buFont typeface="Wingdings" panose="05000000000000000000" pitchFamily="2" charset="2"/>
              <a:buChar char="q"/>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29" name="Text Placeholder 2"/>
          <p:cNvSpPr>
            <a:spLocks noGrp="1"/>
          </p:cNvSpPr>
          <p:nvPr>
            <p:ph type="body" idx="14"/>
          </p:nvPr>
        </p:nvSpPr>
        <p:spPr>
          <a:xfrm>
            <a:off x="7446606" y="1705928"/>
            <a:ext cx="3427412" cy="444686"/>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83024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50"/>
            <a:ext cx="10871200" cy="1066800"/>
          </a:xfrm>
        </p:spPr>
        <p:txBody>
          <a:bodyPr/>
          <a:lstStyle>
            <a:lvl1pPr>
              <a:defRPr sz="4000">
                <a:solidFill>
                  <a:schemeClr val="bg1">
                    <a:lumMod val="85000"/>
                  </a:schemeClr>
                </a:solidFill>
              </a:defRPr>
            </a:lvl1pPr>
          </a:lstStyle>
          <a:p>
            <a:r>
              <a:rPr lang="en-US" dirty="0"/>
              <a:t>Click to edit Master title style</a:t>
            </a:r>
          </a:p>
        </p:txBody>
      </p:sp>
      <p:sp>
        <p:nvSpPr>
          <p:cNvPr id="3" name="Content Placeholder 2"/>
          <p:cNvSpPr>
            <a:spLocks noGrp="1"/>
          </p:cNvSpPr>
          <p:nvPr>
            <p:ph idx="1"/>
          </p:nvPr>
        </p:nvSpPr>
        <p:spPr>
          <a:xfrm>
            <a:off x="508000" y="1295400"/>
            <a:ext cx="11074400" cy="50292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856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0DC0D-498B-DA42-8E15-3F2DCFBDE21D}"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5EE6-BB6C-CC41-803B-56DD9F89AD38}" type="slidenum">
              <a:rPr lang="en-US" smtClean="0"/>
              <a:t>‹#›</a:t>
            </a:fld>
            <a:endParaRPr lang="en-US"/>
          </a:p>
        </p:txBody>
      </p:sp>
    </p:spTree>
    <p:extLst>
      <p:ext uri="{BB962C8B-B14F-4D97-AF65-F5344CB8AC3E}">
        <p14:creationId xmlns:p14="http://schemas.microsoft.com/office/powerpoint/2010/main" val="333917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0DC0D-498B-DA42-8E15-3F2DCFBDE21D}"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5EE6-BB6C-CC41-803B-56DD9F89AD38}" type="slidenum">
              <a:rPr lang="en-US" smtClean="0"/>
              <a:t>‹#›</a:t>
            </a:fld>
            <a:endParaRPr lang="en-US"/>
          </a:p>
        </p:txBody>
      </p:sp>
    </p:spTree>
    <p:extLst>
      <p:ext uri="{BB962C8B-B14F-4D97-AF65-F5344CB8AC3E}">
        <p14:creationId xmlns:p14="http://schemas.microsoft.com/office/powerpoint/2010/main" val="105426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0DC0D-498B-DA42-8E15-3F2DCFBDE21D}"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5EE6-BB6C-CC41-803B-56DD9F89AD38}" type="slidenum">
              <a:rPr lang="en-US" smtClean="0"/>
              <a:t>‹#›</a:t>
            </a:fld>
            <a:endParaRPr lang="en-US"/>
          </a:p>
        </p:txBody>
      </p:sp>
    </p:spTree>
    <p:extLst>
      <p:ext uri="{BB962C8B-B14F-4D97-AF65-F5344CB8AC3E}">
        <p14:creationId xmlns:p14="http://schemas.microsoft.com/office/powerpoint/2010/main" val="105426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F969D4-F502-42C5-97BF-2598D80A1552}"/>
              </a:ext>
            </a:extLst>
          </p:cNvPr>
          <p:cNvSpPr/>
          <p:nvPr userDrawn="1"/>
        </p:nvSpPr>
        <p:spPr>
          <a:xfrm>
            <a:off x="884" y="0"/>
            <a:ext cx="12192000" cy="1082748"/>
          </a:xfrm>
          <a:prstGeom prst="rect">
            <a:avLst/>
          </a:prstGeom>
          <a:solidFill>
            <a:srgbClr val="294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7" name="Rectangle 15"/>
          <p:cNvSpPr>
            <a:spLocks noGrp="1" noChangeArrowheads="1"/>
          </p:cNvSpPr>
          <p:nvPr>
            <p:ph type="title"/>
          </p:nvPr>
        </p:nvSpPr>
        <p:spPr bwMode="auto">
          <a:xfrm>
            <a:off x="508000" y="0"/>
            <a:ext cx="11074400" cy="1082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16"/>
          <p:cNvSpPr>
            <a:spLocks noGrp="1" noChangeArrowheads="1"/>
          </p:cNvSpPr>
          <p:nvPr>
            <p:ph type="body" idx="1"/>
          </p:nvPr>
        </p:nvSpPr>
        <p:spPr bwMode="auto">
          <a:xfrm>
            <a:off x="508000" y="1219200"/>
            <a:ext cx="110744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Text Box 22"/>
          <p:cNvSpPr txBox="1">
            <a:spLocks noChangeArrowheads="1"/>
          </p:cNvSpPr>
          <p:nvPr userDrawn="1"/>
        </p:nvSpPr>
        <p:spPr bwMode="auto">
          <a:xfrm>
            <a:off x="11277600" y="6415088"/>
            <a:ext cx="46679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BF9FE47-BE7C-4041-8626-556DABD90DAE}" type="slidenum">
              <a:rPr lang="en-US" sz="1800" smtClean="0"/>
              <a:pPr eaLnBrk="1" hangingPunct="1">
                <a:defRPr/>
              </a:pPr>
              <a:t>‹#›</a:t>
            </a:fld>
            <a:endParaRPr lang="en-US" sz="1800"/>
          </a:p>
        </p:txBody>
      </p:sp>
      <p:grpSp>
        <p:nvGrpSpPr>
          <p:cNvPr id="12" name="Group 11"/>
          <p:cNvGrpSpPr/>
          <p:nvPr userDrawn="1"/>
        </p:nvGrpSpPr>
        <p:grpSpPr>
          <a:xfrm>
            <a:off x="182998" y="5894174"/>
            <a:ext cx="3258471" cy="826896"/>
            <a:chOff x="2901670" y="5861682"/>
            <a:chExt cx="3409076" cy="899649"/>
          </a:xfrm>
        </p:grpSpPr>
        <p:pic>
          <p:nvPicPr>
            <p:cNvPr id="13" name="Graphic 5">
              <a:extLst>
                <a:ext uri="{FF2B5EF4-FFF2-40B4-BE49-F238E27FC236}">
                  <a16:creationId xmlns:a16="http://schemas.microsoft.com/office/drawing/2014/main" id="{5BAED508-6B41-45A1-99FC-999E83D1593D}"/>
                </a:ext>
              </a:extLst>
            </p:cNvPr>
            <p:cNvPicPr>
              <a:picLocks noChangeAspect="1"/>
            </p:cNvPicPr>
            <p:nvPr userDrawn="1"/>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5896"/>
            <a:stretch/>
          </p:blipFill>
          <p:spPr>
            <a:xfrm>
              <a:off x="3733800" y="5861682"/>
              <a:ext cx="2576946" cy="857677"/>
            </a:xfrm>
            <a:prstGeom prst="rect">
              <a:avLst/>
            </a:prstGeom>
          </p:spPr>
        </p:pic>
        <p:pic>
          <p:nvPicPr>
            <p:cNvPr id="14" name="Pictur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01670" y="5884601"/>
              <a:ext cx="836141" cy="876730"/>
            </a:xfrm>
            <a:prstGeom prst="rect">
              <a:avLst/>
            </a:prstGeom>
          </p:spPr>
        </p:pic>
      </p:grpSp>
    </p:spTree>
    <p:extLst>
      <p:ext uri="{BB962C8B-B14F-4D97-AF65-F5344CB8AC3E}">
        <p14:creationId xmlns:p14="http://schemas.microsoft.com/office/powerpoint/2010/main" val="2575383352"/>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71" r:id="rId3"/>
    <p:sldLayoutId id="2147483664" r:id="rId4"/>
  </p:sldLayoutIdLst>
  <p:txStyles>
    <p:titleStyle>
      <a:lvl1pPr algn="l" rtl="0" eaLnBrk="0" fontAlgn="base" hangingPunct="0">
        <a:spcBef>
          <a:spcPct val="0"/>
        </a:spcBef>
        <a:spcAft>
          <a:spcPct val="0"/>
        </a:spcAft>
        <a:defRPr sz="4000">
          <a:solidFill>
            <a:schemeClr val="bg1">
              <a:lumMod val="85000"/>
            </a:schemeClr>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2800">
          <a:solidFill>
            <a:schemeClr val="bg1"/>
          </a:solidFill>
          <a:latin typeface="Arial" charset="0"/>
        </a:defRPr>
      </a:lvl2pPr>
      <a:lvl3pPr algn="ctr" rtl="0" eaLnBrk="0" fontAlgn="base" hangingPunct="0">
        <a:spcBef>
          <a:spcPct val="0"/>
        </a:spcBef>
        <a:spcAft>
          <a:spcPct val="0"/>
        </a:spcAft>
        <a:defRPr sz="2800">
          <a:solidFill>
            <a:schemeClr val="bg1"/>
          </a:solidFill>
          <a:latin typeface="Arial" charset="0"/>
        </a:defRPr>
      </a:lvl3pPr>
      <a:lvl4pPr algn="ctr" rtl="0" eaLnBrk="0" fontAlgn="base" hangingPunct="0">
        <a:spcBef>
          <a:spcPct val="0"/>
        </a:spcBef>
        <a:spcAft>
          <a:spcPct val="0"/>
        </a:spcAft>
        <a:defRPr sz="2800">
          <a:solidFill>
            <a:schemeClr val="bg1"/>
          </a:solidFill>
          <a:latin typeface="Arial" charset="0"/>
        </a:defRPr>
      </a:lvl4pPr>
      <a:lvl5pPr algn="ctr" rtl="0" eaLnBrk="0" fontAlgn="base" hangingPunct="0">
        <a:spcBef>
          <a:spcPct val="0"/>
        </a:spcBef>
        <a:spcAft>
          <a:spcPct val="0"/>
        </a:spcAft>
        <a:defRPr sz="2800">
          <a:solidFill>
            <a:schemeClr val="bg1"/>
          </a:solidFill>
          <a:latin typeface="Arial" charset="0"/>
        </a:defRPr>
      </a:lvl5pPr>
      <a:lvl6pPr marL="457200" algn="ctr" rtl="0" fontAlgn="base">
        <a:spcBef>
          <a:spcPct val="0"/>
        </a:spcBef>
        <a:spcAft>
          <a:spcPct val="0"/>
        </a:spcAft>
        <a:defRPr sz="2800">
          <a:solidFill>
            <a:schemeClr val="bg1"/>
          </a:solidFill>
          <a:latin typeface="Arial" charset="0"/>
        </a:defRPr>
      </a:lvl6pPr>
      <a:lvl7pPr marL="914400" algn="ctr" rtl="0" fontAlgn="base">
        <a:spcBef>
          <a:spcPct val="0"/>
        </a:spcBef>
        <a:spcAft>
          <a:spcPct val="0"/>
        </a:spcAft>
        <a:defRPr sz="2800">
          <a:solidFill>
            <a:schemeClr val="bg1"/>
          </a:solidFill>
          <a:latin typeface="Arial" charset="0"/>
        </a:defRPr>
      </a:lvl7pPr>
      <a:lvl8pPr marL="1371600" algn="ctr" rtl="0" fontAlgn="base">
        <a:spcBef>
          <a:spcPct val="0"/>
        </a:spcBef>
        <a:spcAft>
          <a:spcPct val="0"/>
        </a:spcAft>
        <a:defRPr sz="2800">
          <a:solidFill>
            <a:schemeClr val="bg1"/>
          </a:solidFill>
          <a:latin typeface="Arial" charset="0"/>
        </a:defRPr>
      </a:lvl8pPr>
      <a:lvl9pPr marL="1828800" algn="ctr" rtl="0" fontAlgn="base">
        <a:spcBef>
          <a:spcPct val="0"/>
        </a:spcBef>
        <a:spcAft>
          <a:spcPct val="0"/>
        </a:spcAft>
        <a:defRPr sz="2800">
          <a:solidFill>
            <a:schemeClr val="bg1"/>
          </a:solidFill>
          <a:latin typeface="Arial" charset="0"/>
        </a:defRPr>
      </a:lvl9pPr>
    </p:titleStyle>
    <p:bodyStyle>
      <a:lvl1pPr marL="342900" indent="-342900" algn="l" rtl="0" eaLnBrk="0" fontAlgn="base" hangingPunct="0">
        <a:spcBef>
          <a:spcPct val="20000"/>
        </a:spcBef>
        <a:spcAft>
          <a:spcPct val="0"/>
        </a:spcAft>
        <a:buChar char="•"/>
        <a:defRPr sz="30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600">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2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A0DC0D-498B-DA42-8E15-3F2DCFBDE21D}" type="datetimeFigureOut">
              <a:rPr lang="en-US" smtClean="0"/>
              <a:t>2/13/2020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895EE6-BB6C-CC41-803B-56DD9F89AD38}" type="slidenum">
              <a:rPr lang="en-US" smtClean="0"/>
              <a:t>‹#›</a:t>
            </a:fld>
            <a:endParaRPr lang="en-US"/>
          </a:p>
        </p:txBody>
      </p:sp>
    </p:spTree>
    <p:extLst>
      <p:ext uri="{BB962C8B-B14F-4D97-AF65-F5344CB8AC3E}">
        <p14:creationId xmlns:p14="http://schemas.microsoft.com/office/powerpoint/2010/main" val="2745843350"/>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D7A0DC0D-498B-DA42-8E15-3F2DCFBDE21D}" type="datetimeFigureOut">
              <a:rPr lang="en-US" smtClean="0"/>
              <a:t>2/13/2020</a:t>
            </a:fld>
            <a:endParaRPr lang="en-US"/>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7895EE6-BB6C-CC41-803B-56DD9F89AD38}" type="slidenum">
              <a:rPr lang="en-US" smtClean="0"/>
              <a:t>‹#›</a:t>
            </a:fld>
            <a:endParaRPr lang="en-US"/>
          </a:p>
        </p:txBody>
      </p:sp>
    </p:spTree>
    <p:extLst>
      <p:ext uri="{BB962C8B-B14F-4D97-AF65-F5344CB8AC3E}">
        <p14:creationId xmlns:p14="http://schemas.microsoft.com/office/powerpoint/2010/main" val="122089982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507">
                <a:solidFill>
                  <a:schemeClr val="tx1">
                    <a:tint val="75000"/>
                  </a:schemeClr>
                </a:solidFill>
              </a:defRPr>
            </a:lvl1pPr>
          </a:lstStyle>
          <a:p>
            <a:fld id="{D7A0DC0D-498B-DA42-8E15-3F2DCFBDE21D}" type="datetimeFigureOut">
              <a:rPr lang="en-US" smtClean="0"/>
              <a:t>2/13/2020</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5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507">
                <a:solidFill>
                  <a:schemeClr val="tx1">
                    <a:tint val="75000"/>
                  </a:schemeClr>
                </a:solidFill>
              </a:defRPr>
            </a:lvl1pPr>
          </a:lstStyle>
          <a:p>
            <a:fld id="{87895EE6-BB6C-CC41-803B-56DD9F89AD38}" type="slidenum">
              <a:rPr lang="en-US" smtClean="0"/>
              <a:t>‹#›</a:t>
            </a:fld>
            <a:endParaRPr lang="en-US"/>
          </a:p>
        </p:txBody>
      </p:sp>
    </p:spTree>
    <p:extLst>
      <p:ext uri="{BB962C8B-B14F-4D97-AF65-F5344CB8AC3E}">
        <p14:creationId xmlns:p14="http://schemas.microsoft.com/office/powerpoint/2010/main" val="1220899825"/>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pmic.engineering.dartmouth.edu/"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137455" y="2454854"/>
            <a:ext cx="6155643" cy="1082433"/>
          </a:xfrm>
          <a:prstGeom prst="rect">
            <a:avLst/>
          </a:prstGeom>
        </p:spPr>
        <p:txBody>
          <a:bodyPr vert="horz" lIns="68580" tIns="34290" rIns="68580" bIns="34290" rtlCol="0">
            <a:no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marL="0" indent="0">
              <a:buNone/>
            </a:pPr>
            <a:endParaRPr lang="en-US" sz="2100" dirty="0">
              <a:latin typeface="Helvetica Neue LT Std 55 Roman" charset="0"/>
              <a:ea typeface="Helvetica Neue LT Std 55 Roman" charset="0"/>
              <a:cs typeface="Helvetica Neue LT Std 55 Roman"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857250"/>
            <a:ext cx="9144000" cy="1416000"/>
          </a:xfrm>
          <a:prstGeom prst="rect">
            <a:avLst/>
          </a:prstGeom>
        </p:spPr>
      </p:pic>
      <p:sp>
        <p:nvSpPr>
          <p:cNvPr id="8" name="Subtitle 2"/>
          <p:cNvSpPr txBox="1">
            <a:spLocks/>
          </p:cNvSpPr>
          <p:nvPr/>
        </p:nvSpPr>
        <p:spPr>
          <a:xfrm>
            <a:off x="4137456" y="4069683"/>
            <a:ext cx="6155643" cy="1253097"/>
          </a:xfrm>
          <a:prstGeom prst="rect">
            <a:avLst/>
          </a:prstGeom>
        </p:spPr>
        <p:txBody>
          <a:bodyPr vert="horz" lIns="68580" tIns="34290" rIns="68580" bIns="34290" rtlCol="0">
            <a:no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algn="l"/>
            <a:endParaRPr lang="en-US" sz="1800" dirty="0">
              <a:solidFill>
                <a:schemeClr val="tx1"/>
              </a:solidFill>
              <a:latin typeface="Helvetica LT Std" charset="0"/>
              <a:ea typeface="Helvetica LT Std" charset="0"/>
              <a:cs typeface="Helvetica LT Std" charset="0"/>
            </a:endParaRPr>
          </a:p>
        </p:txBody>
      </p:sp>
      <p:sp>
        <p:nvSpPr>
          <p:cNvPr id="10" name="TextBox 9">
            <a:extLst>
              <a:ext uri="{FF2B5EF4-FFF2-40B4-BE49-F238E27FC236}">
                <a16:creationId xmlns:a16="http://schemas.microsoft.com/office/drawing/2014/main" id="{8196895E-7B81-0D40-A155-15C6C71085B9}"/>
              </a:ext>
            </a:extLst>
          </p:cNvPr>
          <p:cNvSpPr txBox="1"/>
          <p:nvPr/>
        </p:nvSpPr>
        <p:spPr>
          <a:xfrm>
            <a:off x="4224063" y="2062843"/>
            <a:ext cx="5982427" cy="4156266"/>
          </a:xfrm>
          <a:prstGeom prst="rect">
            <a:avLst/>
          </a:prstGeom>
          <a:noFill/>
        </p:spPr>
        <p:txBody>
          <a:bodyPr wrap="square" rtlCol="0">
            <a:sp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lvl="1" algn="r">
              <a:spcAft>
                <a:spcPts val="450"/>
              </a:spcAft>
            </a:pPr>
            <a:r>
              <a:rPr lang="en-US" sz="3300" spc="-19" dirty="0"/>
              <a:t>Amping Up: New NSF U-I Research Center to Transform Power Management Electronics</a:t>
            </a:r>
          </a:p>
          <a:p>
            <a:pPr lvl="1" algn="r">
              <a:spcAft>
                <a:spcPts val="450"/>
              </a:spcAft>
            </a:pPr>
            <a:r>
              <a:rPr lang="en-US" sz="3300" spc="-19" dirty="0"/>
              <a:t>2020</a:t>
            </a:r>
          </a:p>
          <a:p>
            <a:pPr marR="3810" algn="r">
              <a:lnSpc>
                <a:spcPct val="100000"/>
              </a:lnSpc>
              <a:spcBef>
                <a:spcPts val="630"/>
              </a:spcBef>
            </a:pPr>
            <a:r>
              <a:rPr lang="en-US" sz="2025" spc="-12" dirty="0">
                <a:solidFill>
                  <a:srgbClr val="3B5998"/>
                </a:solidFill>
                <a:cs typeface="Calibri"/>
              </a:rPr>
              <a:t>Prof. Charles R. Sullivan, Director</a:t>
            </a:r>
          </a:p>
          <a:p>
            <a:pPr marR="3810" algn="r">
              <a:lnSpc>
                <a:spcPct val="100000"/>
              </a:lnSpc>
              <a:spcBef>
                <a:spcPts val="630"/>
              </a:spcBef>
            </a:pPr>
            <a:r>
              <a:rPr lang="en-US" sz="2025" spc="-12" dirty="0">
                <a:solidFill>
                  <a:srgbClr val="3B5998"/>
                </a:solidFill>
                <a:cs typeface="Calibri"/>
              </a:rPr>
              <a:t>Prof. Jason T. </a:t>
            </a:r>
            <a:r>
              <a:rPr lang="en-US" sz="2025" spc="-12" dirty="0" err="1">
                <a:solidFill>
                  <a:srgbClr val="3B5998"/>
                </a:solidFill>
                <a:cs typeface="Calibri"/>
              </a:rPr>
              <a:t>Stauth</a:t>
            </a:r>
            <a:r>
              <a:rPr lang="en-US" sz="2025" spc="-12" dirty="0">
                <a:solidFill>
                  <a:srgbClr val="3B5998"/>
                </a:solidFill>
                <a:cs typeface="Calibri"/>
              </a:rPr>
              <a:t>, Co-Director</a:t>
            </a:r>
          </a:p>
          <a:p>
            <a:pPr marR="3810" algn="r">
              <a:lnSpc>
                <a:spcPct val="100000"/>
              </a:lnSpc>
              <a:spcBef>
                <a:spcPts val="559"/>
              </a:spcBef>
            </a:pPr>
            <a:r>
              <a:rPr lang="en-US" sz="2025" spc="-60" dirty="0">
                <a:solidFill>
                  <a:srgbClr val="3B5998"/>
                </a:solidFill>
                <a:cs typeface="Calibri"/>
              </a:rPr>
              <a:t>February 13</a:t>
            </a:r>
            <a:r>
              <a:rPr lang="en-US" sz="2025" spc="-27" dirty="0">
                <a:solidFill>
                  <a:srgbClr val="3B5998"/>
                </a:solidFill>
                <a:cs typeface="Calibri"/>
              </a:rPr>
              <a:t>,</a:t>
            </a:r>
            <a:r>
              <a:rPr lang="en-US" sz="2025" spc="12" dirty="0">
                <a:solidFill>
                  <a:srgbClr val="3B5998"/>
                </a:solidFill>
                <a:cs typeface="Calibri"/>
              </a:rPr>
              <a:t> </a:t>
            </a:r>
            <a:r>
              <a:rPr lang="en-US" sz="2025" spc="-53" dirty="0">
                <a:solidFill>
                  <a:srgbClr val="3B5998"/>
                </a:solidFill>
                <a:cs typeface="Calibri"/>
              </a:rPr>
              <a:t>2020</a:t>
            </a:r>
            <a:endParaRPr lang="en-US" sz="2025" dirty="0">
              <a:cs typeface="Calibri"/>
            </a:endParaRPr>
          </a:p>
          <a:p>
            <a:pPr algn="r"/>
            <a:endPar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algn="r"/>
            <a:endParaRPr lang="en-US" sz="2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1" name="Subtitle 2">
            <a:extLst>
              <a:ext uri="{FF2B5EF4-FFF2-40B4-BE49-F238E27FC236}">
                <a16:creationId xmlns:a16="http://schemas.microsoft.com/office/drawing/2014/main" id="{9092256D-A82B-49DD-8A2B-F7B3F65F9171}"/>
              </a:ext>
            </a:extLst>
          </p:cNvPr>
          <p:cNvSpPr txBox="1">
            <a:spLocks/>
          </p:cNvSpPr>
          <p:nvPr/>
        </p:nvSpPr>
        <p:spPr>
          <a:xfrm>
            <a:off x="3412105" y="5962802"/>
            <a:ext cx="5367789" cy="512613"/>
          </a:xfrm>
          <a:prstGeom prst="rect">
            <a:avLst/>
          </a:prstGeom>
        </p:spPr>
        <p:txBody>
          <a:bodyPr vert="horz" lIns="51435" tIns="25718" rIns="51435" bIns="25718" rtlCol="0">
            <a:no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marL="0" indent="0" defTabSz="128588">
              <a:buNone/>
            </a:pPr>
            <a:r>
              <a:rPr lang="en-US" sz="2250" b="1" dirty="0">
                <a:solidFill>
                  <a:prstClr val="black"/>
                </a:solidFill>
                <a:latin typeface="Helvetica LT Std" charset="0"/>
                <a:ea typeface="Helvetica LT Std" charset="0"/>
                <a:cs typeface="Helvetica LT Std" charset="0"/>
                <a:sym typeface="Helvetica Neue"/>
              </a:rPr>
              <a:t>The webinar will begin momentarily </a:t>
            </a:r>
          </a:p>
        </p:txBody>
      </p:sp>
    </p:spTree>
    <p:extLst>
      <p:ext uri="{BB962C8B-B14F-4D97-AF65-F5344CB8AC3E}">
        <p14:creationId xmlns:p14="http://schemas.microsoft.com/office/powerpoint/2010/main" val="141218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5526-13E8-40AC-916F-0D6616025924}"/>
              </a:ext>
            </a:extLst>
          </p:cNvPr>
          <p:cNvSpPr>
            <a:spLocks noGrp="1"/>
          </p:cNvSpPr>
          <p:nvPr>
            <p:ph type="title"/>
          </p:nvPr>
        </p:nvSpPr>
        <p:spPr/>
        <p:txBody>
          <a:bodyPr/>
          <a:lstStyle/>
          <a:p>
            <a:pPr algn="l"/>
            <a:r>
              <a:rPr lang="en-US" sz="4000" dirty="0">
                <a:latin typeface="Calibri" panose="020F0502020204030204" pitchFamily="34" charset="0"/>
                <a:cs typeface="Calibri" panose="020F0502020204030204" pitchFamily="34" charset="0"/>
              </a:rPr>
              <a:t> Key Challenges and Opportunities</a:t>
            </a:r>
          </a:p>
        </p:txBody>
      </p:sp>
      <p:sp>
        <p:nvSpPr>
          <p:cNvPr id="3" name="Content Placeholder 2">
            <a:extLst>
              <a:ext uri="{FF2B5EF4-FFF2-40B4-BE49-F238E27FC236}">
                <a16:creationId xmlns:a16="http://schemas.microsoft.com/office/drawing/2014/main" id="{F271017B-F9F4-475E-9849-C739EA3B7536}"/>
              </a:ext>
            </a:extLst>
          </p:cNvPr>
          <p:cNvSpPr>
            <a:spLocks noGrp="1"/>
          </p:cNvSpPr>
          <p:nvPr>
            <p:ph idx="1"/>
          </p:nvPr>
        </p:nvSpPr>
        <p:spPr>
          <a:xfrm>
            <a:off x="508000" y="1295400"/>
            <a:ext cx="10329333" cy="5029200"/>
          </a:xfrm>
        </p:spPr>
        <p:txBody>
          <a:bodyPr/>
          <a:lstStyle/>
          <a:p>
            <a:pPr>
              <a:spcBef>
                <a:spcPts val="0"/>
              </a:spcBef>
            </a:pPr>
            <a:r>
              <a:rPr lang="en-US" sz="2600" dirty="0"/>
              <a:t>Power Management Components and Circuits</a:t>
            </a:r>
          </a:p>
          <a:p>
            <a:pPr lvl="1">
              <a:spcBef>
                <a:spcPts val="0"/>
              </a:spcBef>
            </a:pPr>
            <a:r>
              <a:rPr lang="en-US" sz="2200" dirty="0"/>
              <a:t>Strong industry sector, yet few</a:t>
            </a:r>
            <a:r>
              <a:rPr lang="en-US" sz="2200" b="1" dirty="0"/>
              <a:t> </a:t>
            </a:r>
            <a:r>
              <a:rPr lang="en-US" sz="2200" b="1" dirty="0">
                <a:solidFill>
                  <a:srgbClr val="CC0000"/>
                </a:solidFill>
              </a:rPr>
              <a:t>engineers are trained in </a:t>
            </a:r>
            <a:br>
              <a:rPr lang="en-US" sz="2200" b="1" dirty="0">
                <a:solidFill>
                  <a:srgbClr val="CC0000"/>
                </a:solidFill>
              </a:rPr>
            </a:br>
            <a:r>
              <a:rPr lang="en-US" sz="2200" b="1" dirty="0">
                <a:solidFill>
                  <a:srgbClr val="CC0000"/>
                </a:solidFill>
              </a:rPr>
              <a:t>both power electronics &amp; integrated circuits.</a:t>
            </a:r>
          </a:p>
          <a:p>
            <a:pPr lvl="1">
              <a:spcBef>
                <a:spcPts val="0"/>
              </a:spcBef>
            </a:pPr>
            <a:r>
              <a:rPr lang="en-US" sz="2200" dirty="0"/>
              <a:t>Shifting industry needs: size, cost, functionality, robustness</a:t>
            </a:r>
          </a:p>
          <a:p>
            <a:pPr>
              <a:spcBef>
                <a:spcPts val="0"/>
              </a:spcBef>
            </a:pPr>
            <a:r>
              <a:rPr lang="en-US" sz="2600" dirty="0"/>
              <a:t>Next Generation Technologies</a:t>
            </a:r>
          </a:p>
          <a:p>
            <a:pPr lvl="1">
              <a:spcBef>
                <a:spcPts val="0"/>
              </a:spcBef>
            </a:pPr>
            <a:r>
              <a:rPr lang="en-US" sz="2200" dirty="0"/>
              <a:t>New topologies – </a:t>
            </a:r>
            <a:r>
              <a:rPr lang="en-US" sz="2200" b="1" dirty="0">
                <a:solidFill>
                  <a:srgbClr val="CC0000"/>
                </a:solidFill>
              </a:rPr>
              <a:t>switched capacitor &amp; hybrid-resonant converters</a:t>
            </a:r>
          </a:p>
          <a:p>
            <a:pPr lvl="1">
              <a:spcBef>
                <a:spcPts val="0"/>
              </a:spcBef>
            </a:pPr>
            <a:r>
              <a:rPr lang="en-US" sz="2200" dirty="0"/>
              <a:t>Active &amp; </a:t>
            </a:r>
            <a:r>
              <a:rPr lang="en-US" sz="2200" b="1" dirty="0">
                <a:solidFill>
                  <a:srgbClr val="CC0000"/>
                </a:solidFill>
              </a:rPr>
              <a:t>passive components, </a:t>
            </a:r>
            <a:r>
              <a:rPr lang="en-US" sz="2200" dirty="0"/>
              <a:t>packaging and </a:t>
            </a:r>
            <a:r>
              <a:rPr lang="en-US" sz="2200" b="1" dirty="0">
                <a:solidFill>
                  <a:srgbClr val="CC0000"/>
                </a:solidFill>
              </a:rPr>
              <a:t>integration</a:t>
            </a:r>
          </a:p>
          <a:p>
            <a:pPr>
              <a:spcBef>
                <a:spcPts val="0"/>
              </a:spcBef>
            </a:pPr>
            <a:r>
              <a:rPr lang="en-US" sz="2600" dirty="0"/>
              <a:t>New Design Paradigms</a:t>
            </a:r>
          </a:p>
          <a:p>
            <a:pPr lvl="1">
              <a:spcBef>
                <a:spcPts val="0"/>
              </a:spcBef>
            </a:pPr>
            <a:r>
              <a:rPr lang="en-US" sz="2200" b="1" dirty="0">
                <a:solidFill>
                  <a:srgbClr val="CC0000"/>
                </a:solidFill>
              </a:rPr>
              <a:t>Maximum utilization of active and passive components</a:t>
            </a:r>
          </a:p>
          <a:p>
            <a:pPr lvl="1">
              <a:spcBef>
                <a:spcPts val="0"/>
              </a:spcBef>
            </a:pPr>
            <a:r>
              <a:rPr lang="en-US" sz="2200" dirty="0"/>
              <a:t>Higher switching frequencies</a:t>
            </a:r>
          </a:p>
          <a:p>
            <a:pPr lvl="2">
              <a:spcBef>
                <a:spcPts val="0"/>
              </a:spcBef>
            </a:pPr>
            <a:r>
              <a:rPr lang="en-US" sz="2200" dirty="0"/>
              <a:t>Simple theory says that this enables </a:t>
            </a:r>
            <a:r>
              <a:rPr lang="en-US" sz="2200" b="1" dirty="0">
                <a:solidFill>
                  <a:srgbClr val="CC0000"/>
                </a:solidFill>
              </a:rPr>
              <a:t>smaller, more efficient passives.</a:t>
            </a:r>
          </a:p>
          <a:p>
            <a:pPr lvl="2">
              <a:spcBef>
                <a:spcPts val="0"/>
              </a:spcBef>
            </a:pPr>
            <a:r>
              <a:rPr lang="en-US" sz="2200" b="1" dirty="0">
                <a:solidFill>
                  <a:srgbClr val="CC0000"/>
                </a:solidFill>
              </a:rPr>
              <a:t>Excellent design </a:t>
            </a:r>
            <a:r>
              <a:rPr lang="en-US" sz="2200" dirty="0"/>
              <a:t>and </a:t>
            </a:r>
            <a:r>
              <a:rPr lang="en-US" sz="2200" b="1" dirty="0">
                <a:solidFill>
                  <a:srgbClr val="CC0000"/>
                </a:solidFill>
              </a:rPr>
              <a:t>materials</a:t>
            </a:r>
            <a:r>
              <a:rPr lang="en-US" sz="2200" dirty="0"/>
              <a:t> needed to achieve this.</a:t>
            </a:r>
          </a:p>
        </p:txBody>
      </p:sp>
      <p:sp>
        <p:nvSpPr>
          <p:cNvPr id="7" name="Rectangle 6"/>
          <p:cNvSpPr/>
          <p:nvPr/>
        </p:nvSpPr>
        <p:spPr>
          <a:xfrm>
            <a:off x="9334500" y="1391334"/>
            <a:ext cx="1955800" cy="1200329"/>
          </a:xfrm>
          <a:prstGeom prst="rect">
            <a:avLst/>
          </a:prstGeom>
        </p:spPr>
        <p:txBody>
          <a:bodyPr wrap="square">
            <a:spAutoFit/>
          </a:bodyPr>
          <a:lstStyle/>
          <a:p>
            <a:r>
              <a:rPr lang="en-US" sz="2400" b="1" dirty="0">
                <a:solidFill>
                  <a:srgbClr val="CC0000"/>
                </a:solidFill>
              </a:rPr>
              <a:t>Leading expertise in key areas</a:t>
            </a:r>
            <a:endParaRPr lang="en-US" sz="2400" dirty="0"/>
          </a:p>
        </p:txBody>
      </p:sp>
    </p:spTree>
    <p:extLst>
      <p:ext uri="{BB962C8B-B14F-4D97-AF65-F5344CB8AC3E}">
        <p14:creationId xmlns:p14="http://schemas.microsoft.com/office/powerpoint/2010/main" val="3746831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Team: Faculty Leadership</a:t>
            </a:r>
          </a:p>
        </p:txBody>
      </p:sp>
      <p:sp>
        <p:nvSpPr>
          <p:cNvPr id="3" name="Content Placeholder 2"/>
          <p:cNvSpPr>
            <a:spLocks noGrp="1"/>
          </p:cNvSpPr>
          <p:nvPr>
            <p:ph idx="1"/>
          </p:nvPr>
        </p:nvSpPr>
        <p:spPr>
          <a:xfrm>
            <a:off x="518474" y="1116969"/>
            <a:ext cx="9059333" cy="5029200"/>
          </a:xfrm>
        </p:spPr>
        <p:txBody>
          <a:bodyPr/>
          <a:lstStyle/>
          <a:p>
            <a:pPr marL="0" indent="0">
              <a:buNone/>
            </a:pPr>
            <a:r>
              <a:rPr lang="en-US" dirty="0">
                <a:latin typeface="Calibri" panose="020F0502020204030204" pitchFamily="34" charset="0"/>
                <a:cs typeface="Calibri" panose="020F0502020204030204" pitchFamily="34" charset="0"/>
              </a:rPr>
              <a:t>Leadership with unique power electronics expertise:</a:t>
            </a:r>
            <a:endParaRPr lang="en-US" sz="2400" dirty="0"/>
          </a:p>
          <a:p>
            <a:pPr marL="1252538" indent="-285750"/>
            <a:r>
              <a:rPr lang="en-US" sz="2400" dirty="0"/>
              <a:t>Charles Sullivan, PMIC Director</a:t>
            </a:r>
          </a:p>
          <a:p>
            <a:pPr marL="1658938" lvl="1"/>
            <a:r>
              <a:rPr lang="en-US" sz="2000" dirty="0"/>
              <a:t>Leading work in magnetics design and modeling, </a:t>
            </a:r>
            <a:br>
              <a:rPr lang="en-US" sz="2000" dirty="0"/>
            </a:br>
            <a:r>
              <a:rPr lang="en-US" sz="2000" dirty="0" err="1"/>
              <a:t>microfabricated</a:t>
            </a:r>
            <a:r>
              <a:rPr lang="en-US" sz="2000" dirty="0"/>
              <a:t> power magnetics on silicon, </a:t>
            </a:r>
            <a:br>
              <a:rPr lang="en-US" sz="2000" dirty="0"/>
            </a:br>
            <a:r>
              <a:rPr lang="en-US" sz="2000" dirty="0" err="1"/>
              <a:t>nanogranular</a:t>
            </a:r>
            <a:r>
              <a:rPr lang="en-US" sz="2000" dirty="0"/>
              <a:t> magnetic materials.</a:t>
            </a:r>
          </a:p>
          <a:p>
            <a:pPr marL="1658938" lvl="1"/>
            <a:r>
              <a:rPr lang="en-US" sz="2000" dirty="0"/>
              <a:t>IEEE Fellow, </a:t>
            </a:r>
            <a:br>
              <a:rPr lang="en-US" sz="2000" dirty="0"/>
            </a:br>
            <a:r>
              <a:rPr lang="en-US" sz="2000" dirty="0"/>
              <a:t>IEEE PELS Modeling and Control Technical Achievement Award.</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660" y="1177284"/>
            <a:ext cx="1805214" cy="2537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93" y="4191000"/>
            <a:ext cx="1805214" cy="2527300"/>
          </a:xfrm>
          <a:prstGeom prst="rect">
            <a:avLst/>
          </a:prstGeom>
        </p:spPr>
      </p:pic>
      <p:sp>
        <p:nvSpPr>
          <p:cNvPr id="7" name="Rectangle 6"/>
          <p:cNvSpPr/>
          <p:nvPr/>
        </p:nvSpPr>
        <p:spPr>
          <a:xfrm>
            <a:off x="5310607" y="4191000"/>
            <a:ext cx="6729186" cy="2431435"/>
          </a:xfrm>
          <a:prstGeom prst="rect">
            <a:avLst/>
          </a:prstGeom>
        </p:spPr>
        <p:txBody>
          <a:bodyPr wrap="square">
            <a:spAutoFit/>
          </a:bodyPr>
          <a:lstStyle/>
          <a:p>
            <a:pPr marL="342900" indent="-342900" eaLnBrk="0" hangingPunct="0">
              <a:spcBef>
                <a:spcPct val="20000"/>
              </a:spcBef>
              <a:buFontTx/>
              <a:buChar char="•"/>
            </a:pPr>
            <a:r>
              <a:rPr lang="en-US" sz="2400" kern="0" dirty="0">
                <a:solidFill>
                  <a:srgbClr val="000000"/>
                </a:solidFill>
                <a:latin typeface="Calibri" panose="020F0502020204030204" pitchFamily="34" charset="0"/>
                <a:cs typeface="Calibri" panose="020F0502020204030204" pitchFamily="34" charset="0"/>
              </a:rPr>
              <a:t>Jason Stauth, PMIC Co-Director</a:t>
            </a:r>
          </a:p>
          <a:p>
            <a:pPr marL="742950" lvl="1" indent="-285750" eaLnBrk="0" hangingPunct="0">
              <a:spcBef>
                <a:spcPct val="20000"/>
              </a:spcBef>
              <a:buFontTx/>
              <a:buChar char="–"/>
            </a:pPr>
            <a:r>
              <a:rPr lang="en-US" sz="2000" kern="0" dirty="0">
                <a:solidFill>
                  <a:srgbClr val="000000"/>
                </a:solidFill>
                <a:latin typeface="Calibri" panose="020F0502020204030204" pitchFamily="34" charset="0"/>
                <a:cs typeface="Calibri" panose="020F0502020204030204" pitchFamily="34" charset="0"/>
              </a:rPr>
              <a:t>Leading work in high-power density highly integrated power converters and hybrid-resonant switch capacitor circuit modeling and design.</a:t>
            </a:r>
          </a:p>
          <a:p>
            <a:pPr marL="742950" lvl="1" indent="-285750" eaLnBrk="0" hangingPunct="0">
              <a:spcBef>
                <a:spcPct val="20000"/>
              </a:spcBef>
              <a:buFontTx/>
              <a:buChar char="–"/>
            </a:pPr>
            <a:r>
              <a:rPr lang="en-US" sz="2000" kern="0" dirty="0">
                <a:solidFill>
                  <a:srgbClr val="000000"/>
                </a:solidFill>
                <a:latin typeface="Calibri" panose="020F0502020204030204" pitchFamily="34" charset="0"/>
                <a:cs typeface="Calibri" panose="020F0502020204030204" pitchFamily="34" charset="0"/>
              </a:rPr>
              <a:t>NSF Career Award, Associate Editor for IEEE Transactions on Power Electronics and IEEE Solid State Circuit Letters, ISSCC TPC.</a:t>
            </a:r>
          </a:p>
        </p:txBody>
      </p:sp>
    </p:spTree>
    <p:extLst>
      <p:ext uri="{BB962C8B-B14F-4D97-AF65-F5344CB8AC3E}">
        <p14:creationId xmlns:p14="http://schemas.microsoft.com/office/powerpoint/2010/main" val="382666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5105400"/>
            <a:ext cx="2743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a:t>Team: Complementary faculty expertise</a:t>
            </a:r>
          </a:p>
        </p:txBody>
      </p:sp>
      <p:sp>
        <p:nvSpPr>
          <p:cNvPr id="3" name="Content Placeholder 2"/>
          <p:cNvSpPr>
            <a:spLocks noGrp="1"/>
          </p:cNvSpPr>
          <p:nvPr>
            <p:ph idx="1"/>
          </p:nvPr>
        </p:nvSpPr>
        <p:spPr>
          <a:xfrm>
            <a:off x="2620652" y="1143000"/>
            <a:ext cx="7381188" cy="5688904"/>
          </a:xfrm>
        </p:spPr>
        <p:txBody>
          <a:bodyPr/>
          <a:lstStyle/>
          <a:p>
            <a:r>
              <a:rPr lang="en-US" sz="2400" dirty="0"/>
              <a:t>Christopher Levey, Assoc. Prof. and </a:t>
            </a:r>
            <a:br>
              <a:rPr lang="en-US" sz="2400" dirty="0"/>
            </a:br>
            <a:r>
              <a:rPr lang="en-US" sz="2400" dirty="0"/>
              <a:t>Director, Thayer </a:t>
            </a:r>
            <a:r>
              <a:rPr lang="en-US" sz="2400" dirty="0" err="1"/>
              <a:t>Microengineering</a:t>
            </a:r>
            <a:r>
              <a:rPr lang="en-US" sz="2400" dirty="0"/>
              <a:t> Laboratory.</a:t>
            </a:r>
          </a:p>
          <a:p>
            <a:pPr lvl="1"/>
            <a:r>
              <a:rPr lang="en-US" sz="2000" dirty="0"/>
              <a:t>Microfabrication: MEMS, </a:t>
            </a:r>
            <a:r>
              <a:rPr lang="en-US" sz="2000" dirty="0" err="1"/>
              <a:t>microrobots</a:t>
            </a:r>
            <a:r>
              <a:rPr lang="en-US" sz="2000" dirty="0"/>
              <a:t>, micro-inductors.</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1100" dirty="0"/>
          </a:p>
          <a:p>
            <a:r>
              <a:rPr lang="en-US" sz="2400" dirty="0"/>
              <a:t>William Scheideler, Asst. Prof.</a:t>
            </a:r>
          </a:p>
          <a:p>
            <a:pPr lvl="1"/>
            <a:r>
              <a:rPr lang="en-US" sz="2000" dirty="0">
                <a:solidFill>
                  <a:srgbClr val="000000"/>
                </a:solidFill>
              </a:rPr>
              <a:t>Materials and </a:t>
            </a:r>
            <a:r>
              <a:rPr lang="en-US" sz="2000" dirty="0" err="1">
                <a:solidFill>
                  <a:srgbClr val="000000"/>
                </a:solidFill>
              </a:rPr>
              <a:t>nanomanufacturing</a:t>
            </a:r>
            <a:r>
              <a:rPr lang="en-US" sz="2000" dirty="0">
                <a:solidFill>
                  <a:srgbClr val="000000"/>
                </a:solidFill>
              </a:rPr>
              <a:t> for high-performance printed and flexible devices, including low power wireless sensing and energy harvesting.</a:t>
            </a:r>
          </a:p>
          <a:p>
            <a:pPr marL="0" indent="0">
              <a:buNone/>
            </a:pPr>
            <a:endParaRPr lang="en-US" sz="2400" dirty="0"/>
          </a:p>
        </p:txBody>
      </p:sp>
      <p:pic>
        <p:nvPicPr>
          <p:cNvPr id="6" name="Picture 5"/>
          <p:cNvPicPr>
            <a:picLocks noChangeAspect="1"/>
          </p:cNvPicPr>
          <p:nvPr/>
        </p:nvPicPr>
        <p:blipFill>
          <a:blip r:embed="rId2"/>
          <a:stretch>
            <a:fillRect/>
          </a:stretch>
        </p:blipFill>
        <p:spPr>
          <a:xfrm>
            <a:off x="9517527" y="1116904"/>
            <a:ext cx="1692173" cy="2540219"/>
          </a:xfrm>
          <a:prstGeom prst="rect">
            <a:avLst/>
          </a:prstGeom>
        </p:spPr>
      </p:pic>
      <p:pic>
        <p:nvPicPr>
          <p:cNvPr id="9" name="Picture 8"/>
          <p:cNvPicPr>
            <a:picLocks noChangeAspect="1"/>
          </p:cNvPicPr>
          <p:nvPr/>
        </p:nvPicPr>
        <p:blipFill>
          <a:blip r:embed="rId3"/>
          <a:stretch>
            <a:fillRect/>
          </a:stretch>
        </p:blipFill>
        <p:spPr>
          <a:xfrm>
            <a:off x="773164" y="2585890"/>
            <a:ext cx="1692715" cy="2445960"/>
          </a:xfrm>
          <a:prstGeom prst="rect">
            <a:avLst/>
          </a:prstGeom>
        </p:spPr>
      </p:pic>
      <p:pic>
        <p:nvPicPr>
          <p:cNvPr id="10" name="Picture 9"/>
          <p:cNvPicPr>
            <a:picLocks noChangeAspect="1"/>
          </p:cNvPicPr>
          <p:nvPr/>
        </p:nvPicPr>
        <p:blipFill rotWithShape="1">
          <a:blip r:embed="rId4"/>
          <a:srcRect l="17892" r="11849"/>
          <a:stretch/>
        </p:blipFill>
        <p:spPr>
          <a:xfrm>
            <a:off x="9522315" y="4141084"/>
            <a:ext cx="1676400" cy="2690820"/>
          </a:xfrm>
          <a:prstGeom prst="rect">
            <a:avLst/>
          </a:prstGeom>
        </p:spPr>
      </p:pic>
      <p:sp>
        <p:nvSpPr>
          <p:cNvPr id="12" name="Rectangle 11"/>
          <p:cNvSpPr/>
          <p:nvPr/>
        </p:nvSpPr>
        <p:spPr>
          <a:xfrm>
            <a:off x="2620652" y="3264177"/>
            <a:ext cx="5921604" cy="1446550"/>
          </a:xfrm>
          <a:prstGeom prst="rect">
            <a:avLst/>
          </a:prstGeom>
        </p:spPr>
        <p:txBody>
          <a:bodyPr wrap="square">
            <a:spAutoFit/>
          </a:bodyPr>
          <a:lstStyle/>
          <a:p>
            <a:pPr marL="342900" indent="-342900" eaLnBrk="0" hangingPunct="0">
              <a:spcBef>
                <a:spcPct val="20000"/>
              </a:spcBef>
              <a:buFontTx/>
              <a:buChar char="•"/>
            </a:pPr>
            <a:r>
              <a:rPr lang="en-US" sz="2400" kern="0" dirty="0">
                <a:solidFill>
                  <a:srgbClr val="000000"/>
                </a:solidFill>
                <a:latin typeface="Calibri" panose="020F0502020204030204" pitchFamily="34" charset="0"/>
                <a:cs typeface="Calibri" panose="020F0502020204030204" pitchFamily="34" charset="0"/>
              </a:rPr>
              <a:t>Ulrike Wegst, Assoc. Prof.</a:t>
            </a:r>
          </a:p>
          <a:p>
            <a:pPr marL="742950" lvl="1" indent="-285750" eaLnBrk="0" hangingPunct="0">
              <a:spcBef>
                <a:spcPct val="20000"/>
              </a:spcBef>
              <a:buFontTx/>
              <a:buChar char="–"/>
            </a:pPr>
            <a:r>
              <a:rPr lang="en-US" sz="2000" kern="0" dirty="0">
                <a:solidFill>
                  <a:srgbClr val="000000"/>
                </a:solidFill>
                <a:latin typeface="Calibri" panose="020F0502020204030204" pitchFamily="34" charset="0"/>
                <a:cs typeface="Calibri" panose="020F0502020204030204" pitchFamily="34" charset="0"/>
              </a:rPr>
              <a:t>Materials scientist and leader in freeze-casting processes, multifunctional hybrid materials </a:t>
            </a:r>
            <a:br>
              <a:rPr lang="en-US" sz="2000" kern="0" dirty="0">
                <a:solidFill>
                  <a:srgbClr val="000000"/>
                </a:solidFill>
                <a:latin typeface="Calibri" panose="020F0502020204030204" pitchFamily="34" charset="0"/>
                <a:cs typeface="Calibri" panose="020F0502020204030204" pitchFamily="34" charset="0"/>
              </a:rPr>
            </a:br>
            <a:r>
              <a:rPr lang="en-US" sz="2000" kern="0" dirty="0">
                <a:solidFill>
                  <a:srgbClr val="000000"/>
                </a:solidFill>
                <a:latin typeface="Calibri" panose="020F0502020204030204" pitchFamily="34" charset="0"/>
                <a:cs typeface="Calibri" panose="020F0502020204030204" pitchFamily="34" charset="0"/>
              </a:rPr>
              <a:t>and biomaterials.</a:t>
            </a:r>
          </a:p>
        </p:txBody>
      </p:sp>
    </p:spTree>
    <p:extLst>
      <p:ext uri="{BB962C8B-B14F-4D97-AF65-F5344CB8AC3E}">
        <p14:creationId xmlns:p14="http://schemas.microsoft.com/office/powerpoint/2010/main" val="119047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5105400"/>
            <a:ext cx="2743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Thayer School of Engineering at Dartmouth</a:t>
            </a:r>
          </a:p>
        </p:txBody>
      </p:sp>
      <p:sp>
        <p:nvSpPr>
          <p:cNvPr id="5" name="Content Placeholder 4"/>
          <p:cNvSpPr>
            <a:spLocks noGrp="1"/>
          </p:cNvSpPr>
          <p:nvPr>
            <p:ph idx="1"/>
          </p:nvPr>
        </p:nvSpPr>
        <p:spPr>
          <a:xfrm>
            <a:off x="260350" y="1295400"/>
            <a:ext cx="11569700" cy="5029200"/>
          </a:xfrm>
        </p:spPr>
        <p:txBody>
          <a:bodyPr/>
          <a:lstStyle/>
          <a:p>
            <a:r>
              <a:rPr lang="en-US" sz="2400" dirty="0"/>
              <a:t>Oldest professional school of engineering in the US, founded by Sylvanus Thayer in 1867.</a:t>
            </a:r>
          </a:p>
          <a:p>
            <a:r>
              <a:rPr lang="en-US" sz="2400" dirty="0"/>
              <a:t>Interdisciplinary structure fosters collaboration between engineering </a:t>
            </a:r>
            <a:br>
              <a:rPr lang="en-US" sz="2400" dirty="0"/>
            </a:br>
            <a:r>
              <a:rPr lang="en-US" sz="2400" dirty="0"/>
              <a:t>disciplines and attracts innovators.</a:t>
            </a:r>
          </a:p>
          <a:p>
            <a:r>
              <a:rPr lang="en-US" sz="2400" dirty="0"/>
              <a:t>Growing enrollment, growing faculty and growing facilities </a:t>
            </a:r>
          </a:p>
          <a:p>
            <a:r>
              <a:rPr lang="en-US" sz="2400" dirty="0"/>
              <a:t>New Arthur L. Irving Institute for Energy and Society: </a:t>
            </a:r>
            <a:br>
              <a:rPr lang="en-US" sz="2400" dirty="0"/>
            </a:br>
            <a:r>
              <a:rPr lang="en-US" sz="2400" dirty="0"/>
              <a:t>building will include two new research labs for power electronics.</a:t>
            </a:r>
          </a:p>
          <a:p>
            <a:pPr marL="0" indent="0">
              <a:buNone/>
            </a:pPr>
            <a:endParaRPr lang="en-US" sz="2400"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15101" y="4669661"/>
            <a:ext cx="3895725" cy="2188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7407" b="20110"/>
          <a:stretch/>
        </p:blipFill>
        <p:spPr>
          <a:xfrm>
            <a:off x="1524000" y="4727723"/>
            <a:ext cx="3920647" cy="2130277"/>
          </a:xfrm>
          <a:prstGeom prst="rect">
            <a:avLst/>
          </a:prstGeom>
        </p:spPr>
      </p:pic>
      <p:sp>
        <p:nvSpPr>
          <p:cNvPr id="3" name="Rectangle 2"/>
          <p:cNvSpPr/>
          <p:nvPr/>
        </p:nvSpPr>
        <p:spPr>
          <a:xfrm>
            <a:off x="0" y="4043432"/>
            <a:ext cx="4127027" cy="646331"/>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New buildings under</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construction:          Irving Institute building</a:t>
            </a:r>
          </a:p>
        </p:txBody>
      </p:sp>
      <p:sp>
        <p:nvSpPr>
          <p:cNvPr id="4" name="Rectangle 3"/>
          <p:cNvSpPr/>
          <p:nvPr/>
        </p:nvSpPr>
        <p:spPr>
          <a:xfrm>
            <a:off x="7152592" y="4305424"/>
            <a:ext cx="2589620"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New engineering building</a:t>
            </a:r>
          </a:p>
        </p:txBody>
      </p:sp>
    </p:spTree>
    <p:extLst>
      <p:ext uri="{BB962C8B-B14F-4D97-AF65-F5344CB8AC3E}">
        <p14:creationId xmlns:p14="http://schemas.microsoft.com/office/powerpoint/2010/main" val="87120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Facilities and Capabilities</a:t>
            </a:r>
          </a:p>
        </p:txBody>
      </p:sp>
      <p:sp>
        <p:nvSpPr>
          <p:cNvPr id="3" name="Content Placeholder 2"/>
          <p:cNvSpPr>
            <a:spLocks noGrp="1"/>
          </p:cNvSpPr>
          <p:nvPr>
            <p:ph idx="1"/>
          </p:nvPr>
        </p:nvSpPr>
        <p:spPr>
          <a:xfrm>
            <a:off x="482600" y="1295400"/>
            <a:ext cx="6705600" cy="5029200"/>
          </a:xfrm>
        </p:spPr>
        <p:txBody>
          <a:bodyPr/>
          <a:lstStyle/>
          <a:p>
            <a:pPr>
              <a:spcBef>
                <a:spcPts val="0"/>
              </a:spcBef>
            </a:pPr>
            <a:r>
              <a:rPr lang="en-US" dirty="0">
                <a:latin typeface="Calibri" panose="020F0502020204030204" pitchFamily="34" charset="0"/>
                <a:cs typeface="Calibri" panose="020F0502020204030204" pitchFamily="34" charset="0"/>
              </a:rPr>
              <a:t>Specialized capabilities in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each PI’s lab, e.g.,</a:t>
            </a:r>
          </a:p>
          <a:p>
            <a:pPr lvl="1">
              <a:spcBef>
                <a:spcPts val="0"/>
              </a:spcBef>
            </a:pPr>
            <a:r>
              <a:rPr lang="en-US" dirty="0">
                <a:latin typeface="Calibri" panose="020F0502020204030204" pitchFamily="34" charset="0"/>
                <a:cs typeface="Calibri" panose="020F0502020204030204" pitchFamily="34" charset="0"/>
              </a:rPr>
              <a:t>Power and Integrated Electronics Research (PIER) Lab.</a:t>
            </a:r>
          </a:p>
          <a:p>
            <a:pPr lvl="1">
              <a:spcBef>
                <a:spcPts val="0"/>
              </a:spcBef>
            </a:pPr>
            <a:r>
              <a:rPr lang="en-US" dirty="0">
                <a:latin typeface="Calibri" panose="020F0502020204030204" pitchFamily="34" charset="0"/>
                <a:cs typeface="Calibri" panose="020F0502020204030204" pitchFamily="34" charset="0"/>
              </a:rPr>
              <a:t>Power passives lab with commercial and custom impedance and magnetics characterization capability.</a:t>
            </a:r>
          </a:p>
          <a:p>
            <a:pPr>
              <a:spcBef>
                <a:spcPts val="0"/>
              </a:spcBef>
            </a:pPr>
            <a:r>
              <a:rPr lang="en-US" dirty="0">
                <a:latin typeface="Calibri" panose="020F0502020204030204" pitchFamily="34" charset="0"/>
                <a:cs typeface="Calibri" panose="020F0502020204030204" pitchFamily="34" charset="0"/>
              </a:rPr>
              <a:t>Shared facilities</a:t>
            </a:r>
          </a:p>
          <a:p>
            <a:pPr lvl="1">
              <a:spcBef>
                <a:spcPts val="0"/>
              </a:spcBef>
            </a:pPr>
            <a:r>
              <a:rPr lang="en-US" dirty="0" err="1">
                <a:latin typeface="Calibri" panose="020F0502020204030204" pitchFamily="34" charset="0"/>
                <a:cs typeface="Calibri" panose="020F0502020204030204" pitchFamily="34" charset="0"/>
              </a:rPr>
              <a:t>Microengineering</a:t>
            </a:r>
            <a:r>
              <a:rPr lang="en-US" dirty="0">
                <a:latin typeface="Calibri" panose="020F0502020204030204" pitchFamily="34" charset="0"/>
                <a:cs typeface="Calibri" panose="020F0502020204030204" pitchFamily="34" charset="0"/>
              </a:rPr>
              <a:t> Lab</a:t>
            </a:r>
          </a:p>
          <a:p>
            <a:pPr lvl="1">
              <a:spcBef>
                <a:spcPts val="0"/>
              </a:spcBef>
            </a:pPr>
            <a:r>
              <a:rPr lang="en-US" dirty="0">
                <a:latin typeface="Calibri" panose="020F0502020204030204" pitchFamily="34" charset="0"/>
                <a:cs typeface="Calibri" panose="020F0502020204030204" pitchFamily="34" charset="0"/>
              </a:rPr>
              <a:t>Materials characterization</a:t>
            </a:r>
          </a:p>
        </p:txBody>
      </p:sp>
      <p:pic>
        <p:nvPicPr>
          <p:cNvPr id="5" name="Picture 4">
            <a:extLst>
              <a:ext uri="{FF2B5EF4-FFF2-40B4-BE49-F238E27FC236}">
                <a16:creationId xmlns:a16="http://schemas.microsoft.com/office/drawing/2014/main" id="{B31D42D5-9D29-4D87-9AAF-3F1F3D74A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718" y="1281163"/>
            <a:ext cx="3621422" cy="1981200"/>
          </a:xfrm>
          <a:prstGeom prst="rect">
            <a:avLst/>
          </a:prstGeom>
        </p:spPr>
      </p:pic>
      <p:pic>
        <p:nvPicPr>
          <p:cNvPr id="1026" name="Picture 2" descr="https://lh6.googleusercontent.com/qI2DCwiUGvxdHCtN1LsormNHPHn08CU-ycQggpu-m0IEP_TtiI0AUagberX-WXDcG41heqO3s2YmB-5XZnI6-OkfzIC7YqEGHONw3WqW83qbGQIn6Zk=w1175"/>
          <p:cNvPicPr>
            <a:picLocks noChangeAspect="1" noChangeArrowheads="1"/>
          </p:cNvPicPr>
          <p:nvPr/>
        </p:nvPicPr>
        <p:blipFill rotWithShape="1">
          <a:blip r:embed="rId3">
            <a:extLst>
              <a:ext uri="{28A0092B-C50C-407E-A947-70E740481C1C}">
                <a14:useLocalDpi xmlns:a14="http://schemas.microsoft.com/office/drawing/2010/main" val="0"/>
              </a:ext>
            </a:extLst>
          </a:blip>
          <a:srcRect l="40851"/>
          <a:stretch/>
        </p:blipFill>
        <p:spPr bwMode="auto">
          <a:xfrm>
            <a:off x="7188200" y="3898498"/>
            <a:ext cx="3733800" cy="19985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21556" y="5970141"/>
            <a:ext cx="1933543" cy="261610"/>
          </a:xfrm>
          <a:prstGeom prst="rect">
            <a:avLst/>
          </a:prstGeom>
        </p:spPr>
        <p:txBody>
          <a:bodyPr wrap="none">
            <a:spAutoFit/>
          </a:bodyPr>
          <a:lstStyle/>
          <a:p>
            <a:r>
              <a:rPr lang="en-US" sz="1100" dirty="0">
                <a:latin typeface="+mj-lt"/>
                <a:cs typeface="Calibri" panose="020F0502020204030204" pitchFamily="34" charset="0"/>
              </a:rPr>
              <a:t>Electron Microscopy Facility</a:t>
            </a:r>
            <a:endParaRPr lang="en-US" sz="1100" dirty="0">
              <a:latin typeface="+mj-lt"/>
            </a:endParaRPr>
          </a:p>
        </p:txBody>
      </p:sp>
      <p:sp>
        <p:nvSpPr>
          <p:cNvPr id="8" name="Rectangle 7"/>
          <p:cNvSpPr/>
          <p:nvPr/>
        </p:nvSpPr>
        <p:spPr>
          <a:xfrm>
            <a:off x="9286843" y="6009936"/>
            <a:ext cx="1542410" cy="261610"/>
          </a:xfrm>
          <a:prstGeom prst="rect">
            <a:avLst/>
          </a:prstGeom>
        </p:spPr>
        <p:txBody>
          <a:bodyPr wrap="none">
            <a:spAutoFit/>
          </a:bodyPr>
          <a:lstStyle/>
          <a:p>
            <a:r>
              <a:rPr lang="en-US" sz="1100" dirty="0" err="1">
                <a:latin typeface="+mj-lt"/>
                <a:cs typeface="Calibri" panose="020F0502020204030204" pitchFamily="34" charset="0"/>
              </a:rPr>
              <a:t>Microengineering</a:t>
            </a:r>
            <a:r>
              <a:rPr lang="en-US" sz="1100" dirty="0">
                <a:latin typeface="+mj-lt"/>
                <a:cs typeface="Calibri" panose="020F0502020204030204" pitchFamily="34" charset="0"/>
              </a:rPr>
              <a:t> Lab</a:t>
            </a:r>
            <a:endParaRPr lang="en-US" sz="1100" dirty="0">
              <a:latin typeface="+mj-lt"/>
            </a:endParaRPr>
          </a:p>
        </p:txBody>
      </p:sp>
      <p:sp>
        <p:nvSpPr>
          <p:cNvPr id="9" name="Rectangle 8"/>
          <p:cNvSpPr/>
          <p:nvPr/>
        </p:nvSpPr>
        <p:spPr>
          <a:xfrm>
            <a:off x="8009546" y="3262363"/>
            <a:ext cx="788999" cy="261610"/>
          </a:xfrm>
          <a:prstGeom prst="rect">
            <a:avLst/>
          </a:prstGeom>
        </p:spPr>
        <p:txBody>
          <a:bodyPr wrap="none">
            <a:spAutoFit/>
          </a:bodyPr>
          <a:lstStyle/>
          <a:p>
            <a:r>
              <a:rPr lang="en-US" sz="1100" dirty="0">
                <a:latin typeface="+mj-lt"/>
                <a:cs typeface="Calibri" panose="020F0502020204030204" pitchFamily="34" charset="0"/>
              </a:rPr>
              <a:t>PIER Lab</a:t>
            </a:r>
            <a:endParaRPr lang="en-US" sz="1100" dirty="0">
              <a:latin typeface="+mj-lt"/>
            </a:endParaRPr>
          </a:p>
        </p:txBody>
      </p:sp>
    </p:spTree>
    <p:extLst>
      <p:ext uri="{BB962C8B-B14F-4D97-AF65-F5344CB8AC3E}">
        <p14:creationId xmlns:p14="http://schemas.microsoft.com/office/powerpoint/2010/main" val="5461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Solutions from Prior Work</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2834" y="4600224"/>
            <a:ext cx="2804101" cy="225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a:grpSpLocks noChangeAspect="1"/>
          </p:cNvGrpSpPr>
          <p:nvPr/>
        </p:nvGrpSpPr>
        <p:grpSpPr>
          <a:xfrm>
            <a:off x="7386932" y="4949365"/>
            <a:ext cx="2188564" cy="1827480"/>
            <a:chOff x="304800" y="838200"/>
            <a:chExt cx="4724400" cy="3944938"/>
          </a:xfrm>
        </p:grpSpPr>
        <p:grpSp>
          <p:nvGrpSpPr>
            <p:cNvPr id="10" name="Group 2"/>
            <p:cNvGrpSpPr>
              <a:grpSpLocks/>
            </p:cNvGrpSpPr>
            <p:nvPr/>
          </p:nvGrpSpPr>
          <p:grpSpPr bwMode="auto">
            <a:xfrm>
              <a:off x="304800" y="838200"/>
              <a:ext cx="4724400" cy="3944938"/>
              <a:chOff x="2016" y="2016"/>
              <a:chExt cx="2000" cy="1670"/>
            </a:xfrm>
          </p:grpSpPr>
          <p:pic>
            <p:nvPicPr>
              <p:cNvPr id="14" name="Picture 3" descr="Color Map1"/>
              <p:cNvPicPr>
                <a:picLocks noChangeAspect="1" noChangeArrowheads="1"/>
              </p:cNvPicPr>
              <p:nvPr/>
            </p:nvPicPr>
            <p:blipFill>
              <a:blip r:embed="rId3" cstate="print"/>
              <a:srcRect/>
              <a:stretch>
                <a:fillRect/>
              </a:stretch>
            </p:blipFill>
            <p:spPr bwMode="auto">
              <a:xfrm>
                <a:off x="2016" y="2016"/>
                <a:ext cx="1670" cy="1670"/>
              </a:xfrm>
              <a:prstGeom prst="rect">
                <a:avLst/>
              </a:prstGeom>
              <a:noFill/>
            </p:spPr>
          </p:pic>
          <p:sp>
            <p:nvSpPr>
              <p:cNvPr id="15" name="Text Box 4"/>
              <p:cNvSpPr txBox="1">
                <a:spLocks noChangeArrowheads="1"/>
              </p:cNvSpPr>
              <p:nvPr/>
            </p:nvSpPr>
            <p:spPr bwMode="auto">
              <a:xfrm>
                <a:off x="3686" y="2026"/>
                <a:ext cx="330" cy="527"/>
              </a:xfrm>
              <a:prstGeom prst="rect">
                <a:avLst/>
              </a:prstGeom>
              <a:solidFill>
                <a:srgbClr val="C0C0C0"/>
              </a:solidFill>
              <a:ln w="9525">
                <a:noFill/>
                <a:miter lim="800000"/>
                <a:headEnd/>
                <a:tailEnd/>
              </a:ln>
              <a:effectLst/>
            </p:spPr>
            <p:txBody>
              <a:bodyPr>
                <a:spAutoFit/>
              </a:bodyPr>
              <a:lstStyle/>
              <a:p>
                <a:pPr algn="ctr"/>
                <a:r>
                  <a:rPr lang="en-US" sz="1050" b="1">
                    <a:solidFill>
                      <a:srgbClr val="0066FF"/>
                    </a:solidFill>
                  </a:rPr>
                  <a:t>Co</a:t>
                </a:r>
              </a:p>
              <a:p>
                <a:pPr algn="ctr"/>
                <a:r>
                  <a:rPr lang="en-US" sz="1050" b="1">
                    <a:solidFill>
                      <a:srgbClr val="00FF99"/>
                    </a:solidFill>
                  </a:rPr>
                  <a:t>O</a:t>
                </a:r>
              </a:p>
              <a:p>
                <a:pPr algn="ctr"/>
                <a:r>
                  <a:rPr lang="en-US" sz="1050" b="1">
                    <a:solidFill>
                      <a:srgbClr val="CC3300"/>
                    </a:solidFill>
                  </a:rPr>
                  <a:t>Si</a:t>
                </a:r>
              </a:p>
            </p:txBody>
          </p:sp>
        </p:grpSp>
        <p:grpSp>
          <p:nvGrpSpPr>
            <p:cNvPr id="11" name="Group 7"/>
            <p:cNvGrpSpPr>
              <a:grpSpLocks/>
            </p:cNvGrpSpPr>
            <p:nvPr/>
          </p:nvGrpSpPr>
          <p:grpSpPr bwMode="auto">
            <a:xfrm>
              <a:off x="609600" y="4038600"/>
              <a:ext cx="1447800" cy="228600"/>
              <a:chOff x="579" y="2118"/>
              <a:chExt cx="333" cy="153"/>
            </a:xfrm>
          </p:grpSpPr>
          <p:sp>
            <p:nvSpPr>
              <p:cNvPr id="12" name="Rectangle 8"/>
              <p:cNvSpPr>
                <a:spLocks noChangeArrowheads="1"/>
              </p:cNvSpPr>
              <p:nvPr/>
            </p:nvSpPr>
            <p:spPr bwMode="auto">
              <a:xfrm>
                <a:off x="579" y="2118"/>
                <a:ext cx="333" cy="153"/>
              </a:xfrm>
              <a:prstGeom prst="rect">
                <a:avLst/>
              </a:prstGeom>
              <a:solidFill>
                <a:schemeClr val="bg1"/>
              </a:solidFill>
              <a:ln w="9525">
                <a:solidFill>
                  <a:schemeClr val="bg1"/>
                </a:solidFill>
                <a:miter lim="800000"/>
                <a:headEnd/>
                <a:tailEnd/>
              </a:ln>
              <a:effectLst/>
            </p:spPr>
            <p:txBody>
              <a:bodyPr wrap="none" anchor="ctr"/>
              <a:lstStyle/>
              <a:p>
                <a:pPr algn="ctr" eaLnBrk="0" hangingPunct="0">
                  <a:spcBef>
                    <a:spcPct val="20000"/>
                  </a:spcBef>
                </a:pPr>
                <a:r>
                  <a:rPr lang="en-US" sz="500" b="1">
                    <a:solidFill>
                      <a:srgbClr val="000000"/>
                    </a:solidFill>
                    <a:latin typeface="GE Inspira" pitchFamily="34" charset="0"/>
                  </a:rPr>
                  <a:t>100 nm</a:t>
                </a:r>
              </a:p>
            </p:txBody>
          </p:sp>
          <p:sp>
            <p:nvSpPr>
              <p:cNvPr id="13" name="Line 9"/>
              <p:cNvSpPr>
                <a:spLocks noChangeShapeType="1"/>
              </p:cNvSpPr>
              <p:nvPr/>
            </p:nvSpPr>
            <p:spPr bwMode="auto">
              <a:xfrm>
                <a:off x="608" y="2144"/>
                <a:ext cx="272" cy="2"/>
              </a:xfrm>
              <a:prstGeom prst="line">
                <a:avLst/>
              </a:prstGeom>
              <a:noFill/>
              <a:ln w="25400">
                <a:solidFill>
                  <a:schemeClr val="tx1"/>
                </a:solidFill>
                <a:round/>
                <a:headEnd/>
                <a:tailEnd/>
              </a:ln>
              <a:effectLst/>
            </p:spPr>
            <p:txBody>
              <a:bodyPr/>
              <a:lstStyle/>
              <a:p>
                <a:endParaRPr lang="en-US" sz="1050">
                  <a:solidFill>
                    <a:srgbClr val="000000"/>
                  </a:solidFill>
                </a:endParaRPr>
              </a:p>
            </p:txBody>
          </p:sp>
        </p:grpSp>
      </p:grpSp>
      <p:sp>
        <p:nvSpPr>
          <p:cNvPr id="16" name="Content Placeholder 2"/>
          <p:cNvSpPr txBox="1">
            <a:spLocks/>
          </p:cNvSpPr>
          <p:nvPr/>
        </p:nvSpPr>
        <p:spPr bwMode="auto">
          <a:xfrm>
            <a:off x="303150" y="1332702"/>
            <a:ext cx="4010978" cy="2181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New classes of circuits </a:t>
            </a:r>
            <a:br>
              <a:rPr lang="en-US" sz="2400" kern="0" dirty="0"/>
            </a:br>
            <a:r>
              <a:rPr lang="en-US" sz="2400" kern="0" dirty="0"/>
              <a:t>with high power density and efficiency.</a:t>
            </a:r>
          </a:p>
          <a:p>
            <a:r>
              <a:rPr lang="en-US" sz="2400" kern="0" dirty="0"/>
              <a:t>More highly integrated: </a:t>
            </a:r>
            <a:br>
              <a:rPr lang="en-US" sz="2400" kern="0" dirty="0"/>
            </a:br>
            <a:r>
              <a:rPr lang="en-US" sz="2400" kern="0" dirty="0"/>
              <a:t>all on one chip.</a:t>
            </a:r>
          </a:p>
          <a:p>
            <a:r>
              <a:rPr lang="en-US" sz="2400" kern="0" dirty="0"/>
              <a:t>Integration of passive </a:t>
            </a:r>
            <a:br>
              <a:rPr lang="en-US" sz="2400" kern="0" dirty="0"/>
            </a:br>
            <a:r>
              <a:rPr lang="en-US" sz="2400" kern="0" dirty="0"/>
              <a:t>components: inductors</a:t>
            </a:r>
            <a:br>
              <a:rPr lang="en-US" sz="2400" kern="0" dirty="0"/>
            </a:br>
            <a:r>
              <a:rPr lang="en-US" sz="2400" kern="0" dirty="0"/>
              <a:t>on silicon.</a:t>
            </a:r>
          </a:p>
          <a:p>
            <a:r>
              <a:rPr lang="en-US" sz="2400" kern="0" dirty="0"/>
              <a:t>New materials.</a:t>
            </a:r>
          </a:p>
          <a:p>
            <a:r>
              <a:rPr lang="en-US" sz="2400" kern="0" dirty="0"/>
              <a:t>Integrated design optimization.</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3979" y="1201969"/>
            <a:ext cx="2317451" cy="2139517"/>
          </a:xfrm>
          <a:prstGeom prst="rect">
            <a:avLst/>
          </a:prstGeom>
        </p:spPr>
      </p:pic>
      <p:pic>
        <p:nvPicPr>
          <p:cNvPr id="19" name="Picture 18"/>
          <p:cNvPicPr>
            <a:picLocks noChangeAspect="1"/>
          </p:cNvPicPr>
          <p:nvPr/>
        </p:nvPicPr>
        <p:blipFill rotWithShape="1">
          <a:blip r:embed="rId5"/>
          <a:srcRect r="51611"/>
          <a:stretch/>
        </p:blipFill>
        <p:spPr>
          <a:xfrm>
            <a:off x="7582773" y="3220930"/>
            <a:ext cx="1428333" cy="1404435"/>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16314" y="4433776"/>
            <a:ext cx="1385370" cy="240713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593" y="4433776"/>
            <a:ext cx="1371995" cy="2407138"/>
          </a:xfrm>
          <a:prstGeom prst="rect">
            <a:avLst/>
          </a:prstGeom>
        </p:spPr>
      </p:pic>
      <p:pic>
        <p:nvPicPr>
          <p:cNvPr id="23" name="Picture 2" descr="C:\Users\charles_r_sullivan\Documents\research\magdes\enphase\leak ecce\crop 35.jpg"/>
          <p:cNvPicPr>
            <a:picLocks noChangeAspect="1" noChangeArrowheads="1"/>
          </p:cNvPicPr>
          <p:nvPr/>
        </p:nvPicPr>
        <p:blipFill rotWithShape="1">
          <a:blip r:embed="rId8" cstate="print"/>
          <a:srcRect l="12450" b="10780"/>
          <a:stretch/>
        </p:blipFill>
        <p:spPr bwMode="auto">
          <a:xfrm>
            <a:off x="9701493" y="3458676"/>
            <a:ext cx="2143382" cy="2039587"/>
          </a:xfrm>
          <a:prstGeom prst="rect">
            <a:avLst/>
          </a:prstGeom>
          <a:noFill/>
        </p:spPr>
      </p:pic>
      <p:pic>
        <p:nvPicPr>
          <p:cNvPr id="24" name="Picture 23"/>
          <p:cNvPicPr>
            <a:picLocks noChangeAspect="1"/>
          </p:cNvPicPr>
          <p:nvPr/>
        </p:nvPicPr>
        <p:blipFill rotWithShape="1">
          <a:blip r:embed="rId9"/>
          <a:srcRect r="541"/>
          <a:stretch/>
        </p:blipFill>
        <p:spPr>
          <a:xfrm>
            <a:off x="6776172" y="1131121"/>
            <a:ext cx="2695851" cy="2139871"/>
          </a:xfrm>
          <a:prstGeom prst="rect">
            <a:avLst/>
          </a:prstGeom>
        </p:spPr>
      </p:pic>
      <p:pic>
        <p:nvPicPr>
          <p:cNvPr id="25" name="Picture 24"/>
          <p:cNvPicPr>
            <a:picLocks noChangeAspect="1"/>
          </p:cNvPicPr>
          <p:nvPr/>
        </p:nvPicPr>
        <p:blipFill rotWithShape="1">
          <a:blip r:embed="rId10"/>
          <a:srcRect l="1978" t="7430" r="2993" b="8678"/>
          <a:stretch/>
        </p:blipFill>
        <p:spPr>
          <a:xfrm>
            <a:off x="3832166" y="3474005"/>
            <a:ext cx="3609185" cy="1069334"/>
          </a:xfrm>
          <a:prstGeom prst="rect">
            <a:avLst/>
          </a:prstGeom>
        </p:spPr>
      </p:pic>
      <p:pic>
        <p:nvPicPr>
          <p:cNvPr id="18" name="Content Placeholder 3"/>
          <p:cNvPicPr>
            <a:picLocks noChangeAspect="1"/>
          </p:cNvPicPr>
          <p:nvPr/>
        </p:nvPicPr>
        <p:blipFill rotWithShape="1">
          <a:blip r:embed="rId11" cstate="print">
            <a:extLst>
              <a:ext uri="{28A0092B-C50C-407E-A947-70E740481C1C}">
                <a14:useLocalDpi xmlns:a14="http://schemas.microsoft.com/office/drawing/2010/main" val="0"/>
              </a:ext>
            </a:extLst>
          </a:blip>
          <a:srcRect l="5641" t="2658" r="4636" b="3504"/>
          <a:stretch/>
        </p:blipFill>
        <p:spPr bwMode="auto">
          <a:xfrm>
            <a:off x="9480780" y="1214332"/>
            <a:ext cx="2641808" cy="2638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90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is an I/UCRC?</a:t>
            </a:r>
          </a:p>
        </p:txBody>
      </p:sp>
      <p:sp>
        <p:nvSpPr>
          <p:cNvPr id="3" name="Content Placeholder 2"/>
          <p:cNvSpPr>
            <a:spLocks noGrp="1"/>
          </p:cNvSpPr>
          <p:nvPr>
            <p:ph sz="quarter" idx="10"/>
          </p:nvPr>
        </p:nvSpPr>
        <p:spPr/>
        <p:txBody>
          <a:bodyPr/>
          <a:lstStyle/>
          <a:p>
            <a:r>
              <a:rPr lang="en-US" sz="2800" dirty="0"/>
              <a:t>National Science Foundation (NSF) </a:t>
            </a:r>
            <a:br>
              <a:rPr lang="en-US" sz="2800" dirty="0"/>
            </a:br>
            <a:r>
              <a:rPr lang="en-US" sz="2800" dirty="0"/>
              <a:t>Industry/University Cooperative Research Center (I/UCRC)</a:t>
            </a:r>
          </a:p>
          <a:p>
            <a:r>
              <a:rPr lang="en-US" sz="2800" dirty="0"/>
              <a:t>Highly competitive selection process chose Dartmouth for the PMIC program.  Opportunity to apply to add sites in spring 2020.</a:t>
            </a:r>
          </a:p>
          <a:p>
            <a:r>
              <a:rPr lang="en-US" sz="2800" dirty="0"/>
              <a:t>Industry members not only gain access but drive the center focus.</a:t>
            </a:r>
          </a:p>
          <a:p>
            <a:pPr lvl="1"/>
            <a:r>
              <a:rPr lang="en-US" sz="2600" dirty="0"/>
              <a:t>Specific research projects funded are selected by the industry advisory board (IAB).</a:t>
            </a:r>
          </a:p>
          <a:p>
            <a:pPr lvl="1"/>
            <a:r>
              <a:rPr lang="en-US" sz="2600" dirty="0"/>
              <a:t>Industry input guides individual projects and overall research directions.</a:t>
            </a:r>
          </a:p>
          <a:p>
            <a:pPr lvl="1"/>
            <a:r>
              <a:rPr lang="en-US" sz="2600" dirty="0"/>
              <a:t>Close contact through in person meetings twice a year, monthly conference calls and more.</a:t>
            </a:r>
          </a:p>
        </p:txBody>
      </p:sp>
    </p:spTree>
    <p:extLst>
      <p:ext uri="{BB962C8B-B14F-4D97-AF65-F5344CB8AC3E}">
        <p14:creationId xmlns:p14="http://schemas.microsoft.com/office/powerpoint/2010/main" val="21623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I/UCRC </a:t>
            </a:r>
            <a:br>
              <a:rPr lang="en-US" sz="4000" dirty="0"/>
            </a:br>
            <a:r>
              <a:rPr lang="en-US" sz="4000" dirty="0"/>
              <a:t>Concept</a:t>
            </a:r>
          </a:p>
        </p:txBody>
      </p:sp>
      <p:sp>
        <p:nvSpPr>
          <p:cNvPr id="3" name="Content Placeholder 2"/>
          <p:cNvSpPr>
            <a:spLocks noGrp="1"/>
          </p:cNvSpPr>
          <p:nvPr>
            <p:ph idx="1"/>
          </p:nvPr>
        </p:nvSpPr>
        <p:spPr>
          <a:xfrm>
            <a:off x="361245" y="1193799"/>
            <a:ext cx="3604548" cy="5029200"/>
          </a:xfrm>
        </p:spPr>
        <p:txBody>
          <a:bodyPr/>
          <a:lstStyle/>
          <a:p>
            <a:pPr marL="0" indent="0">
              <a:buNone/>
            </a:pPr>
            <a:r>
              <a:rPr lang="en-US" dirty="0"/>
              <a:t>Industry gets access to:</a:t>
            </a:r>
          </a:p>
          <a:p>
            <a:r>
              <a:rPr lang="en-US" sz="2400" dirty="0">
                <a:solidFill>
                  <a:srgbClr val="006600"/>
                </a:solidFill>
              </a:rPr>
              <a:t>Portfolio of research at low cost</a:t>
            </a:r>
          </a:p>
          <a:p>
            <a:r>
              <a:rPr lang="en-US" sz="2400" dirty="0">
                <a:solidFill>
                  <a:srgbClr val="006600"/>
                </a:solidFill>
              </a:rPr>
              <a:t>IP: royalty-free non-exclusive license</a:t>
            </a:r>
          </a:p>
          <a:p>
            <a:r>
              <a:rPr lang="en-US" sz="2400" dirty="0">
                <a:solidFill>
                  <a:srgbClr val="006600"/>
                </a:solidFill>
              </a:rPr>
              <a:t>Students with specialized skills.</a:t>
            </a:r>
          </a:p>
          <a:p>
            <a:r>
              <a:rPr lang="en-US" sz="2400" dirty="0">
                <a:solidFill>
                  <a:srgbClr val="006600"/>
                </a:solidFill>
              </a:rPr>
              <a:t>Seat on the advisory board and a vote on project selection. </a:t>
            </a:r>
          </a:p>
          <a:p>
            <a:r>
              <a:rPr lang="en-US" sz="2400" dirty="0">
                <a:solidFill>
                  <a:srgbClr val="006600"/>
                </a:solidFill>
              </a:rPr>
              <a:t>Faculty expertise</a:t>
            </a:r>
          </a:p>
        </p:txBody>
      </p:sp>
      <p:pic>
        <p:nvPicPr>
          <p:cNvPr id="4" name="Picture 3"/>
          <p:cNvPicPr>
            <a:picLocks noChangeAspect="1"/>
          </p:cNvPicPr>
          <p:nvPr/>
        </p:nvPicPr>
        <p:blipFill>
          <a:blip r:embed="rId2"/>
          <a:stretch>
            <a:fillRect/>
          </a:stretch>
        </p:blipFill>
        <p:spPr>
          <a:xfrm>
            <a:off x="3965793" y="733778"/>
            <a:ext cx="8210157" cy="6124222"/>
          </a:xfrm>
          <a:prstGeom prst="rect">
            <a:avLst/>
          </a:prstGeom>
        </p:spPr>
      </p:pic>
    </p:spTree>
    <p:extLst>
      <p:ext uri="{BB962C8B-B14F-4D97-AF65-F5344CB8AC3E}">
        <p14:creationId xmlns:p14="http://schemas.microsoft.com/office/powerpoint/2010/main" val="354968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I/UCRC?</a:t>
            </a:r>
          </a:p>
        </p:txBody>
      </p:sp>
      <p:sp>
        <p:nvSpPr>
          <p:cNvPr id="3" name="Content Placeholder 2"/>
          <p:cNvSpPr>
            <a:spLocks noGrp="1"/>
          </p:cNvSpPr>
          <p:nvPr>
            <p:ph idx="1"/>
          </p:nvPr>
        </p:nvSpPr>
        <p:spPr/>
        <p:txBody>
          <a:bodyPr/>
          <a:lstStyle/>
          <a:p>
            <a:r>
              <a:rPr lang="en-US" sz="2600" dirty="0"/>
              <a:t>NSF mandates a better deal for industry than universities typically offer:</a:t>
            </a:r>
          </a:p>
          <a:p>
            <a:pPr lvl="1"/>
            <a:r>
              <a:rPr lang="en-US" dirty="0">
                <a:latin typeface="Calibri" panose="020F0502020204030204" pitchFamily="34" charset="0"/>
                <a:cs typeface="Calibri" panose="020F0502020204030204" pitchFamily="34" charset="0"/>
              </a:rPr>
              <a:t>Overhead reduced from 64% to 10%.</a:t>
            </a:r>
          </a:p>
          <a:p>
            <a:pPr lvl="1"/>
            <a:r>
              <a:rPr lang="en-US" dirty="0">
                <a:latin typeface="Calibri" panose="020F0502020204030204" pitchFamily="34" charset="0"/>
                <a:cs typeface="Calibri" panose="020F0502020204030204" pitchFamily="34" charset="0"/>
              </a:rPr>
              <a:t>Royalty-free non-exclusive license to all center IP, not just what your research funding supported.</a:t>
            </a:r>
          </a:p>
          <a:p>
            <a:pPr lvl="1"/>
            <a:r>
              <a:rPr lang="en-US" dirty="0">
                <a:latin typeface="Calibri" panose="020F0502020204030204" pitchFamily="34" charset="0"/>
                <a:cs typeface="Calibri" panose="020F0502020204030204" pitchFamily="34" charset="0"/>
              </a:rPr>
              <a:t>Leverage funding from NSF and over members to support a larger, more comprehensive research program.</a:t>
            </a:r>
          </a:p>
          <a:p>
            <a:r>
              <a:rPr lang="en-US" sz="2600" dirty="0"/>
              <a:t>Guided by the Industry Advisory Board: project selection, new project ideas, and overall center direction.</a:t>
            </a:r>
          </a:p>
          <a:p>
            <a:r>
              <a:rPr lang="en-US" sz="2600" dirty="0"/>
              <a:t>Access: to students, pre-publication research, IP, expertise, high-level contacts at other member companies.</a:t>
            </a:r>
          </a:p>
        </p:txBody>
      </p:sp>
    </p:spTree>
    <p:extLst>
      <p:ext uri="{BB962C8B-B14F-4D97-AF65-F5344CB8AC3E}">
        <p14:creationId xmlns:p14="http://schemas.microsoft.com/office/powerpoint/2010/main" val="413269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PMIC launch and trajectory</a:t>
            </a:r>
          </a:p>
        </p:txBody>
      </p:sp>
      <p:sp>
        <p:nvSpPr>
          <p:cNvPr id="3" name="Content Placeholder 2"/>
          <p:cNvSpPr>
            <a:spLocks noGrp="1"/>
          </p:cNvSpPr>
          <p:nvPr>
            <p:ph idx="1"/>
          </p:nvPr>
        </p:nvSpPr>
        <p:spPr>
          <a:xfrm>
            <a:off x="508000" y="1295400"/>
            <a:ext cx="8976242" cy="5029200"/>
          </a:xfrm>
        </p:spPr>
        <p:txBody>
          <a:bodyPr/>
          <a:lstStyle/>
          <a:p>
            <a:r>
              <a:rPr lang="en-US" dirty="0"/>
              <a:t>Launched with first Industry Advisory Board meeting in July, 2019</a:t>
            </a:r>
          </a:p>
          <a:p>
            <a:pPr lvl="1"/>
            <a:r>
              <a:rPr lang="en-US" dirty="0"/>
              <a:t>Second meeting was in Dec. 2019.</a:t>
            </a:r>
          </a:p>
          <a:p>
            <a:r>
              <a:rPr lang="en-US" dirty="0"/>
              <a:t>3 projects chosen by IAB have begun</a:t>
            </a:r>
          </a:p>
          <a:p>
            <a:r>
              <a:rPr lang="en-US" dirty="0"/>
              <a:t>Next meeting July 23-24 at Dartmouth in New Hampshire: </a:t>
            </a:r>
            <a:br>
              <a:rPr lang="en-US" dirty="0"/>
            </a:br>
            <a:r>
              <a:rPr lang="en-US" dirty="0"/>
              <a:t>open to members and new prospective members.</a:t>
            </a:r>
          </a:p>
          <a:p>
            <a:r>
              <a:rPr lang="en-US" dirty="0"/>
              <a:t>Four member companies now; Expansion to include new university site(s), new projects and new industry members.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000" y="2353500"/>
            <a:ext cx="1394460" cy="11620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4900" y="1162494"/>
            <a:ext cx="1485900" cy="1485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930" y="3283394"/>
            <a:ext cx="1346200" cy="1346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6205" y="4254944"/>
            <a:ext cx="1009650" cy="1009650"/>
          </a:xfrm>
          <a:prstGeom prst="rect">
            <a:avLst/>
          </a:prstGeom>
        </p:spPr>
      </p:pic>
    </p:spTree>
    <p:extLst>
      <p:ext uri="{BB962C8B-B14F-4D97-AF65-F5344CB8AC3E}">
        <p14:creationId xmlns:p14="http://schemas.microsoft.com/office/powerpoint/2010/main" val="315248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981636"/>
            <a:ext cx="6858000" cy="6762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8450" y="5586615"/>
            <a:ext cx="1159002" cy="289751"/>
          </a:xfrm>
          <a:prstGeom prst="rect">
            <a:avLst/>
          </a:prstGeom>
        </p:spPr>
      </p:pic>
      <p:sp>
        <p:nvSpPr>
          <p:cNvPr id="6" name="Content Placeholder 2"/>
          <p:cNvSpPr>
            <a:spLocks noGrp="1"/>
          </p:cNvSpPr>
          <p:nvPr>
            <p:ph idx="1"/>
          </p:nvPr>
        </p:nvSpPr>
        <p:spPr>
          <a:xfrm>
            <a:off x="3997454" y="2388131"/>
            <a:ext cx="5175937" cy="3198484"/>
          </a:xfrm>
        </p:spPr>
        <p:txBody>
          <a:bodyPr>
            <a:no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marL="192872" indent="-192872" defTabSz="510850">
              <a:buFont typeface="Arial" panose="020B0604020202020204" pitchFamily="34" charset="0"/>
              <a:buChar char="•"/>
              <a:defRPr/>
            </a:pPr>
            <a:r>
              <a:rPr lang="en-US" sz="1600" dirty="0">
                <a:solidFill>
                  <a:prstClr val="black"/>
                </a:solidFill>
              </a:rPr>
              <a:t>You should be able to hear me talking now.</a:t>
            </a:r>
          </a:p>
          <a:p>
            <a:pPr marL="192872" indent="-192872" defTabSz="510850">
              <a:buFont typeface="Arial" panose="020B0604020202020204" pitchFamily="34" charset="0"/>
              <a:buChar char="•"/>
              <a:defRPr/>
            </a:pPr>
            <a:r>
              <a:rPr lang="en-US" sz="1600" dirty="0">
                <a:solidFill>
                  <a:prstClr val="black"/>
                </a:solidFill>
              </a:rPr>
              <a:t>If you have trouble connecting to audio with your computer, </a:t>
            </a:r>
            <a:r>
              <a:rPr lang="en-US" sz="1600" dirty="0">
                <a:solidFill>
                  <a:srgbClr val="010101"/>
                </a:solidFill>
              </a:rPr>
              <a:t> or if  you prefer to use your phone, select "Use Telephone" after joining the webinar and call in using: +1 (213) 929-4232. Access Code: 428-605-577. Webinar ID: 561-955-131.	 </a:t>
            </a:r>
          </a:p>
          <a:p>
            <a:pPr marL="192872" indent="-192872" defTabSz="510850">
              <a:buFont typeface="Arial" panose="020B0604020202020204" pitchFamily="34" charset="0"/>
              <a:buChar char="•"/>
              <a:defRPr/>
            </a:pPr>
            <a:r>
              <a:rPr lang="en-US" sz="1600" dirty="0">
                <a:solidFill>
                  <a:prstClr val="black"/>
                </a:solidFill>
              </a:rPr>
              <a:t>Ask questions using the Questions Panel on your screen at any time.</a:t>
            </a:r>
          </a:p>
          <a:p>
            <a:pPr marL="192872" indent="-192872" defTabSz="510850">
              <a:buFont typeface="Arial" panose="020B0604020202020204" pitchFamily="34" charset="0"/>
              <a:buChar char="•"/>
              <a:defRPr/>
            </a:pPr>
            <a:r>
              <a:rPr lang="en-US" sz="1600" dirty="0">
                <a:solidFill>
                  <a:prstClr val="black"/>
                </a:solidFill>
              </a:rPr>
              <a:t>The recording and slide deck will be available after the webinar is completed.</a:t>
            </a:r>
          </a:p>
          <a:p>
            <a:pPr marL="192872" indent="-192872" defTabSz="510850">
              <a:buFont typeface="Arial" panose="020B0604020202020204" pitchFamily="34" charset="0"/>
              <a:buChar char="•"/>
              <a:defRPr/>
            </a:pPr>
            <a:r>
              <a:rPr lang="en-US" sz="1600" dirty="0">
                <a:solidFill>
                  <a:prstClr val="black"/>
                </a:solidFill>
              </a:rPr>
              <a:t>Please take time at the end to complete the survey.</a:t>
            </a:r>
          </a:p>
        </p:txBody>
      </p:sp>
      <p:sp>
        <p:nvSpPr>
          <p:cNvPr id="7" name="Subtitle 2"/>
          <p:cNvSpPr txBox="1">
            <a:spLocks/>
          </p:cNvSpPr>
          <p:nvPr/>
        </p:nvSpPr>
        <p:spPr>
          <a:xfrm>
            <a:off x="3997454" y="1863695"/>
            <a:ext cx="4556079" cy="512613"/>
          </a:xfrm>
          <a:prstGeom prst="rect">
            <a:avLst/>
          </a:prstGeom>
        </p:spPr>
        <p:txBody>
          <a:bodyPr vert="horz" lIns="51435" tIns="25718" rIns="51435" bIns="25718" rtlCol="0">
            <a:no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marL="0" indent="0" defTabSz="128588">
              <a:buNone/>
            </a:pPr>
            <a:r>
              <a:rPr lang="en-US" sz="2250" b="1" dirty="0">
                <a:solidFill>
                  <a:prstClr val="black"/>
                </a:solidFill>
                <a:latin typeface="Helvetica LT Std" charset="0"/>
                <a:ea typeface="Helvetica LT Std" charset="0"/>
                <a:cs typeface="Helvetica LT Std" charset="0"/>
                <a:sym typeface="Helvetica Neue"/>
              </a:rPr>
              <a:t>Webinar Logistics</a:t>
            </a:r>
          </a:p>
        </p:txBody>
      </p:sp>
    </p:spTree>
    <p:extLst>
      <p:ext uri="{BB962C8B-B14F-4D97-AF65-F5344CB8AC3E}">
        <p14:creationId xmlns:p14="http://schemas.microsoft.com/office/powerpoint/2010/main" val="140565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projects</a:t>
            </a:r>
          </a:p>
        </p:txBody>
      </p:sp>
      <p:sp>
        <p:nvSpPr>
          <p:cNvPr id="3" name="Content Placeholder 2"/>
          <p:cNvSpPr>
            <a:spLocks noGrp="1"/>
          </p:cNvSpPr>
          <p:nvPr>
            <p:ph idx="1"/>
          </p:nvPr>
        </p:nvSpPr>
        <p:spPr/>
        <p:txBody>
          <a:bodyPr/>
          <a:lstStyle/>
          <a:p>
            <a:r>
              <a:rPr lang="en-US" b="1" dirty="0">
                <a:solidFill>
                  <a:srgbClr val="006600"/>
                </a:solidFill>
              </a:rPr>
              <a:t>Integrated 5V:1V Step-Down Hybrid-Cascaded SC DC-DC Converter </a:t>
            </a:r>
            <a:r>
              <a:rPr lang="en-US" dirty="0"/>
              <a:t>(Stauth)</a:t>
            </a:r>
          </a:p>
          <a:p>
            <a:pPr lvl="1"/>
            <a:r>
              <a:rPr lang="en-US" dirty="0"/>
              <a:t>Tape-out this week.</a:t>
            </a:r>
          </a:p>
          <a:p>
            <a:r>
              <a:rPr lang="en-US" b="1" dirty="0">
                <a:solidFill>
                  <a:srgbClr val="006600"/>
                </a:solidFill>
              </a:rPr>
              <a:t>Low-Loss Magnetic Composites for High Frequency Power Conversion</a:t>
            </a:r>
            <a:r>
              <a:rPr lang="en-US" dirty="0">
                <a:solidFill>
                  <a:srgbClr val="006600"/>
                </a:solidFill>
              </a:rPr>
              <a:t> </a:t>
            </a:r>
            <a:r>
              <a:rPr lang="en-US" dirty="0"/>
              <a:t>(Wegst and Sullivan)</a:t>
            </a:r>
          </a:p>
          <a:p>
            <a:pPr lvl="1"/>
            <a:r>
              <a:rPr lang="en-US" dirty="0"/>
              <a:t>New approach controls orientation of magnetic flakes in a low-cost bulk process.</a:t>
            </a:r>
          </a:p>
          <a:p>
            <a:r>
              <a:rPr lang="en-US" b="1" dirty="0">
                <a:solidFill>
                  <a:srgbClr val="006600"/>
                </a:solidFill>
              </a:rPr>
              <a:t>Performance Limits for Air-Core and Magnetic-Core Inductors on Silicon and in Advanced Packaging Technologies</a:t>
            </a:r>
            <a:r>
              <a:rPr lang="en-US" dirty="0"/>
              <a:t> (Sullivan and Levey)</a:t>
            </a:r>
          </a:p>
          <a:p>
            <a:pPr lvl="1"/>
            <a:r>
              <a:rPr lang="en-US" dirty="0"/>
              <a:t>Modeling and design optimization across a range of geometries, technologies and applications.</a:t>
            </a:r>
          </a:p>
        </p:txBody>
      </p:sp>
    </p:spTree>
    <p:extLst>
      <p:ext uri="{BB962C8B-B14F-4D97-AF65-F5344CB8AC3E}">
        <p14:creationId xmlns:p14="http://schemas.microsoft.com/office/powerpoint/2010/main" val="1565598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opportunities </a:t>
            </a:r>
          </a:p>
        </p:txBody>
      </p:sp>
      <p:sp>
        <p:nvSpPr>
          <p:cNvPr id="3" name="Content Placeholder 2"/>
          <p:cNvSpPr>
            <a:spLocks noGrp="1"/>
          </p:cNvSpPr>
          <p:nvPr>
            <p:ph idx="1"/>
          </p:nvPr>
        </p:nvSpPr>
        <p:spPr/>
        <p:txBody>
          <a:bodyPr/>
          <a:lstStyle/>
          <a:p>
            <a:pPr>
              <a:spcBef>
                <a:spcPts val="300"/>
              </a:spcBef>
            </a:pPr>
            <a:r>
              <a:rPr lang="en-US" sz="2400" dirty="0"/>
              <a:t>Membership open to interested companies and other organizations.</a:t>
            </a:r>
          </a:p>
          <a:p>
            <a:pPr>
              <a:spcBef>
                <a:spcPts val="300"/>
              </a:spcBef>
            </a:pPr>
            <a:r>
              <a:rPr lang="en-US" sz="2400" dirty="0"/>
              <a:t>Access to students, faculty and research.</a:t>
            </a:r>
          </a:p>
          <a:p>
            <a:pPr>
              <a:spcBef>
                <a:spcPts val="300"/>
              </a:spcBef>
            </a:pPr>
            <a:r>
              <a:rPr lang="en-US" sz="2400" dirty="0"/>
              <a:t>Join the IAB to choose the next projects:</a:t>
            </a:r>
          </a:p>
          <a:p>
            <a:pPr lvl="1">
              <a:spcBef>
                <a:spcPts val="300"/>
              </a:spcBef>
            </a:pPr>
            <a:r>
              <a:rPr lang="en-US" sz="2000" dirty="0"/>
              <a:t>Examples include higher power applications, EMC, battery management.</a:t>
            </a:r>
          </a:p>
          <a:p>
            <a:pPr>
              <a:spcBef>
                <a:spcPts val="300"/>
              </a:spcBef>
            </a:pPr>
            <a:r>
              <a:rPr lang="en-US" sz="2400" dirty="0"/>
              <a:t>Expected expansion over the next year: more universities and more companies.</a:t>
            </a:r>
          </a:p>
          <a:p>
            <a:pPr>
              <a:spcBef>
                <a:spcPts val="300"/>
              </a:spcBef>
            </a:pPr>
            <a:r>
              <a:rPr lang="en-US" sz="2400" dirty="0"/>
              <a:t>Power management is critical and becoming more important across many sectors.</a:t>
            </a:r>
          </a:p>
          <a:p>
            <a:pPr>
              <a:spcBef>
                <a:spcPts val="300"/>
              </a:spcBef>
            </a:pPr>
            <a:r>
              <a:rPr lang="en-US" sz="2400" dirty="0"/>
              <a:t>Many types of integration offer advantages for </a:t>
            </a:r>
            <a:r>
              <a:rPr lang="en-US" sz="2400" b="1" dirty="0">
                <a:solidFill>
                  <a:srgbClr val="006600"/>
                </a:solidFill>
              </a:rPr>
              <a:t>higher efficiency, smaller size, and reduced cost</a:t>
            </a:r>
            <a:r>
              <a:rPr lang="en-US" sz="2400" dirty="0">
                <a:solidFill>
                  <a:srgbClr val="006600"/>
                </a:solidFill>
              </a:rPr>
              <a:t>. </a:t>
            </a:r>
          </a:p>
          <a:p>
            <a:pPr marL="0" indent="0">
              <a:spcBef>
                <a:spcPts val="300"/>
              </a:spcBef>
              <a:buNone/>
            </a:pPr>
            <a:endParaRPr lang="en-US" sz="2400" dirty="0">
              <a:solidFill>
                <a:srgbClr val="006600"/>
              </a:solidFill>
            </a:endParaRPr>
          </a:p>
          <a:p>
            <a:pPr>
              <a:spcBef>
                <a:spcPts val="300"/>
              </a:spcBef>
            </a:pPr>
            <a:r>
              <a:rPr lang="en-US" sz="2400" dirty="0">
                <a:solidFill>
                  <a:srgbClr val="003399"/>
                </a:solidFill>
              </a:rPr>
              <a:t>Learn more at </a:t>
            </a:r>
            <a:r>
              <a:rPr lang="en-US" sz="2400" dirty="0">
                <a:solidFill>
                  <a:srgbClr val="003399"/>
                </a:solidFill>
                <a:hlinkClick r:id="rId2"/>
              </a:rPr>
              <a:t>https://pmic.engineering.dartmouth.edu/</a:t>
            </a:r>
            <a:r>
              <a:rPr lang="en-US" sz="2400" dirty="0">
                <a:solidFill>
                  <a:srgbClr val="003399"/>
                </a:solidFill>
              </a:rPr>
              <a:t> </a:t>
            </a:r>
          </a:p>
          <a:p>
            <a:pPr>
              <a:spcBef>
                <a:spcPts val="300"/>
              </a:spcBef>
            </a:pPr>
            <a:endParaRPr lang="en-US" sz="2400" dirty="0"/>
          </a:p>
        </p:txBody>
      </p:sp>
    </p:spTree>
    <p:extLst>
      <p:ext uri="{BB962C8B-B14F-4D97-AF65-F5344CB8AC3E}">
        <p14:creationId xmlns:p14="http://schemas.microsoft.com/office/powerpoint/2010/main" val="220487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1530310"/>
            <a:ext cx="5143500" cy="50721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2373" y="5110379"/>
            <a:ext cx="869252" cy="217314"/>
          </a:xfrm>
          <a:prstGeom prst="rect">
            <a:avLst/>
          </a:prstGeom>
        </p:spPr>
      </p:pic>
      <p:sp>
        <p:nvSpPr>
          <p:cNvPr id="7" name="Subtitle 2"/>
          <p:cNvSpPr txBox="1">
            <a:spLocks/>
          </p:cNvSpPr>
          <p:nvPr/>
        </p:nvSpPr>
        <p:spPr>
          <a:xfrm>
            <a:off x="4627091" y="2150949"/>
            <a:ext cx="3068331" cy="335076"/>
          </a:xfrm>
          <a:prstGeom prst="rect">
            <a:avLst/>
          </a:prstGeom>
        </p:spPr>
        <p:txBody>
          <a:bodyPr vert="horz" lIns="38577" tIns="19289" rIns="38577" bIns="19289" rtlCol="0">
            <a:no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marL="0" indent="0" defTabSz="144661">
              <a:buNone/>
              <a:defRPr/>
            </a:pPr>
            <a:r>
              <a:rPr lang="en-US" sz="2000" dirty="0">
                <a:solidFill>
                  <a:prstClr val="black"/>
                </a:solidFill>
                <a:latin typeface="Helvetica LT Std"/>
                <a:ea typeface="Helvetica LT Std" charset="0"/>
                <a:cs typeface="Helvetica LT Std" charset="0"/>
              </a:rPr>
              <a:t>Interested in university-industry partnerships?</a:t>
            </a:r>
          </a:p>
        </p:txBody>
      </p:sp>
      <p:sp>
        <p:nvSpPr>
          <p:cNvPr id="6" name="Content Placeholder 2">
            <a:extLst>
              <a:ext uri="{FF2B5EF4-FFF2-40B4-BE49-F238E27FC236}">
                <a16:creationId xmlns:a16="http://schemas.microsoft.com/office/drawing/2014/main" id="{5F077D4D-DBF3-415C-994C-2A0080E2F5EE}"/>
              </a:ext>
            </a:extLst>
          </p:cNvPr>
          <p:cNvSpPr>
            <a:spLocks noGrp="1"/>
          </p:cNvSpPr>
          <p:nvPr>
            <p:ph idx="1"/>
          </p:nvPr>
        </p:nvSpPr>
        <p:spPr>
          <a:xfrm>
            <a:off x="4627091" y="2886555"/>
            <a:ext cx="2669062" cy="1084889"/>
          </a:xfrm>
        </p:spPr>
        <p:txBody>
          <a:bodyPr>
            <a:norm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marL="0" indent="0">
              <a:lnSpc>
                <a:spcPct val="110000"/>
              </a:lnSpc>
              <a:buClr>
                <a:srgbClr val="A8CF43"/>
              </a:buClr>
              <a:buNone/>
            </a:pPr>
            <a:r>
              <a:rPr lang="en-US" sz="1400" dirty="0">
                <a:latin typeface="Helvetica LT Std"/>
                <a:cs typeface="HelveticaNeueLT Std"/>
              </a:rPr>
              <a:t>Sign up for information about UIDP news, webinars, projects, and more at uidp.org/newsletter-signup.</a:t>
            </a:r>
          </a:p>
        </p:txBody>
      </p:sp>
      <p:sp>
        <p:nvSpPr>
          <p:cNvPr id="8" name="Subtitle 2">
            <a:extLst>
              <a:ext uri="{FF2B5EF4-FFF2-40B4-BE49-F238E27FC236}">
                <a16:creationId xmlns:a16="http://schemas.microsoft.com/office/drawing/2014/main" id="{98783A2D-8128-4C9D-8A36-4A2CC88E00D8}"/>
              </a:ext>
            </a:extLst>
          </p:cNvPr>
          <p:cNvSpPr txBox="1">
            <a:spLocks/>
          </p:cNvSpPr>
          <p:nvPr/>
        </p:nvSpPr>
        <p:spPr>
          <a:xfrm>
            <a:off x="7969108" y="4914544"/>
            <a:ext cx="711250" cy="413151"/>
          </a:xfrm>
          <a:prstGeom prst="rect">
            <a:avLst/>
          </a:prstGeom>
        </p:spPr>
        <p:txBody>
          <a:bodyPr vert="horz" lIns="28932" tIns="14467" rIns="28932" bIns="14467" rtlCol="0">
            <a:norm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algn="l">
              <a:defRPr/>
            </a:pPr>
            <a:r>
              <a:rPr lang="en-US" sz="633" dirty="0">
                <a:solidFill>
                  <a:prstClr val="black"/>
                </a:solidFill>
                <a:latin typeface="Calibri" panose="020F0502020204030204"/>
              </a:rPr>
              <a:t>www.uidp.org</a:t>
            </a:r>
          </a:p>
          <a:p>
            <a:pPr algn="l">
              <a:defRPr/>
            </a:pPr>
            <a:r>
              <a:rPr lang="en-US" sz="633" dirty="0">
                <a:solidFill>
                  <a:prstClr val="black"/>
                </a:solidFill>
                <a:latin typeface="Calibri" panose="020F0502020204030204"/>
              </a:rPr>
              <a:t>info@uidp.net</a:t>
            </a:r>
          </a:p>
          <a:p>
            <a:pPr algn="l">
              <a:defRPr/>
            </a:pPr>
            <a:r>
              <a:rPr lang="en-US" sz="633" dirty="0">
                <a:solidFill>
                  <a:prstClr val="black"/>
                </a:solidFill>
                <a:latin typeface="Calibri" panose="020F0502020204030204"/>
              </a:rPr>
              <a:t>(803) 807-3679</a:t>
            </a:r>
          </a:p>
        </p:txBody>
      </p:sp>
    </p:spTree>
    <p:extLst>
      <p:ext uri="{BB962C8B-B14F-4D97-AF65-F5344CB8AC3E}">
        <p14:creationId xmlns:p14="http://schemas.microsoft.com/office/powerpoint/2010/main" val="257467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981636"/>
            <a:ext cx="6858000" cy="6762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8450" y="5586615"/>
            <a:ext cx="1159002" cy="289751"/>
          </a:xfrm>
          <a:prstGeom prst="rect">
            <a:avLst/>
          </a:prstGeom>
        </p:spPr>
      </p:pic>
      <p:sp>
        <p:nvSpPr>
          <p:cNvPr id="6" name="Content Placeholder 2"/>
          <p:cNvSpPr>
            <a:spLocks noGrp="1"/>
          </p:cNvSpPr>
          <p:nvPr>
            <p:ph idx="1"/>
          </p:nvPr>
        </p:nvSpPr>
        <p:spPr>
          <a:xfrm>
            <a:off x="3997454" y="2432885"/>
            <a:ext cx="5175937" cy="2561424"/>
          </a:xfrm>
        </p:spPr>
        <p:txBody>
          <a:bodyPr>
            <a:no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marL="0" indent="0" defTabSz="510850">
              <a:buNone/>
              <a:defRPr/>
            </a:pPr>
            <a:r>
              <a:rPr lang="en-US" sz="1500" i="1" dirty="0">
                <a:solidFill>
                  <a:prstClr val="black"/>
                </a:solidFill>
                <a:latin typeface="Helvetica LT Std"/>
              </a:rPr>
              <a:t>UIDP materials, which include publications, webinars, videos, and presentations, reflect an amalgamation of the experiences and knowledge of those who participate in UIDP activities. The views and opinions expressed in UIDP materials do not necessarily reflect the official policy or position of any individual organization or the UIDP. At no time should any UIDP materials be used as a replacement for an individual organization’s policy, procedures, or legal counsel. UIDP is not a lobbying organization and UIDP materials are not intended to be used to influence government decisions.</a:t>
            </a:r>
          </a:p>
        </p:txBody>
      </p:sp>
      <p:sp>
        <p:nvSpPr>
          <p:cNvPr id="7" name="Subtitle 2"/>
          <p:cNvSpPr txBox="1">
            <a:spLocks/>
          </p:cNvSpPr>
          <p:nvPr/>
        </p:nvSpPr>
        <p:spPr>
          <a:xfrm>
            <a:off x="3997454" y="1863695"/>
            <a:ext cx="4556079" cy="512613"/>
          </a:xfrm>
          <a:prstGeom prst="rect">
            <a:avLst/>
          </a:prstGeom>
        </p:spPr>
        <p:txBody>
          <a:bodyPr vert="horz" lIns="51435" tIns="25718" rIns="51435" bIns="25718" rtlCol="0">
            <a:no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marL="0" indent="0" defTabSz="128588">
              <a:buNone/>
            </a:pPr>
            <a:r>
              <a:rPr lang="en-US" sz="2250" b="1" dirty="0">
                <a:solidFill>
                  <a:prstClr val="black"/>
                </a:solidFill>
                <a:latin typeface="Helvetica LT Std" charset="0"/>
                <a:ea typeface="Helvetica LT Std" charset="0"/>
                <a:cs typeface="Helvetica LT Std" charset="0"/>
                <a:sym typeface="Helvetica Neue"/>
              </a:rPr>
              <a:t>Disclaimer</a:t>
            </a:r>
          </a:p>
        </p:txBody>
      </p:sp>
    </p:spTree>
    <p:extLst>
      <p:ext uri="{BB962C8B-B14F-4D97-AF65-F5344CB8AC3E}">
        <p14:creationId xmlns:p14="http://schemas.microsoft.com/office/powerpoint/2010/main" val="27362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6933" y="1905001"/>
            <a:ext cx="9640711" cy="1470025"/>
          </a:xfrm>
        </p:spPr>
        <p:txBody>
          <a:bodyPr/>
          <a:lstStyle/>
          <a:p>
            <a:pPr algn="ctr"/>
            <a:r>
              <a:rPr lang="en-US" dirty="0"/>
              <a:t>Amping Up: New NSF U-I Research Center to Transform Power Management Electronics</a:t>
            </a:r>
          </a:p>
        </p:txBody>
      </p:sp>
      <p:sp>
        <p:nvSpPr>
          <p:cNvPr id="3" name="Subtitle 2"/>
          <p:cNvSpPr>
            <a:spLocks noGrp="1"/>
          </p:cNvSpPr>
          <p:nvPr>
            <p:ph type="subTitle" idx="1"/>
          </p:nvPr>
        </p:nvSpPr>
        <p:spPr>
          <a:xfrm>
            <a:off x="2514600" y="3652145"/>
            <a:ext cx="7162800" cy="1752600"/>
          </a:xfrm>
        </p:spPr>
        <p:txBody>
          <a:bodyPr/>
          <a:lstStyle/>
          <a:p>
            <a:pPr eaLnBrk="1" hangingPunct="1"/>
            <a:r>
              <a:rPr lang="en-US" sz="3200" dirty="0"/>
              <a:t>Prof. Charles R. Sullivan, Director</a:t>
            </a:r>
          </a:p>
          <a:p>
            <a:pPr eaLnBrk="1" hangingPunct="1"/>
            <a:r>
              <a:rPr lang="en-US" sz="3200" dirty="0"/>
              <a:t>Prof. Jason T. Stauth, Co-Director</a:t>
            </a:r>
          </a:p>
        </p:txBody>
      </p:sp>
    </p:spTree>
    <p:extLst>
      <p:ext uri="{BB962C8B-B14F-4D97-AF65-F5344CB8AC3E}">
        <p14:creationId xmlns:p14="http://schemas.microsoft.com/office/powerpoint/2010/main" val="1476890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0"/>
          </p:nvPr>
        </p:nvSpPr>
        <p:spPr/>
        <p:txBody>
          <a:bodyPr/>
          <a:lstStyle/>
          <a:p>
            <a:r>
              <a:rPr lang="en-US" dirty="0"/>
              <a:t>The need for Power Management Integration</a:t>
            </a:r>
          </a:p>
          <a:p>
            <a:r>
              <a:rPr lang="en-US" dirty="0"/>
              <a:t>Center capability and focus</a:t>
            </a:r>
          </a:p>
          <a:p>
            <a:r>
              <a:rPr lang="en-US" dirty="0"/>
              <a:t>Center structure and opportunities for companies to engage</a:t>
            </a:r>
          </a:p>
        </p:txBody>
      </p:sp>
    </p:spTree>
    <p:extLst>
      <p:ext uri="{BB962C8B-B14F-4D97-AF65-F5344CB8AC3E}">
        <p14:creationId xmlns:p14="http://schemas.microsoft.com/office/powerpoint/2010/main" val="143299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needs and opportunities</a:t>
            </a:r>
          </a:p>
        </p:txBody>
      </p:sp>
      <p:sp>
        <p:nvSpPr>
          <p:cNvPr id="3" name="Content Placeholder 2"/>
          <p:cNvSpPr>
            <a:spLocks noGrp="1"/>
          </p:cNvSpPr>
          <p:nvPr>
            <p:ph idx="1"/>
          </p:nvPr>
        </p:nvSpPr>
        <p:spPr/>
        <p:txBody>
          <a:bodyPr/>
          <a:lstStyle/>
          <a:p>
            <a:r>
              <a:rPr lang="en-US" dirty="0"/>
              <a:t>Power Electronics: Electronics that processes energy.</a:t>
            </a:r>
            <a:br>
              <a:rPr lang="en-US" dirty="0"/>
            </a:br>
            <a:r>
              <a:rPr lang="en-US" dirty="0"/>
              <a:t>Growing importance:</a:t>
            </a:r>
          </a:p>
          <a:p>
            <a:pPr lvl="1"/>
            <a:r>
              <a:rPr lang="en-US" dirty="0"/>
              <a:t>Efficient use of energy across all sectors.</a:t>
            </a:r>
          </a:p>
          <a:p>
            <a:pPr lvl="1"/>
            <a:r>
              <a:rPr lang="en-US" dirty="0"/>
              <a:t>Maximize battery life: from smartphones to grid storage.</a:t>
            </a:r>
          </a:p>
          <a:p>
            <a:pPr lvl="1"/>
            <a:r>
              <a:rPr lang="en-US" dirty="0"/>
              <a:t>To enable advanced information processing electronics.</a:t>
            </a:r>
          </a:p>
          <a:p>
            <a:pPr lvl="1"/>
            <a:r>
              <a:rPr lang="en-US" dirty="0"/>
              <a:t>To interface and optimize renewable energy sources.</a:t>
            </a:r>
          </a:p>
          <a:p>
            <a:r>
              <a:rPr lang="en-US" dirty="0"/>
              <a:t>Integration in power electronics.</a:t>
            </a:r>
          </a:p>
          <a:p>
            <a:pPr lvl="1"/>
            <a:r>
              <a:rPr lang="en-US" dirty="0"/>
              <a:t>Higher levels of integration and new types of integration.</a:t>
            </a:r>
          </a:p>
          <a:p>
            <a:pPr lvl="1"/>
            <a:r>
              <a:rPr lang="en-US" dirty="0"/>
              <a:t>High power density, high efficiency, low cost, and extreme miniaturization.</a:t>
            </a:r>
          </a:p>
          <a:p>
            <a:pPr lvl="1"/>
            <a:endParaRPr lang="en-US" dirty="0"/>
          </a:p>
        </p:txBody>
      </p:sp>
    </p:spTree>
    <p:extLst>
      <p:ext uri="{BB962C8B-B14F-4D97-AF65-F5344CB8AC3E}">
        <p14:creationId xmlns:p14="http://schemas.microsoft.com/office/powerpoint/2010/main" val="333362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Power Management </a:t>
            </a:r>
            <a:r>
              <a:rPr lang="en-US" b="1" dirty="0"/>
              <a:t>Integration</a:t>
            </a:r>
            <a:r>
              <a:rPr lang="en-US" dirty="0"/>
              <a:t>?</a:t>
            </a:r>
          </a:p>
        </p:txBody>
      </p:sp>
      <p:sp>
        <p:nvSpPr>
          <p:cNvPr id="3" name="Content Placeholder 2"/>
          <p:cNvSpPr>
            <a:spLocks noGrp="1"/>
          </p:cNvSpPr>
          <p:nvPr>
            <p:ph sz="quarter" idx="10"/>
          </p:nvPr>
        </p:nvSpPr>
        <p:spPr>
          <a:xfrm>
            <a:off x="508000" y="1260475"/>
            <a:ext cx="11366500" cy="4608513"/>
          </a:xfrm>
        </p:spPr>
        <p:txBody>
          <a:bodyPr/>
          <a:lstStyle/>
          <a:p>
            <a:pPr>
              <a:spcBef>
                <a:spcPts val="100"/>
              </a:spcBef>
            </a:pPr>
            <a:r>
              <a:rPr lang="en-US" sz="2600" dirty="0">
                <a:solidFill>
                  <a:srgbClr val="006600"/>
                </a:solidFill>
              </a:rPr>
              <a:t>To achieve</a:t>
            </a:r>
            <a:r>
              <a:rPr lang="en-US" sz="2600" b="1" dirty="0">
                <a:solidFill>
                  <a:srgbClr val="006600"/>
                </a:solidFill>
              </a:rPr>
              <a:t> higher efficiency, smaller size, and reduced cost</a:t>
            </a:r>
            <a:r>
              <a:rPr lang="en-US" sz="2600" dirty="0">
                <a:solidFill>
                  <a:srgbClr val="006600"/>
                </a:solidFill>
              </a:rPr>
              <a:t>. </a:t>
            </a:r>
            <a:endParaRPr lang="en-US" sz="2600" b="1" dirty="0">
              <a:solidFill>
                <a:srgbClr val="006600"/>
              </a:solidFill>
            </a:endParaRPr>
          </a:p>
          <a:p>
            <a:pPr>
              <a:spcBef>
                <a:spcPts val="100"/>
              </a:spcBef>
            </a:pPr>
            <a:r>
              <a:rPr lang="en-US" sz="2600" b="1" dirty="0"/>
              <a:t>Integration </a:t>
            </a:r>
            <a:r>
              <a:rPr lang="en-US" sz="2600" dirty="0"/>
              <a:t>includes</a:t>
            </a:r>
          </a:p>
          <a:p>
            <a:pPr lvl="1">
              <a:spcBef>
                <a:spcPts val="100"/>
              </a:spcBef>
            </a:pPr>
            <a:r>
              <a:rPr lang="en-US" sz="2400" dirty="0"/>
              <a:t>Monolithic integration—Power system on chip (</a:t>
            </a:r>
            <a:r>
              <a:rPr lang="en-US" sz="2400" dirty="0" err="1"/>
              <a:t>PwrSOC</a:t>
            </a:r>
            <a:r>
              <a:rPr lang="en-US" sz="2400" dirty="0"/>
              <a:t>), and ICs for larger systems.</a:t>
            </a:r>
          </a:p>
          <a:p>
            <a:pPr lvl="1">
              <a:spcBef>
                <a:spcPts val="100"/>
              </a:spcBef>
            </a:pPr>
            <a:r>
              <a:rPr lang="en-US" sz="2400" dirty="0"/>
              <a:t>Package integration—power system in package (</a:t>
            </a:r>
            <a:r>
              <a:rPr lang="en-US" sz="2400" dirty="0" err="1"/>
              <a:t>PwrSIP</a:t>
            </a:r>
            <a:r>
              <a:rPr lang="en-US" sz="2400" dirty="0"/>
              <a:t>)</a:t>
            </a:r>
          </a:p>
          <a:p>
            <a:pPr lvl="1">
              <a:spcBef>
                <a:spcPts val="100"/>
              </a:spcBef>
            </a:pPr>
            <a:r>
              <a:rPr lang="en-US" sz="2400" dirty="0"/>
              <a:t>Integrated design including passives, packaging, EMC, thermal, control, reliability.</a:t>
            </a:r>
          </a:p>
          <a:p>
            <a:pPr lvl="1">
              <a:spcBef>
                <a:spcPts val="100"/>
              </a:spcBef>
            </a:pPr>
            <a:r>
              <a:rPr lang="en-US" sz="2400" dirty="0"/>
              <a:t>Integrated passives: </a:t>
            </a:r>
          </a:p>
          <a:p>
            <a:pPr lvl="2">
              <a:spcBef>
                <a:spcPts val="100"/>
              </a:spcBef>
            </a:pPr>
            <a:r>
              <a:rPr lang="en-US" sz="2400" dirty="0"/>
              <a:t>Integrated on Si, in package, or in a system.</a:t>
            </a:r>
          </a:p>
          <a:p>
            <a:pPr lvl="2">
              <a:spcBef>
                <a:spcPts val="100"/>
              </a:spcBef>
            </a:pPr>
            <a:r>
              <a:rPr lang="en-US" sz="2400" dirty="0"/>
              <a:t>Multi-function passives: LC, LT, LCT, etc.</a:t>
            </a:r>
          </a:p>
          <a:p>
            <a:pPr>
              <a:spcBef>
                <a:spcPts val="100"/>
              </a:spcBef>
            </a:pPr>
            <a:r>
              <a:rPr lang="en-US" sz="2600" dirty="0"/>
              <a:t>Scope includes a wide range of power levels and scales: </a:t>
            </a:r>
            <a:r>
              <a:rPr lang="en-US" sz="2600" dirty="0" err="1"/>
              <a:t>mW</a:t>
            </a:r>
            <a:r>
              <a:rPr lang="en-US" sz="2600" dirty="0"/>
              <a:t> to 100s of kW</a:t>
            </a:r>
          </a:p>
          <a:p>
            <a:pPr lvl="1">
              <a:spcBef>
                <a:spcPts val="100"/>
              </a:spcBef>
            </a:pPr>
            <a:r>
              <a:rPr lang="en-US" sz="2200" dirty="0"/>
              <a:t>Integrated system design including passive components</a:t>
            </a:r>
          </a:p>
          <a:p>
            <a:pPr lvl="1">
              <a:spcBef>
                <a:spcPts val="100"/>
              </a:spcBef>
            </a:pPr>
            <a:r>
              <a:rPr lang="en-US" sz="2200" dirty="0"/>
              <a:t>Advanced topologies enabled by integration of drivers and control apply broadly</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90" t="3846" r="18676" b="33518"/>
          <a:stretch/>
        </p:blipFill>
        <p:spPr bwMode="auto">
          <a:xfrm>
            <a:off x="8710291" y="3444948"/>
            <a:ext cx="1231919" cy="900558"/>
          </a:xfrm>
          <a:prstGeom prst="roundRect">
            <a:avLst>
              <a:gd name="adj" fmla="val 1393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641" t="2658" r="4636" b="3504"/>
          <a:stretch/>
        </p:blipFill>
        <p:spPr bwMode="auto">
          <a:xfrm>
            <a:off x="10502365" y="3489726"/>
            <a:ext cx="811980" cy="811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4"/>
          <a:srcRect r="51611" b="17710"/>
          <a:stretch/>
        </p:blipFill>
        <p:spPr>
          <a:xfrm>
            <a:off x="10048535" y="896378"/>
            <a:ext cx="1428333" cy="1155706"/>
          </a:xfrm>
          <a:prstGeom prst="rect">
            <a:avLst/>
          </a:prstGeom>
        </p:spPr>
      </p:pic>
    </p:spTree>
    <p:extLst>
      <p:ext uri="{BB962C8B-B14F-4D97-AF65-F5344CB8AC3E}">
        <p14:creationId xmlns:p14="http://schemas.microsoft.com/office/powerpoint/2010/main" val="250790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5459" y="5387546"/>
            <a:ext cx="3089190" cy="147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000" dirty="0"/>
              <a:t>Example: iPhone </a:t>
            </a:r>
            <a:r>
              <a:rPr lang="en-US" sz="4000" dirty="0" err="1"/>
              <a:t>Xs</a:t>
            </a:r>
            <a:r>
              <a:rPr lang="en-US" sz="4000" dirty="0"/>
              <a:t> Max </a:t>
            </a:r>
          </a:p>
        </p:txBody>
      </p:sp>
      <p:pic>
        <p:nvPicPr>
          <p:cNvPr id="8" name="Content Placeholder 7"/>
          <p:cNvPicPr>
            <a:picLocks noGrp="1" noChangeAspect="1"/>
          </p:cNvPicPr>
          <p:nvPr>
            <p:ph idx="1"/>
          </p:nvPr>
        </p:nvPicPr>
        <p:blipFill>
          <a:blip r:embed="rId2">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4655737" y="1797910"/>
            <a:ext cx="7536263" cy="5029200"/>
          </a:xfrm>
        </p:spPr>
      </p:pic>
      <p:pic>
        <p:nvPicPr>
          <p:cNvPr id="9" name="Picture 8"/>
          <p:cNvPicPr>
            <a:picLocks noChangeAspect="1"/>
          </p:cNvPicPr>
          <p:nvPr/>
        </p:nvPicPr>
        <p:blipFill>
          <a:blip r:embed="rId3"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2125854" y="1192405"/>
            <a:ext cx="4271491" cy="2850508"/>
          </a:xfrm>
          <a:prstGeom prst="rect">
            <a:avLst/>
          </a:prstGeom>
        </p:spPr>
      </p:pic>
      <p:sp>
        <p:nvSpPr>
          <p:cNvPr id="10" name="Rectangle 9"/>
          <p:cNvSpPr/>
          <p:nvPr/>
        </p:nvSpPr>
        <p:spPr>
          <a:xfrm>
            <a:off x="2544792" y="1797910"/>
            <a:ext cx="836763" cy="1626777"/>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3648973" y="1155944"/>
            <a:ext cx="284671" cy="1337096"/>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5105400" y="2569235"/>
            <a:ext cx="718865" cy="1147315"/>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7531665" y="3169574"/>
            <a:ext cx="718865" cy="1229092"/>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bwMode="auto">
          <a:xfrm>
            <a:off x="310552" y="3876140"/>
            <a:ext cx="4494362" cy="2181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Major area on both boards.</a:t>
            </a:r>
          </a:p>
          <a:p>
            <a:r>
              <a:rPr lang="en-US" sz="2400" kern="0" dirty="0"/>
              <a:t>In addition to battery. </a:t>
            </a:r>
          </a:p>
          <a:p>
            <a:r>
              <a:rPr lang="en-US" sz="2400" kern="0" dirty="0"/>
              <a:t>ICs from 6 different companies.</a:t>
            </a:r>
          </a:p>
          <a:p>
            <a:r>
              <a:rPr lang="en-US" sz="2400" kern="0" dirty="0"/>
              <a:t>Components from many more.</a:t>
            </a:r>
          </a:p>
          <a:p>
            <a:endParaRPr lang="en-US" sz="2400" kern="0" dirty="0"/>
          </a:p>
          <a:p>
            <a:endParaRPr lang="en-US" sz="2400" kern="0" dirty="0"/>
          </a:p>
        </p:txBody>
      </p:sp>
      <p:sp>
        <p:nvSpPr>
          <p:cNvPr id="16" name="Rectangle 15"/>
          <p:cNvSpPr/>
          <p:nvPr/>
        </p:nvSpPr>
        <p:spPr>
          <a:xfrm rot="5400000">
            <a:off x="6626291" y="4478317"/>
            <a:ext cx="526214" cy="454787"/>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54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5526-13E8-40AC-916F-0D6616025924}"/>
              </a:ext>
            </a:extLst>
          </p:cNvPr>
          <p:cNvSpPr>
            <a:spLocks noGrp="1"/>
          </p:cNvSpPr>
          <p:nvPr>
            <p:ph type="title"/>
          </p:nvPr>
        </p:nvSpPr>
        <p:spPr/>
        <p:txBody>
          <a:bodyPr/>
          <a:lstStyle/>
          <a:p>
            <a:pPr algn="l"/>
            <a:r>
              <a:rPr lang="en-US" sz="4000" dirty="0">
                <a:latin typeface="Calibri" panose="020F0502020204030204" pitchFamily="34" charset="0"/>
                <a:cs typeface="Calibri" panose="020F0502020204030204" pitchFamily="34" charset="0"/>
              </a:rPr>
              <a:t> Key Challenges and Opportunities</a:t>
            </a:r>
          </a:p>
        </p:txBody>
      </p:sp>
      <p:sp>
        <p:nvSpPr>
          <p:cNvPr id="3" name="Content Placeholder 2">
            <a:extLst>
              <a:ext uri="{FF2B5EF4-FFF2-40B4-BE49-F238E27FC236}">
                <a16:creationId xmlns:a16="http://schemas.microsoft.com/office/drawing/2014/main" id="{F271017B-F9F4-475E-9849-C739EA3B7536}"/>
              </a:ext>
            </a:extLst>
          </p:cNvPr>
          <p:cNvSpPr>
            <a:spLocks noGrp="1"/>
          </p:cNvSpPr>
          <p:nvPr>
            <p:ph idx="1"/>
          </p:nvPr>
        </p:nvSpPr>
        <p:spPr>
          <a:xfrm>
            <a:off x="508000" y="1295400"/>
            <a:ext cx="10329333" cy="5029200"/>
          </a:xfrm>
        </p:spPr>
        <p:txBody>
          <a:bodyPr/>
          <a:lstStyle/>
          <a:p>
            <a:pPr>
              <a:spcBef>
                <a:spcPts val="0"/>
              </a:spcBef>
            </a:pPr>
            <a:r>
              <a:rPr lang="en-US" sz="2600" dirty="0"/>
              <a:t>Power Management Components and Circuits</a:t>
            </a:r>
          </a:p>
          <a:p>
            <a:pPr lvl="1">
              <a:spcBef>
                <a:spcPts val="0"/>
              </a:spcBef>
            </a:pPr>
            <a:r>
              <a:rPr lang="en-US" sz="2200" dirty="0"/>
              <a:t>Strong industry sector, yet few engineers are trained in </a:t>
            </a:r>
            <a:br>
              <a:rPr lang="en-US" sz="2200" dirty="0"/>
            </a:br>
            <a:r>
              <a:rPr lang="en-US" sz="2200" dirty="0"/>
              <a:t>both power electronics &amp; integrated circuits.</a:t>
            </a:r>
          </a:p>
          <a:p>
            <a:pPr lvl="1">
              <a:spcBef>
                <a:spcPts val="0"/>
              </a:spcBef>
            </a:pPr>
            <a:r>
              <a:rPr lang="en-US" sz="2200" dirty="0"/>
              <a:t>Shifting industry needs: size, cost, functionality, robustness</a:t>
            </a:r>
          </a:p>
          <a:p>
            <a:pPr>
              <a:spcBef>
                <a:spcPts val="0"/>
              </a:spcBef>
            </a:pPr>
            <a:r>
              <a:rPr lang="en-US" sz="2600" dirty="0"/>
              <a:t>Next Generation Technologies</a:t>
            </a:r>
          </a:p>
          <a:p>
            <a:pPr lvl="1">
              <a:spcBef>
                <a:spcPts val="0"/>
              </a:spcBef>
            </a:pPr>
            <a:r>
              <a:rPr lang="en-US" sz="2200" dirty="0"/>
              <a:t>New topologies – switched capacitor &amp; hybrid-resonant converters</a:t>
            </a:r>
          </a:p>
          <a:p>
            <a:pPr lvl="1">
              <a:spcBef>
                <a:spcPts val="0"/>
              </a:spcBef>
            </a:pPr>
            <a:r>
              <a:rPr lang="en-US" sz="2200" dirty="0"/>
              <a:t>Active &amp; passive components, packaging and integration</a:t>
            </a:r>
          </a:p>
          <a:p>
            <a:pPr>
              <a:spcBef>
                <a:spcPts val="0"/>
              </a:spcBef>
            </a:pPr>
            <a:r>
              <a:rPr lang="en-US" sz="2600" dirty="0"/>
              <a:t>New Design Paradigms</a:t>
            </a:r>
          </a:p>
          <a:p>
            <a:pPr lvl="1">
              <a:spcBef>
                <a:spcPts val="0"/>
              </a:spcBef>
            </a:pPr>
            <a:r>
              <a:rPr lang="en-US" sz="2200" dirty="0"/>
              <a:t>Maximum utilization of active and passive components</a:t>
            </a:r>
          </a:p>
          <a:p>
            <a:pPr lvl="1">
              <a:spcBef>
                <a:spcPts val="0"/>
              </a:spcBef>
            </a:pPr>
            <a:r>
              <a:rPr lang="en-US" sz="2200" dirty="0"/>
              <a:t>Higher switching frequencies</a:t>
            </a:r>
          </a:p>
          <a:p>
            <a:pPr lvl="2">
              <a:spcBef>
                <a:spcPts val="0"/>
              </a:spcBef>
            </a:pPr>
            <a:r>
              <a:rPr lang="en-US" sz="2200" dirty="0"/>
              <a:t>Simple theory says that this enables smaller, more efficient passives.</a:t>
            </a:r>
          </a:p>
          <a:p>
            <a:pPr lvl="2">
              <a:spcBef>
                <a:spcPts val="0"/>
              </a:spcBef>
            </a:pPr>
            <a:r>
              <a:rPr lang="en-US" sz="2200" dirty="0"/>
              <a:t>Excellent design and materials needed to achieve this.</a:t>
            </a:r>
          </a:p>
        </p:txBody>
      </p:sp>
    </p:spTree>
    <p:extLst>
      <p:ext uri="{BB962C8B-B14F-4D97-AF65-F5344CB8AC3E}">
        <p14:creationId xmlns:p14="http://schemas.microsoft.com/office/powerpoint/2010/main" val="2485679730"/>
      </p:ext>
    </p:extLst>
  </p:cSld>
  <p:clrMapOvr>
    <a:masterClrMapping/>
  </p:clrMapOvr>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2275</TotalTime>
  <Words>1569</Words>
  <Application>Microsoft Office PowerPoint</Application>
  <PresentationFormat>Widescreen</PresentationFormat>
  <Paragraphs>176</Paragraphs>
  <Slides>22</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Arial</vt:lpstr>
      <vt:lpstr>Calibri</vt:lpstr>
      <vt:lpstr>Candara</vt:lpstr>
      <vt:lpstr>GE Inspira</vt:lpstr>
      <vt:lpstr>Helvetica LT Std</vt:lpstr>
      <vt:lpstr>Helvetica Neue</vt:lpstr>
      <vt:lpstr>Helvetica Neue LT Std 55 Roman</vt:lpstr>
      <vt:lpstr>Helvetica Neue Medium</vt:lpstr>
      <vt:lpstr>Wingdings</vt:lpstr>
      <vt:lpstr>2_Custom Design</vt:lpstr>
      <vt:lpstr>Office Theme</vt:lpstr>
      <vt:lpstr>1_Office Theme</vt:lpstr>
      <vt:lpstr>1_Office Theme</vt:lpstr>
      <vt:lpstr>PowerPoint Presentation</vt:lpstr>
      <vt:lpstr>PowerPoint Presentation</vt:lpstr>
      <vt:lpstr>PowerPoint Presentation</vt:lpstr>
      <vt:lpstr>Amping Up: New NSF U-I Research Center to Transform Power Management Electronics</vt:lpstr>
      <vt:lpstr>Outline</vt:lpstr>
      <vt:lpstr>Increasing needs and opportunities</vt:lpstr>
      <vt:lpstr>Why Power Management Integration?</vt:lpstr>
      <vt:lpstr>Example: iPhone Xs Max </vt:lpstr>
      <vt:lpstr> Key Challenges and Opportunities</vt:lpstr>
      <vt:lpstr> Key Challenges and Opportunities</vt:lpstr>
      <vt:lpstr>Team: Faculty Leadership</vt:lpstr>
      <vt:lpstr>Team: Complementary faculty expertise</vt:lpstr>
      <vt:lpstr>Thayer School of Engineering at Dartmouth</vt:lpstr>
      <vt:lpstr>Facilities and Capabilities</vt:lpstr>
      <vt:lpstr>Solutions from Prior Work</vt:lpstr>
      <vt:lpstr>What is an I/UCRC?</vt:lpstr>
      <vt:lpstr>I/UCRC  Concept</vt:lpstr>
      <vt:lpstr>Why I/UCRC?</vt:lpstr>
      <vt:lpstr>PMIC launch and trajectory</vt:lpstr>
      <vt:lpstr>Current projects</vt:lpstr>
      <vt:lpstr>Membership opportunities </vt:lpstr>
      <vt:lpstr>PowerPoint Presentation</vt:lpstr>
    </vt:vector>
  </TitlesOfParts>
  <Company>Thayer School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for Seamless Interaction</dc:title>
  <dc:creator>Charles R. Sullivan</dc:creator>
  <cp:lastModifiedBy>Abishai Kelkar</cp:lastModifiedBy>
  <cp:revision>61</cp:revision>
  <dcterms:created xsi:type="dcterms:W3CDTF">2019-10-07T00:10:07Z</dcterms:created>
  <dcterms:modified xsi:type="dcterms:W3CDTF">2020-02-13T17:50:36Z</dcterms:modified>
</cp:coreProperties>
</file>