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9" r:id="rId2"/>
    <p:sldMasterId id="2147483661" r:id="rId3"/>
    <p:sldMasterId id="2147483708" r:id="rId4"/>
  </p:sldMasterIdLst>
  <p:notesMasterIdLst>
    <p:notesMasterId r:id="rId27"/>
  </p:notesMasterIdLst>
  <p:handoutMasterIdLst>
    <p:handoutMasterId r:id="rId28"/>
  </p:handoutMasterIdLst>
  <p:sldIdLst>
    <p:sldId id="1046" r:id="rId5"/>
    <p:sldId id="1047" r:id="rId6"/>
    <p:sldId id="1048" r:id="rId7"/>
    <p:sldId id="631" r:id="rId8"/>
    <p:sldId id="1022" r:id="rId9"/>
    <p:sldId id="979" r:id="rId10"/>
    <p:sldId id="994" r:id="rId11"/>
    <p:sldId id="1042" r:id="rId12"/>
    <p:sldId id="1012" r:id="rId13"/>
    <p:sldId id="1018" r:id="rId14"/>
    <p:sldId id="1015" r:id="rId15"/>
    <p:sldId id="1039" r:id="rId16"/>
    <p:sldId id="1038" r:id="rId17"/>
    <p:sldId id="1019" r:id="rId18"/>
    <p:sldId id="1024" r:id="rId19"/>
    <p:sldId id="1030" r:id="rId20"/>
    <p:sldId id="1031" r:id="rId21"/>
    <p:sldId id="1032" r:id="rId22"/>
    <p:sldId id="1035" r:id="rId23"/>
    <p:sldId id="1016" r:id="rId24"/>
    <p:sldId id="756" r:id="rId25"/>
    <p:sldId id="1049" r:id="rId2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topher Lee" initials="CL [9]"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BEEE"/>
    <a:srgbClr val="58585A"/>
    <a:srgbClr val="A24BDA"/>
    <a:srgbClr val="3CC1F1"/>
    <a:srgbClr val="4FAAE0"/>
    <a:srgbClr val="3CA9E4"/>
    <a:srgbClr val="3D2517"/>
    <a:srgbClr val="5F4194"/>
    <a:srgbClr val="DBEEF4"/>
    <a:srgbClr val="141F2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60" autoAdjust="0"/>
    <p:restoredTop sz="87430" autoAdjust="0"/>
  </p:normalViewPr>
  <p:slideViewPr>
    <p:cSldViewPr snapToGrid="0" snapToObjects="1">
      <p:cViewPr varScale="1">
        <p:scale>
          <a:sx n="63" d="100"/>
          <a:sy n="63" d="100"/>
        </p:scale>
        <p:origin x="1668" y="66"/>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51F7C54-B617-C444-8E00-542C7E398645}" type="datetimeFigureOut">
              <a:rPr lang="en-US" smtClean="0"/>
              <a:t>2/28/2020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94E61D5-1445-C54C-8C15-8FC0458A5589}" type="slidenum">
              <a:rPr lang="en-US" smtClean="0"/>
              <a:t>‹#›</a:t>
            </a:fld>
            <a:endParaRPr lang="en-US" dirty="0"/>
          </a:p>
        </p:txBody>
      </p:sp>
    </p:spTree>
    <p:extLst>
      <p:ext uri="{BB962C8B-B14F-4D97-AF65-F5344CB8AC3E}">
        <p14:creationId xmlns:p14="http://schemas.microsoft.com/office/powerpoint/2010/main" val="144502461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98990A-BD18-9A43-B65F-72ABCA1F341E}" type="datetimeFigureOut">
              <a:rPr lang="en-US" smtClean="0"/>
              <a:t>2/28/2020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39FBCF-F6E0-7640-AE98-5C4ADF729F0B}" type="slidenum">
              <a:rPr lang="en-US" smtClean="0"/>
              <a:t>‹#›</a:t>
            </a:fld>
            <a:endParaRPr lang="en-US" dirty="0"/>
          </a:p>
        </p:txBody>
      </p:sp>
    </p:spTree>
    <p:extLst>
      <p:ext uri="{BB962C8B-B14F-4D97-AF65-F5344CB8AC3E}">
        <p14:creationId xmlns:p14="http://schemas.microsoft.com/office/powerpoint/2010/main" val="392000987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917825" y="531813"/>
            <a:ext cx="3552825" cy="26638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BB69E1E-FE26-F446-9C90-3F4528F22EEE}" type="slidenum">
              <a:rPr lang="en-US" smtClean="0"/>
              <a:t>1</a:t>
            </a:fld>
            <a:endParaRPr lang="en-US"/>
          </a:p>
        </p:txBody>
      </p:sp>
    </p:spTree>
    <p:extLst>
      <p:ext uri="{BB962C8B-B14F-4D97-AF65-F5344CB8AC3E}">
        <p14:creationId xmlns:p14="http://schemas.microsoft.com/office/powerpoint/2010/main" val="2710431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kern="1200" dirty="0">
                <a:solidFill>
                  <a:schemeClr val="tx1"/>
                </a:solidFill>
                <a:effectLst/>
                <a:latin typeface="+mn-lt"/>
                <a:ea typeface="+mn-ea"/>
                <a:cs typeface="+mn-cs"/>
              </a:rPr>
              <a:t>One in ten people have some form of chronic kidney disease</a:t>
            </a:r>
          </a:p>
          <a:p>
            <a:pPr rtl="0" fontAlgn="ctr"/>
            <a:r>
              <a:rPr lang="en-US" sz="1200" kern="1200" dirty="0">
                <a:solidFill>
                  <a:schemeClr val="tx1"/>
                </a:solidFill>
                <a:effectLst/>
                <a:latin typeface="+mn-lt"/>
                <a:ea typeface="+mn-ea"/>
                <a:cs typeface="+mn-cs"/>
              </a:rPr>
              <a:t>The primary therapy modality in the US for those patients that progress to end stage renal disease is hemodialysis with over 2 Million patients treated on in-center hemodialysis in the US.  This number is increasing at a 7% annual growth rate</a:t>
            </a:r>
          </a:p>
          <a:p>
            <a:pPr rtl="0" fontAlgn="ctr"/>
            <a:r>
              <a:rPr lang="en-US" sz="1200" kern="1200" dirty="0">
                <a:solidFill>
                  <a:schemeClr val="tx1"/>
                </a:solidFill>
                <a:effectLst/>
                <a:latin typeface="+mn-lt"/>
                <a:ea typeface="+mn-ea"/>
                <a:cs typeface="+mn-cs"/>
              </a:rPr>
              <a:t>In 2010, the annual Medicare cost for ESRD was $33B or 7% of the overall Medicare budget.</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 hemodialysis, you typically receive treatment at a clinic 3x per week for 4 hours a session for a total of 12 hours per week.  In contrast, your kidneys which work 24/7.  You feel sick the day before dialysis because due to the toxins and fluid that have accumulated in your body.  You also feel sick for the remainder of the day after your dialysis session due to the large volumes of fluid (up to 4L) removed during relatively short dialysis session.</a:t>
            </a:r>
          </a:p>
          <a:p>
            <a:endParaRPr lang="en-US" dirty="0"/>
          </a:p>
        </p:txBody>
      </p:sp>
      <p:sp>
        <p:nvSpPr>
          <p:cNvPr id="4" name="Slide Number Placeholder 3"/>
          <p:cNvSpPr>
            <a:spLocks noGrp="1"/>
          </p:cNvSpPr>
          <p:nvPr>
            <p:ph type="sldNum" sz="quarter" idx="10"/>
          </p:nvPr>
        </p:nvSpPr>
        <p:spPr/>
        <p:txBody>
          <a:bodyPr/>
          <a:lstStyle/>
          <a:p>
            <a:fld id="{1639FBCF-F6E0-7640-AE98-5C4ADF729F0B}" type="slidenum">
              <a:rPr lang="en-US" smtClean="0"/>
              <a:t>10</a:t>
            </a:fld>
            <a:endParaRPr lang="en-US" dirty="0"/>
          </a:p>
        </p:txBody>
      </p:sp>
    </p:spTree>
    <p:extLst>
      <p:ext uri="{BB962C8B-B14F-4D97-AF65-F5344CB8AC3E}">
        <p14:creationId xmlns:p14="http://schemas.microsoft.com/office/powerpoint/2010/main" val="2957296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Large</a:t>
            </a:r>
            <a:r>
              <a:rPr lang="en-US" baseline="0" dirty="0"/>
              <a:t> volumes of purified and sterile water needed to perform dialysis.  For hemodialysis, this can amount to over 150L of purified water per therapy.</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a:p>
        </p:txBody>
      </p:sp>
      <p:sp>
        <p:nvSpPr>
          <p:cNvPr id="4" name="Slide Number Placeholder 3"/>
          <p:cNvSpPr>
            <a:spLocks noGrp="1"/>
          </p:cNvSpPr>
          <p:nvPr>
            <p:ph type="sldNum" sz="quarter" idx="10"/>
          </p:nvPr>
        </p:nvSpPr>
        <p:spPr/>
        <p:txBody>
          <a:bodyPr/>
          <a:lstStyle/>
          <a:p>
            <a:fld id="{1639FBCF-F6E0-7640-AE98-5C4ADF729F0B}" type="slidenum">
              <a:rPr lang="en-US" smtClean="0"/>
              <a:t>11</a:t>
            </a:fld>
            <a:endParaRPr lang="en-US" dirty="0"/>
          </a:p>
        </p:txBody>
      </p:sp>
    </p:spTree>
    <p:extLst>
      <p:ext uri="{BB962C8B-B14F-4D97-AF65-F5344CB8AC3E}">
        <p14:creationId xmlns:p14="http://schemas.microsoft.com/office/powerpoint/2010/main" val="31154843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amount of sterile dialysis solution needed to perform a PD treatment is less than HD, only approximately 15L.  As a result, Baxter provides the solution in bags and all the solution needed to support therapy is delivered to the patient’s home 1x/month.</a:t>
            </a:r>
            <a:endParaRPr lang="en-US" dirty="0"/>
          </a:p>
        </p:txBody>
      </p:sp>
      <p:sp>
        <p:nvSpPr>
          <p:cNvPr id="4" name="Slide Number Placeholder 3"/>
          <p:cNvSpPr>
            <a:spLocks noGrp="1"/>
          </p:cNvSpPr>
          <p:nvPr>
            <p:ph type="sldNum" sz="quarter" idx="10"/>
          </p:nvPr>
        </p:nvSpPr>
        <p:spPr/>
        <p:txBody>
          <a:bodyPr/>
          <a:lstStyle/>
          <a:p>
            <a:fld id="{1639FBCF-F6E0-7640-AE98-5C4ADF729F0B}" type="slidenum">
              <a:rPr lang="en-US" smtClean="0"/>
              <a:t>12</a:t>
            </a:fld>
            <a:endParaRPr lang="en-US" dirty="0"/>
          </a:p>
        </p:txBody>
      </p:sp>
    </p:spTree>
    <p:extLst>
      <p:ext uri="{BB962C8B-B14F-4D97-AF65-F5344CB8AC3E}">
        <p14:creationId xmlns:p14="http://schemas.microsoft.com/office/powerpoint/2010/main" val="16346731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is a picture of Baxter’s Amia peritoneal dialysis device.  This device delivers sterile dialysis solution from bags to and from the patient’s peritoneum.  Peritoneal dialysis is typically performed at home while the patient sleeps.  The therapy is performed in cycles where one cycle consists of delivered to the patient’s peritoneum, dwells in the peritoneum for a period of time (~1hr), and then draining this solution to the toilet or a drain.  Typically 4 cycles are performed per treatment.</a:t>
            </a:r>
            <a:endParaRPr lang="en-US" dirty="0"/>
          </a:p>
        </p:txBody>
      </p:sp>
      <p:sp>
        <p:nvSpPr>
          <p:cNvPr id="4" name="Slide Number Placeholder 3"/>
          <p:cNvSpPr>
            <a:spLocks noGrp="1"/>
          </p:cNvSpPr>
          <p:nvPr>
            <p:ph type="sldNum" sz="quarter" idx="10"/>
          </p:nvPr>
        </p:nvSpPr>
        <p:spPr/>
        <p:txBody>
          <a:bodyPr/>
          <a:lstStyle/>
          <a:p>
            <a:fld id="{1639FBCF-F6E0-7640-AE98-5C4ADF729F0B}" type="slidenum">
              <a:rPr lang="en-US" smtClean="0"/>
              <a:t>13</a:t>
            </a:fld>
            <a:endParaRPr lang="en-US" dirty="0"/>
          </a:p>
        </p:txBody>
      </p:sp>
    </p:spTree>
    <p:extLst>
      <p:ext uri="{BB962C8B-B14F-4D97-AF65-F5344CB8AC3E}">
        <p14:creationId xmlns:p14="http://schemas.microsoft.com/office/powerpoint/2010/main" val="15715759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So…while performing</a:t>
            </a:r>
            <a:r>
              <a:rPr lang="en-US" baseline="0" dirty="0"/>
              <a:t> PD therapy at home provides patients with the benefits of longer and more frequent dialysis therapy and has lower water requirements than HD, it still requires significant storage space in the home.  In addition, the patient must move the solution from the storage location to the treatment location and also dispose of all the waste.</a:t>
            </a:r>
          </a:p>
          <a:p>
            <a:endParaRPr lang="en-US" baseline="0" dirty="0"/>
          </a:p>
          <a:p>
            <a:r>
              <a:rPr lang="en-US" baseline="0" dirty="0"/>
              <a:t>This is why Baxter is interested in making </a:t>
            </a:r>
            <a:r>
              <a:rPr lang="en-US" baseline="0" dirty="0" err="1"/>
              <a:t>pd</a:t>
            </a:r>
            <a:r>
              <a:rPr lang="en-US" baseline="0" dirty="0"/>
              <a:t> solution in the home from tap water and concentrates.</a:t>
            </a:r>
            <a:endParaRPr lang="en-US" dirty="0"/>
          </a:p>
        </p:txBody>
      </p:sp>
      <p:sp>
        <p:nvSpPr>
          <p:cNvPr id="4" name="Slide Number Placeholder 3"/>
          <p:cNvSpPr>
            <a:spLocks noGrp="1"/>
          </p:cNvSpPr>
          <p:nvPr>
            <p:ph type="sldNum" sz="quarter" idx="10"/>
          </p:nvPr>
        </p:nvSpPr>
        <p:spPr/>
        <p:txBody>
          <a:bodyPr/>
          <a:lstStyle/>
          <a:p>
            <a:fld id="{1639FBCF-F6E0-7640-AE98-5C4ADF729F0B}" type="slidenum">
              <a:rPr lang="en-US" smtClean="0"/>
              <a:t>14</a:t>
            </a:fld>
            <a:endParaRPr lang="en-US" dirty="0"/>
          </a:p>
        </p:txBody>
      </p:sp>
    </p:spTree>
    <p:extLst>
      <p:ext uri="{BB962C8B-B14F-4D97-AF65-F5344CB8AC3E}">
        <p14:creationId xmlns:p14="http://schemas.microsoft.com/office/powerpoint/2010/main" val="3933345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aseline="0" dirty="0"/>
              <a:t>There are three critical challenges to producing dialysis solution in the home from tap water.  1) how to soften the water, 2) how to remove chloramine and 3) how to measure to ensure that the chloramine has been removed.</a:t>
            </a:r>
          </a:p>
        </p:txBody>
      </p:sp>
      <p:sp>
        <p:nvSpPr>
          <p:cNvPr id="4" name="Slide Number Placeholder 3"/>
          <p:cNvSpPr>
            <a:spLocks noGrp="1"/>
          </p:cNvSpPr>
          <p:nvPr>
            <p:ph type="sldNum" sz="quarter" idx="10"/>
          </p:nvPr>
        </p:nvSpPr>
        <p:spPr/>
        <p:txBody>
          <a:bodyPr/>
          <a:lstStyle/>
          <a:p>
            <a:fld id="{1639FBCF-F6E0-7640-AE98-5C4ADF729F0B}" type="slidenum">
              <a:rPr lang="en-US" smtClean="0"/>
              <a:t>15</a:t>
            </a:fld>
            <a:endParaRPr lang="en-US" dirty="0"/>
          </a:p>
        </p:txBody>
      </p:sp>
    </p:spTree>
    <p:extLst>
      <p:ext uri="{BB962C8B-B14F-4D97-AF65-F5344CB8AC3E}">
        <p14:creationId xmlns:p14="http://schemas.microsoft.com/office/powerpoint/2010/main" val="2361620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 why removing hard</a:t>
            </a:r>
            <a:r>
              <a:rPr lang="en-US" baseline="0" dirty="0"/>
              <a:t> water minerals is important (e.g. reduction in lifespan of downstream components and decreased performance).  Describe how done to day and limitations of these approaches (e.g. softening and resin cartridges).</a:t>
            </a:r>
            <a:endParaRPr lang="en-US" dirty="0"/>
          </a:p>
        </p:txBody>
      </p:sp>
      <p:sp>
        <p:nvSpPr>
          <p:cNvPr id="4" name="Slide Number Placeholder 3"/>
          <p:cNvSpPr>
            <a:spLocks noGrp="1"/>
          </p:cNvSpPr>
          <p:nvPr>
            <p:ph type="sldNum" sz="quarter" idx="10"/>
          </p:nvPr>
        </p:nvSpPr>
        <p:spPr/>
        <p:txBody>
          <a:bodyPr/>
          <a:lstStyle/>
          <a:p>
            <a:fld id="{1639FBCF-F6E0-7640-AE98-5C4ADF729F0B}" type="slidenum">
              <a:rPr lang="en-US" smtClean="0"/>
              <a:t>16</a:t>
            </a:fld>
            <a:endParaRPr lang="en-US" dirty="0"/>
          </a:p>
        </p:txBody>
      </p:sp>
    </p:spTree>
    <p:extLst>
      <p:ext uri="{BB962C8B-B14F-4D97-AF65-F5344CB8AC3E}">
        <p14:creationId xmlns:p14="http://schemas.microsoft.com/office/powerpoint/2010/main" val="2983046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a:t>
            </a:r>
            <a:r>
              <a:rPr lang="en-US" baseline="0" dirty="0"/>
              <a:t> how down today and limitations (e.g. carbon packs that need to be replaced by user and cost $$)</a:t>
            </a:r>
            <a:endParaRPr lang="en-US" dirty="0"/>
          </a:p>
        </p:txBody>
      </p:sp>
      <p:sp>
        <p:nvSpPr>
          <p:cNvPr id="4" name="Slide Number Placeholder 3"/>
          <p:cNvSpPr>
            <a:spLocks noGrp="1"/>
          </p:cNvSpPr>
          <p:nvPr>
            <p:ph type="sldNum" sz="quarter" idx="10"/>
          </p:nvPr>
        </p:nvSpPr>
        <p:spPr/>
        <p:txBody>
          <a:bodyPr/>
          <a:lstStyle/>
          <a:p>
            <a:fld id="{1639FBCF-F6E0-7640-AE98-5C4ADF729F0B}" type="slidenum">
              <a:rPr lang="en-US" smtClean="0"/>
              <a:t>17</a:t>
            </a:fld>
            <a:endParaRPr lang="en-US" dirty="0"/>
          </a:p>
        </p:txBody>
      </p:sp>
    </p:spTree>
    <p:extLst>
      <p:ext uri="{BB962C8B-B14F-4D97-AF65-F5344CB8AC3E}">
        <p14:creationId xmlns:p14="http://schemas.microsoft.com/office/powerpoint/2010/main" val="1418088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Describe</a:t>
            </a:r>
            <a:r>
              <a:rPr lang="en-US" baseline="0" dirty="0"/>
              <a:t> how down today and limitations (e.g. user must take a sample and measure with a dip stick)</a:t>
            </a:r>
            <a:endParaRPr lang="en-US" dirty="0"/>
          </a:p>
        </p:txBody>
      </p:sp>
      <p:sp>
        <p:nvSpPr>
          <p:cNvPr id="4" name="Slide Number Placeholder 3"/>
          <p:cNvSpPr>
            <a:spLocks noGrp="1"/>
          </p:cNvSpPr>
          <p:nvPr>
            <p:ph type="sldNum" sz="quarter" idx="10"/>
          </p:nvPr>
        </p:nvSpPr>
        <p:spPr/>
        <p:txBody>
          <a:bodyPr/>
          <a:lstStyle/>
          <a:p>
            <a:fld id="{1639FBCF-F6E0-7640-AE98-5C4ADF729F0B}" type="slidenum">
              <a:rPr lang="en-US" smtClean="0"/>
              <a:t>18</a:t>
            </a:fld>
            <a:endParaRPr lang="en-US" dirty="0"/>
          </a:p>
        </p:txBody>
      </p:sp>
    </p:spTree>
    <p:extLst>
      <p:ext uri="{BB962C8B-B14F-4D97-AF65-F5344CB8AC3E}">
        <p14:creationId xmlns:p14="http://schemas.microsoft.com/office/powerpoint/2010/main" val="31723437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a:p>
        </p:txBody>
      </p:sp>
      <p:sp>
        <p:nvSpPr>
          <p:cNvPr id="4" name="Slide Number Placeholder 3"/>
          <p:cNvSpPr>
            <a:spLocks noGrp="1"/>
          </p:cNvSpPr>
          <p:nvPr>
            <p:ph type="sldNum" sz="quarter" idx="10"/>
          </p:nvPr>
        </p:nvSpPr>
        <p:spPr/>
        <p:txBody>
          <a:bodyPr/>
          <a:lstStyle/>
          <a:p>
            <a:fld id="{1639FBCF-F6E0-7640-AE98-5C4ADF729F0B}" type="slidenum">
              <a:rPr lang="en-US" smtClean="0"/>
              <a:t>19</a:t>
            </a:fld>
            <a:endParaRPr lang="en-US" dirty="0"/>
          </a:p>
        </p:txBody>
      </p:sp>
    </p:spTree>
    <p:extLst>
      <p:ext uri="{BB962C8B-B14F-4D97-AF65-F5344CB8AC3E}">
        <p14:creationId xmlns:p14="http://schemas.microsoft.com/office/powerpoint/2010/main" val="23488744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9988" y="695325"/>
            <a:ext cx="4630737" cy="3473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ctr" defTabSz="837676" hangingPunct="0">
              <a:defRPr/>
            </a:pPr>
            <a:fld id="{7BB69E1E-FE26-F446-9C90-3F4528F22EEE}" type="slidenum">
              <a:rPr kumimoji="0" lang="en-US" sz="3000" b="1" kern="0">
                <a:solidFill>
                  <a:srgbClr val="FFFFFF"/>
                </a:solidFill>
                <a:latin typeface="Helvetica Neue"/>
                <a:sym typeface="Helvetica Neue"/>
              </a:rPr>
              <a:pPr algn="ctr" defTabSz="837676" hangingPunct="0">
                <a:defRPr/>
              </a:pPr>
              <a:t>2</a:t>
            </a:fld>
            <a:endParaRPr kumimoji="0" lang="en-US" sz="3000" b="1" kern="0">
              <a:solidFill>
                <a:srgbClr val="FFFFFF"/>
              </a:solidFill>
              <a:latin typeface="Helvetica Neue"/>
              <a:sym typeface="Helvetica Neue"/>
            </a:endParaRPr>
          </a:p>
        </p:txBody>
      </p:sp>
    </p:spTree>
    <p:extLst>
      <p:ext uri="{BB962C8B-B14F-4D97-AF65-F5344CB8AC3E}">
        <p14:creationId xmlns:p14="http://schemas.microsoft.com/office/powerpoint/2010/main" val="3964888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a:p>
        </p:txBody>
      </p:sp>
      <p:sp>
        <p:nvSpPr>
          <p:cNvPr id="4" name="Slide Number Placeholder 3"/>
          <p:cNvSpPr>
            <a:spLocks noGrp="1"/>
          </p:cNvSpPr>
          <p:nvPr>
            <p:ph type="sldNum" sz="quarter" idx="10"/>
          </p:nvPr>
        </p:nvSpPr>
        <p:spPr/>
        <p:txBody>
          <a:bodyPr/>
          <a:lstStyle/>
          <a:p>
            <a:fld id="{1639FBCF-F6E0-7640-AE98-5C4ADF729F0B}" type="slidenum">
              <a:rPr lang="en-US" smtClean="0"/>
              <a:t>20</a:t>
            </a:fld>
            <a:endParaRPr lang="en-US" dirty="0"/>
          </a:p>
        </p:txBody>
      </p:sp>
    </p:spTree>
    <p:extLst>
      <p:ext uri="{BB962C8B-B14F-4D97-AF65-F5344CB8AC3E}">
        <p14:creationId xmlns:p14="http://schemas.microsoft.com/office/powerpoint/2010/main" val="25735149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10"/>
          </p:nvPr>
        </p:nvSpPr>
        <p:spPr/>
        <p:txBody>
          <a:bodyPr/>
          <a:lstStyle/>
          <a:p>
            <a:fld id="{1639FBCF-F6E0-7640-AE98-5C4ADF729F0B}" type="slidenum">
              <a:rPr lang="en-US" smtClean="0"/>
              <a:t>21</a:t>
            </a:fld>
            <a:endParaRPr lang="en-US" dirty="0"/>
          </a:p>
        </p:txBody>
      </p:sp>
    </p:spTree>
    <p:extLst>
      <p:ext uri="{BB962C8B-B14F-4D97-AF65-F5344CB8AC3E}">
        <p14:creationId xmlns:p14="http://schemas.microsoft.com/office/powerpoint/2010/main" val="102589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9988" y="695325"/>
            <a:ext cx="4630737" cy="3473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ctr" defTabSz="837676" hangingPunct="0">
              <a:defRPr/>
            </a:pPr>
            <a:fld id="{7BB69E1E-FE26-F446-9C90-3F4528F22EEE}" type="slidenum">
              <a:rPr kumimoji="0" lang="en-US" sz="3000" b="1" kern="0">
                <a:solidFill>
                  <a:srgbClr val="FFFFFF"/>
                </a:solidFill>
                <a:latin typeface="Helvetica Neue"/>
                <a:sym typeface="Helvetica Neue"/>
              </a:rPr>
              <a:pPr algn="ctr" defTabSz="837676" hangingPunct="0">
                <a:defRPr/>
              </a:pPr>
              <a:t>22</a:t>
            </a:fld>
            <a:endParaRPr kumimoji="0" lang="en-US" sz="3000" b="1" kern="0">
              <a:solidFill>
                <a:srgbClr val="FFFFFF"/>
              </a:solidFill>
              <a:latin typeface="Helvetica Neue"/>
              <a:sym typeface="Helvetica Neue"/>
            </a:endParaRPr>
          </a:p>
        </p:txBody>
      </p:sp>
    </p:spTree>
    <p:extLst>
      <p:ext uri="{BB962C8B-B14F-4D97-AF65-F5344CB8AC3E}">
        <p14:creationId xmlns:p14="http://schemas.microsoft.com/office/powerpoint/2010/main" val="11298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9988" y="695325"/>
            <a:ext cx="4630737" cy="3473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lgn="ctr" defTabSz="837676" hangingPunct="0">
              <a:defRPr/>
            </a:pPr>
            <a:fld id="{7BB69E1E-FE26-F446-9C90-3F4528F22EEE}" type="slidenum">
              <a:rPr kumimoji="0" lang="en-US" sz="3000" b="1" kern="0">
                <a:solidFill>
                  <a:srgbClr val="FFFFFF"/>
                </a:solidFill>
                <a:latin typeface="Helvetica Neue"/>
                <a:sym typeface="Helvetica Neue"/>
              </a:rPr>
              <a:pPr algn="ctr" defTabSz="837676" hangingPunct="0">
                <a:defRPr/>
              </a:pPr>
              <a:t>3</a:t>
            </a:fld>
            <a:endParaRPr kumimoji="0" lang="en-US" sz="3000" b="1" kern="0">
              <a:solidFill>
                <a:srgbClr val="FFFFFF"/>
              </a:solidFill>
              <a:latin typeface="Helvetica Neue"/>
              <a:sym typeface="Helvetica Neue"/>
            </a:endParaRPr>
          </a:p>
        </p:txBody>
      </p:sp>
    </p:spTree>
    <p:extLst>
      <p:ext uri="{BB962C8B-B14F-4D97-AF65-F5344CB8AC3E}">
        <p14:creationId xmlns:p14="http://schemas.microsoft.com/office/powerpoint/2010/main" val="2265183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baseline="0" dirty="0"/>
          </a:p>
        </p:txBody>
      </p:sp>
      <p:sp>
        <p:nvSpPr>
          <p:cNvPr id="4" name="Slide Number Placeholder 3"/>
          <p:cNvSpPr>
            <a:spLocks noGrp="1"/>
          </p:cNvSpPr>
          <p:nvPr>
            <p:ph type="sldNum" sz="quarter" idx="10"/>
          </p:nvPr>
        </p:nvSpPr>
        <p:spPr/>
        <p:txBody>
          <a:bodyPr/>
          <a:lstStyle/>
          <a:p>
            <a:fld id="{1639FBCF-F6E0-7640-AE98-5C4ADF729F0B}" type="slidenum">
              <a:rPr lang="en-US" smtClean="0"/>
              <a:t>4</a:t>
            </a:fld>
            <a:endParaRPr lang="en-US" dirty="0"/>
          </a:p>
        </p:txBody>
      </p:sp>
    </p:spTree>
    <p:extLst>
      <p:ext uri="{BB962C8B-B14F-4D97-AF65-F5344CB8AC3E}">
        <p14:creationId xmlns:p14="http://schemas.microsoft.com/office/powerpoint/2010/main" val="102589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What are you hoping to learn during this webinar? Or what specific questions do you have?  </a:t>
            </a:r>
          </a:p>
          <a:p>
            <a:pPr marL="171450" indent="-171450">
              <a:buFontTx/>
              <a:buChar char="-"/>
            </a:pPr>
            <a:r>
              <a:rPr lang="en-US" dirty="0"/>
              <a:t>There will be some quiz questions later so pay attention!</a:t>
            </a:r>
          </a:p>
        </p:txBody>
      </p:sp>
      <p:sp>
        <p:nvSpPr>
          <p:cNvPr id="4" name="Slide Number Placeholder 3"/>
          <p:cNvSpPr>
            <a:spLocks noGrp="1"/>
          </p:cNvSpPr>
          <p:nvPr>
            <p:ph type="sldNum" sz="quarter" idx="10"/>
          </p:nvPr>
        </p:nvSpPr>
        <p:spPr/>
        <p:txBody>
          <a:bodyPr/>
          <a:lstStyle/>
          <a:p>
            <a:fld id="{1639FBCF-F6E0-7640-AE98-5C4ADF729F0B}" type="slidenum">
              <a:rPr lang="en-US" smtClean="0"/>
              <a:t>5</a:t>
            </a:fld>
            <a:endParaRPr lang="en-US" dirty="0"/>
          </a:p>
        </p:txBody>
      </p:sp>
    </p:spTree>
    <p:extLst>
      <p:ext uri="{BB962C8B-B14F-4D97-AF65-F5344CB8AC3E}">
        <p14:creationId xmlns:p14="http://schemas.microsoft.com/office/powerpoint/2010/main" val="31102738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Kevin to cover</a:t>
            </a:r>
          </a:p>
        </p:txBody>
      </p:sp>
      <p:sp>
        <p:nvSpPr>
          <p:cNvPr id="4" name="Slide Number Placeholder 3"/>
          <p:cNvSpPr>
            <a:spLocks noGrp="1"/>
          </p:cNvSpPr>
          <p:nvPr>
            <p:ph type="sldNum" sz="quarter" idx="10"/>
          </p:nvPr>
        </p:nvSpPr>
        <p:spPr/>
        <p:txBody>
          <a:bodyPr/>
          <a:lstStyle/>
          <a:p>
            <a:fld id="{1639FBCF-F6E0-7640-AE98-5C4ADF729F0B}" type="slidenum">
              <a:rPr lang="en-US" smtClean="0"/>
              <a:t>6</a:t>
            </a:fld>
            <a:endParaRPr lang="en-US" dirty="0"/>
          </a:p>
        </p:txBody>
      </p:sp>
    </p:spTree>
    <p:extLst>
      <p:ext uri="{BB962C8B-B14F-4D97-AF65-F5344CB8AC3E}">
        <p14:creationId xmlns:p14="http://schemas.microsoft.com/office/powerpoint/2010/main" val="4291971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1639FBCF-F6E0-7640-AE98-5C4ADF729F0B}" type="slidenum">
              <a:rPr lang="en-US" smtClean="0"/>
              <a:t>7</a:t>
            </a:fld>
            <a:endParaRPr lang="en-US" dirty="0"/>
          </a:p>
        </p:txBody>
      </p:sp>
    </p:spTree>
    <p:extLst>
      <p:ext uri="{BB962C8B-B14F-4D97-AF65-F5344CB8AC3E}">
        <p14:creationId xmlns:p14="http://schemas.microsoft.com/office/powerpoint/2010/main" val="3507112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Halo was designed from the bottom to make to make it  much easier for scientists and companies to work together.  </a:t>
            </a:r>
          </a:p>
          <a:p>
            <a:pPr marL="171450" indent="-171450">
              <a:buFontTx/>
              <a:buChar char="-"/>
            </a:pPr>
            <a:r>
              <a:rPr lang="en-US" dirty="0"/>
              <a:t>What are you hoping to learn during this webinar? Or what specific questions do you have?  </a:t>
            </a:r>
          </a:p>
          <a:p>
            <a:pPr marL="171450" indent="-171450">
              <a:buFontTx/>
              <a:buChar char="-"/>
            </a:pPr>
            <a:r>
              <a:rPr lang="en-US" dirty="0"/>
              <a:t>There will be some quiz questions later so pay attention!</a:t>
            </a:r>
          </a:p>
        </p:txBody>
      </p:sp>
      <p:sp>
        <p:nvSpPr>
          <p:cNvPr id="4" name="Slide Number Placeholder 3"/>
          <p:cNvSpPr>
            <a:spLocks noGrp="1"/>
          </p:cNvSpPr>
          <p:nvPr>
            <p:ph type="sldNum" sz="quarter" idx="10"/>
          </p:nvPr>
        </p:nvSpPr>
        <p:spPr/>
        <p:txBody>
          <a:bodyPr/>
          <a:lstStyle/>
          <a:p>
            <a:fld id="{1639FBCF-F6E0-7640-AE98-5C4ADF729F0B}" type="slidenum">
              <a:rPr lang="en-US" smtClean="0"/>
              <a:t>8</a:t>
            </a:fld>
            <a:endParaRPr lang="en-US" dirty="0"/>
          </a:p>
        </p:txBody>
      </p:sp>
    </p:spTree>
    <p:extLst>
      <p:ext uri="{BB962C8B-B14F-4D97-AF65-F5344CB8AC3E}">
        <p14:creationId xmlns:p14="http://schemas.microsoft.com/office/powerpoint/2010/main" val="2472628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 to cover:</a:t>
            </a:r>
          </a:p>
          <a:p>
            <a:endParaRPr lang="en-US" dirty="0"/>
          </a:p>
          <a:p>
            <a:r>
              <a:rPr lang="en-US" dirty="0"/>
              <a:t>11.4 billion sales</a:t>
            </a:r>
            <a:r>
              <a:rPr lang="en-US" baseline="0" dirty="0"/>
              <a:t> in 2019</a:t>
            </a:r>
          </a:p>
          <a:p>
            <a:r>
              <a:rPr lang="en-US" baseline="0" dirty="0"/>
              <a:t>Largest business is Renal Care (~160M R&amp;D spend)</a:t>
            </a:r>
          </a:p>
          <a:p>
            <a:r>
              <a:rPr lang="en-US" baseline="0" dirty="0"/>
              <a:t>Largest segment is peritoneal dialysis where Baxter is market leader</a:t>
            </a:r>
          </a:p>
          <a:p>
            <a:r>
              <a:rPr lang="en-US" baseline="0" dirty="0"/>
              <a:t>AAKHI expected to significantly grow the </a:t>
            </a:r>
            <a:r>
              <a:rPr lang="en-US" baseline="0" dirty="0" err="1"/>
              <a:t>pd</a:t>
            </a:r>
            <a:r>
              <a:rPr lang="en-US" baseline="0" dirty="0"/>
              <a:t> segment over the next 5 years</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1639FBCF-F6E0-7640-AE98-5C4ADF729F0B}" type="slidenum">
              <a:rPr lang="en-US" smtClean="0"/>
              <a:t>9</a:t>
            </a:fld>
            <a:endParaRPr lang="en-US" dirty="0"/>
          </a:p>
        </p:txBody>
      </p:sp>
    </p:spTree>
    <p:extLst>
      <p:ext uri="{BB962C8B-B14F-4D97-AF65-F5344CB8AC3E}">
        <p14:creationId xmlns:p14="http://schemas.microsoft.com/office/powerpoint/2010/main" val="2187225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BD43BC5-DA04-054E-9B69-172FD9692045}" type="datetime1">
              <a:rPr lang="en-US" smtClean="0"/>
              <a:t>2/28/2020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F42FAF-87BD-D54A-B8CD-2E456E7C874E}" type="slidenum">
              <a:rPr lang="en-US" smtClean="0"/>
              <a:t>‹#›</a:t>
            </a:fld>
            <a:endParaRPr lang="en-US" dirty="0"/>
          </a:p>
        </p:txBody>
      </p:sp>
    </p:spTree>
    <p:extLst>
      <p:ext uri="{BB962C8B-B14F-4D97-AF65-F5344CB8AC3E}">
        <p14:creationId xmlns:p14="http://schemas.microsoft.com/office/powerpoint/2010/main" val="38272006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829C20-B0BF-CF41-AA4D-9A2367C7FED6}" type="datetime1">
              <a:rPr lang="en-US" smtClean="0"/>
              <a:t>2/28/2020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F42FAF-87BD-D54A-B8CD-2E456E7C874E}" type="slidenum">
              <a:rPr lang="en-US" smtClean="0"/>
              <a:t>‹#›</a:t>
            </a:fld>
            <a:endParaRPr lang="en-US" dirty="0"/>
          </a:p>
        </p:txBody>
      </p:sp>
    </p:spTree>
    <p:extLst>
      <p:ext uri="{BB962C8B-B14F-4D97-AF65-F5344CB8AC3E}">
        <p14:creationId xmlns:p14="http://schemas.microsoft.com/office/powerpoint/2010/main" val="1338296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5087CD-1F99-9A47-B6E6-376B549D90F0}" type="datetime1">
              <a:rPr lang="en-US" smtClean="0"/>
              <a:t>2/28/2020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F42FAF-87BD-D54A-B8CD-2E456E7C874E}" type="slidenum">
              <a:rPr lang="en-US" smtClean="0"/>
              <a:t>‹#›</a:t>
            </a:fld>
            <a:endParaRPr lang="en-US" dirty="0"/>
          </a:p>
        </p:txBody>
      </p:sp>
    </p:spTree>
    <p:extLst>
      <p:ext uri="{BB962C8B-B14F-4D97-AF65-F5344CB8AC3E}">
        <p14:creationId xmlns:p14="http://schemas.microsoft.com/office/powerpoint/2010/main" val="31604036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A0DC0D-498B-DA42-8E15-3F2DCFBDE21D}" type="datetimeFigureOut">
              <a:rPr lang="en-US" smtClean="0"/>
              <a:t>2/28/2020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895EE6-BB6C-CC41-803B-56DD9F89AD38}" type="slidenum">
              <a:rPr lang="en-US" smtClean="0"/>
              <a:t>‹#›</a:t>
            </a:fld>
            <a:endParaRPr lang="en-US"/>
          </a:p>
        </p:txBody>
      </p:sp>
    </p:spTree>
    <p:extLst>
      <p:ext uri="{BB962C8B-B14F-4D97-AF65-F5344CB8AC3E}">
        <p14:creationId xmlns:p14="http://schemas.microsoft.com/office/powerpoint/2010/main" val="33391776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A0DC0D-498B-DA42-8E15-3F2DCFBDE21D}" type="datetimeFigureOut">
              <a:rPr lang="en-US" smtClean="0"/>
              <a:t>2/28/2020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895EE6-BB6C-CC41-803B-56DD9F89AD38}" type="slidenum">
              <a:rPr lang="en-US" smtClean="0"/>
              <a:t>‹#›</a:t>
            </a:fld>
            <a:endParaRPr lang="en-US"/>
          </a:p>
        </p:txBody>
      </p:sp>
    </p:spTree>
    <p:extLst>
      <p:ext uri="{BB962C8B-B14F-4D97-AF65-F5344CB8AC3E}">
        <p14:creationId xmlns:p14="http://schemas.microsoft.com/office/powerpoint/2010/main" val="10542657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A0DC0D-498B-DA42-8E15-3F2DCFBDE21D}" type="datetimeFigureOut">
              <a:rPr lang="en-US" smtClean="0"/>
              <a:t>2/28/2020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895EE6-BB6C-CC41-803B-56DD9F89AD38}" type="slidenum">
              <a:rPr lang="en-US" smtClean="0"/>
              <a:t>‹#›</a:t>
            </a:fld>
            <a:endParaRPr lang="en-US"/>
          </a:p>
        </p:txBody>
      </p:sp>
    </p:spTree>
    <p:extLst>
      <p:ext uri="{BB962C8B-B14F-4D97-AF65-F5344CB8AC3E}">
        <p14:creationId xmlns:p14="http://schemas.microsoft.com/office/powerpoint/2010/main" val="1054265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07978"/>
            <a:ext cx="8229600" cy="803552"/>
          </a:xfrm>
        </p:spPr>
        <p:txBody>
          <a:bodyPr>
            <a:normAutofit/>
          </a:bodyPr>
          <a:lstStyle>
            <a:lvl1pPr algn="l">
              <a:defRPr sz="4000" b="1">
                <a:solidFill>
                  <a:srgbClr val="FFFFFF"/>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C19FED6-F326-BE47-8A01-D0134C6D1671}" type="datetime1">
              <a:rPr lang="en-US" smtClean="0"/>
              <a:t>2/28/2020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rgbClr val="58585A"/>
                </a:solidFill>
              </a:defRPr>
            </a:lvl1pPr>
          </a:lstStyle>
          <a:p>
            <a:fld id="{97F42FAF-87BD-D54A-B8CD-2E456E7C874E}" type="slidenum">
              <a:rPr lang="en-US" smtClean="0"/>
              <a:pPr/>
              <a:t>‹#›</a:t>
            </a:fld>
            <a:endParaRPr lang="en-US" dirty="0"/>
          </a:p>
        </p:txBody>
      </p:sp>
    </p:spTree>
    <p:extLst>
      <p:ext uri="{BB962C8B-B14F-4D97-AF65-F5344CB8AC3E}">
        <p14:creationId xmlns:p14="http://schemas.microsoft.com/office/powerpoint/2010/main" val="1513235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BF4A6A-93BA-E640-A90E-7EAD45179903}" type="datetime1">
              <a:rPr lang="en-US" smtClean="0"/>
              <a:t>2/28/2020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7F42FAF-87BD-D54A-B8CD-2E456E7C874E}" type="slidenum">
              <a:rPr lang="en-US" smtClean="0"/>
              <a:t>‹#›</a:t>
            </a:fld>
            <a:endParaRPr lang="en-US" dirty="0"/>
          </a:p>
        </p:txBody>
      </p:sp>
    </p:spTree>
    <p:extLst>
      <p:ext uri="{BB962C8B-B14F-4D97-AF65-F5344CB8AC3E}">
        <p14:creationId xmlns:p14="http://schemas.microsoft.com/office/powerpoint/2010/main" val="18592908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164BED-0BE4-114C-B8F6-B4BE80427588}" type="datetime1">
              <a:rPr lang="en-US" smtClean="0"/>
              <a:t>2/28/2020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F42FAF-87BD-D54A-B8CD-2E456E7C874E}" type="slidenum">
              <a:rPr lang="en-US" smtClean="0"/>
              <a:t>‹#›</a:t>
            </a:fld>
            <a:endParaRPr lang="en-US" dirty="0"/>
          </a:p>
        </p:txBody>
      </p:sp>
    </p:spTree>
    <p:extLst>
      <p:ext uri="{BB962C8B-B14F-4D97-AF65-F5344CB8AC3E}">
        <p14:creationId xmlns:p14="http://schemas.microsoft.com/office/powerpoint/2010/main" val="3572096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D4DB7C1-B560-B948-8313-F9C2CF83BD26}" type="datetime1">
              <a:rPr lang="en-US" smtClean="0"/>
              <a:t>2/28/2020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7F42FAF-87BD-D54A-B8CD-2E456E7C874E}" type="slidenum">
              <a:rPr lang="en-US" smtClean="0"/>
              <a:t>‹#›</a:t>
            </a:fld>
            <a:endParaRPr lang="en-US" dirty="0"/>
          </a:p>
        </p:txBody>
      </p:sp>
    </p:spTree>
    <p:extLst>
      <p:ext uri="{BB962C8B-B14F-4D97-AF65-F5344CB8AC3E}">
        <p14:creationId xmlns:p14="http://schemas.microsoft.com/office/powerpoint/2010/main" val="2359432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47EF8B-4435-5E43-BEFA-85A54679E34E}" type="datetime1">
              <a:rPr lang="en-US" smtClean="0"/>
              <a:t>2/28/2020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7F42FAF-87BD-D54A-B8CD-2E456E7C874E}" type="slidenum">
              <a:rPr lang="en-US" smtClean="0"/>
              <a:t>‹#›</a:t>
            </a:fld>
            <a:endParaRPr lang="en-US" dirty="0"/>
          </a:p>
        </p:txBody>
      </p:sp>
    </p:spTree>
    <p:extLst>
      <p:ext uri="{BB962C8B-B14F-4D97-AF65-F5344CB8AC3E}">
        <p14:creationId xmlns:p14="http://schemas.microsoft.com/office/powerpoint/2010/main" val="574188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7CE54E-F32E-5A4E-AE42-79EC288B1D9A}" type="datetime1">
              <a:rPr lang="en-US" smtClean="0"/>
              <a:t>2/28/2020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7F42FAF-87BD-D54A-B8CD-2E456E7C874E}" type="slidenum">
              <a:rPr lang="en-US" smtClean="0"/>
              <a:t>‹#›</a:t>
            </a:fld>
            <a:endParaRPr lang="en-US" dirty="0"/>
          </a:p>
        </p:txBody>
      </p:sp>
    </p:spTree>
    <p:extLst>
      <p:ext uri="{BB962C8B-B14F-4D97-AF65-F5344CB8AC3E}">
        <p14:creationId xmlns:p14="http://schemas.microsoft.com/office/powerpoint/2010/main" val="4353969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1ADA69-AC63-1C42-BE47-4EEA104F7D2B}" type="datetime1">
              <a:rPr lang="en-US" smtClean="0"/>
              <a:t>2/28/2020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F42FAF-87BD-D54A-B8CD-2E456E7C874E}" type="slidenum">
              <a:rPr lang="en-US" smtClean="0"/>
              <a:t>‹#›</a:t>
            </a:fld>
            <a:endParaRPr lang="en-US" dirty="0"/>
          </a:p>
        </p:txBody>
      </p:sp>
    </p:spTree>
    <p:extLst>
      <p:ext uri="{BB962C8B-B14F-4D97-AF65-F5344CB8AC3E}">
        <p14:creationId xmlns:p14="http://schemas.microsoft.com/office/powerpoint/2010/main" val="2902322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9D390D-4EAD-314E-B89A-B1D8A342F16A}" type="datetime1">
              <a:rPr lang="en-US" smtClean="0"/>
              <a:t>2/28/2020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7F42FAF-87BD-D54A-B8CD-2E456E7C874E}" type="slidenum">
              <a:rPr lang="en-US" smtClean="0"/>
              <a:t>‹#›</a:t>
            </a:fld>
            <a:endParaRPr lang="en-US" dirty="0"/>
          </a:p>
        </p:txBody>
      </p:sp>
    </p:spTree>
    <p:extLst>
      <p:ext uri="{BB962C8B-B14F-4D97-AF65-F5344CB8AC3E}">
        <p14:creationId xmlns:p14="http://schemas.microsoft.com/office/powerpoint/2010/main" val="2011152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Light"/>
                <a:cs typeface="Open Sans Light"/>
              </a:defRPr>
            </a:lvl1pPr>
          </a:lstStyle>
          <a:p>
            <a:fld id="{04F95D41-07B4-CB46-BC2B-5CD14447299B}" type="datetime1">
              <a:rPr lang="en-US" smtClean="0"/>
              <a:pPr/>
              <a:t>2/28/2020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Light"/>
                <a:cs typeface="Open Sans Light"/>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b="0" i="0">
                <a:solidFill>
                  <a:srgbClr val="000000"/>
                </a:solidFill>
                <a:latin typeface="Open Sans Light"/>
                <a:cs typeface="Open Sans Light"/>
              </a:defRPr>
            </a:lvl1pPr>
          </a:lstStyle>
          <a:p>
            <a:fld id="{97F42FAF-87BD-D54A-B8CD-2E456E7C874E}" type="slidenum">
              <a:rPr lang="en-US" smtClean="0"/>
              <a:pPr/>
              <a:t>‹#›</a:t>
            </a:fld>
            <a:endParaRPr lang="en-US" dirty="0"/>
          </a:p>
        </p:txBody>
      </p:sp>
    </p:spTree>
    <p:extLst>
      <p:ext uri="{BB962C8B-B14F-4D97-AF65-F5344CB8AC3E}">
        <p14:creationId xmlns:p14="http://schemas.microsoft.com/office/powerpoint/2010/main" val="1713711666"/>
      </p:ext>
    </p:extLst>
  </p:cSld>
  <p:clrMap bg1="lt1" tx1="dk1" bg2="lt2" tx2="dk2" accent1="accent1" accent2="accent2" accent3="accent3" accent4="accent4" accent5="accent5" accent6="accent6" hlink="hlink" folHlink="folHlink"/>
  <p:sldLayoutIdLst>
    <p:sldLayoutId id="2147483649" r:id="rId1"/>
    <p:sldLayoutId id="214748367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sz="4000" b="0" i="0" kern="1200">
          <a:solidFill>
            <a:schemeClr val="tx1"/>
          </a:solidFill>
          <a:latin typeface="Open Sans Light"/>
          <a:ea typeface="+mj-ea"/>
          <a:cs typeface="Open Sans Light"/>
        </a:defRPr>
      </a:lvl1pPr>
    </p:titleStyle>
    <p:bodyStyle>
      <a:lvl1pPr marL="342900" indent="-342900" algn="l" defTabSz="457200" rtl="0" eaLnBrk="1" latinLnBrk="0" hangingPunct="1">
        <a:spcBef>
          <a:spcPct val="20000"/>
        </a:spcBef>
        <a:buFont typeface="Arial"/>
        <a:buChar char="•"/>
        <a:defRPr sz="3200" b="0" i="0" kern="1200">
          <a:solidFill>
            <a:schemeClr val="tx1"/>
          </a:solidFill>
          <a:latin typeface="Open Sans Light"/>
          <a:ea typeface="+mn-ea"/>
          <a:cs typeface="Open Sans Light"/>
        </a:defRPr>
      </a:lvl1pPr>
      <a:lvl2pPr marL="742950" indent="-285750" algn="l" defTabSz="457200" rtl="0" eaLnBrk="1" latinLnBrk="0" hangingPunct="1">
        <a:spcBef>
          <a:spcPct val="20000"/>
        </a:spcBef>
        <a:buFont typeface="Arial"/>
        <a:buChar char="–"/>
        <a:defRPr sz="2800" b="0" i="0" kern="1200">
          <a:solidFill>
            <a:schemeClr val="tx1"/>
          </a:solidFill>
          <a:latin typeface="Open Sans Light"/>
          <a:ea typeface="+mn-ea"/>
          <a:cs typeface="Open Sans Light"/>
        </a:defRPr>
      </a:lvl2pPr>
      <a:lvl3pPr marL="1143000" indent="-228600" algn="l" defTabSz="457200" rtl="0" eaLnBrk="1" latinLnBrk="0" hangingPunct="1">
        <a:spcBef>
          <a:spcPct val="20000"/>
        </a:spcBef>
        <a:buFont typeface="Arial"/>
        <a:buChar char="•"/>
        <a:defRPr sz="2400" b="0" i="0" kern="1200">
          <a:solidFill>
            <a:schemeClr val="tx1"/>
          </a:solidFill>
          <a:latin typeface="Open Sans Light"/>
          <a:ea typeface="+mn-ea"/>
          <a:cs typeface="Open Sans Light"/>
        </a:defRPr>
      </a:lvl3pPr>
      <a:lvl4pPr marL="1600200" indent="-228600" algn="l" defTabSz="457200" rtl="0" eaLnBrk="1" latinLnBrk="0" hangingPunct="1">
        <a:spcBef>
          <a:spcPct val="20000"/>
        </a:spcBef>
        <a:buFont typeface="Arial"/>
        <a:buChar char="–"/>
        <a:defRPr sz="2000" b="0" i="0" kern="120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2000" b="0" i="0" kern="1200">
          <a:solidFill>
            <a:schemeClr val="tx1"/>
          </a:solidFill>
          <a:latin typeface="Open Sans Light"/>
          <a:ea typeface="+mn-ea"/>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7A0DC0D-498B-DA42-8E15-3F2DCFBDE21D}" type="datetimeFigureOut">
              <a:rPr lang="en-US" smtClean="0"/>
              <a:t>2/28/2020</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7895EE6-BB6C-CC41-803B-56DD9F89AD38}" type="slidenum">
              <a:rPr lang="en-US" smtClean="0"/>
              <a:t>‹#›</a:t>
            </a:fld>
            <a:endParaRPr lang="en-US"/>
          </a:p>
        </p:txBody>
      </p:sp>
    </p:spTree>
    <p:extLst>
      <p:ext uri="{BB962C8B-B14F-4D97-AF65-F5344CB8AC3E}">
        <p14:creationId xmlns:p14="http://schemas.microsoft.com/office/powerpoint/2010/main" val="2745843350"/>
      </p:ext>
    </p:extLst>
  </p:cSld>
  <p:clrMap bg1="lt1" tx1="dk1" bg2="lt2" tx2="dk2" accent1="accent1" accent2="accent2" accent3="accent3" accent4="accent4" accent5="accent5" accent6="accent6" hlink="hlink" folHlink="folHlink"/>
  <p:sldLayoutIdLst>
    <p:sldLayoutId id="2147483650"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5"/>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5"/>
            <a:ext cx="21336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D7A0DC0D-498B-DA42-8E15-3F2DCFBDE21D}" type="datetimeFigureOut">
              <a:rPr lang="en-US" smtClean="0"/>
              <a:t>2/28/2020</a:t>
            </a:fld>
            <a:endParaRPr lang="en-US"/>
          </a:p>
        </p:txBody>
      </p:sp>
      <p:sp>
        <p:nvSpPr>
          <p:cNvPr id="5" name="Footer Placeholder 4"/>
          <p:cNvSpPr>
            <a:spLocks noGrp="1"/>
          </p:cNvSpPr>
          <p:nvPr>
            <p:ph type="ftr" sz="quarter" idx="3"/>
          </p:nvPr>
        </p:nvSpPr>
        <p:spPr>
          <a:xfrm>
            <a:off x="3124200" y="6356355"/>
            <a:ext cx="28956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5"/>
            <a:ext cx="21336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87895EE6-BB6C-CC41-803B-56DD9F89AD38}" type="slidenum">
              <a:rPr lang="en-US" smtClean="0"/>
              <a:t>‹#›</a:t>
            </a:fld>
            <a:endParaRPr lang="en-US"/>
          </a:p>
        </p:txBody>
      </p:sp>
    </p:spTree>
    <p:extLst>
      <p:ext uri="{BB962C8B-B14F-4D97-AF65-F5344CB8AC3E}">
        <p14:creationId xmlns:p14="http://schemas.microsoft.com/office/powerpoint/2010/main" val="1220899825"/>
      </p:ext>
    </p:extLst>
  </p:cSld>
  <p:clrMap bg1="lt1" tx1="dk1" bg2="lt2" tx2="dk2" accent1="accent1" accent2="accent2" accent3="accent3" accent4="accent4" accent5="accent5" accent6="accent6" hlink="hlink" folHlink="folHlink"/>
  <p:sldLayoutIdLst>
    <p:sldLayoutId id="2147483663" r:id="rId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507">
                <a:solidFill>
                  <a:schemeClr val="tx1">
                    <a:tint val="75000"/>
                  </a:schemeClr>
                </a:solidFill>
              </a:defRPr>
            </a:lvl1pPr>
          </a:lstStyle>
          <a:p>
            <a:fld id="{D7A0DC0D-498B-DA42-8E15-3F2DCFBDE21D}" type="datetimeFigureOut">
              <a:rPr lang="en-US" smtClean="0"/>
              <a:t>2/28/2020</a:t>
            </a:fld>
            <a:endParaRPr lang="en-US"/>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507">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507">
                <a:solidFill>
                  <a:schemeClr val="tx1">
                    <a:tint val="75000"/>
                  </a:schemeClr>
                </a:solidFill>
              </a:defRPr>
            </a:lvl1pPr>
          </a:lstStyle>
          <a:p>
            <a:fld id="{87895EE6-BB6C-CC41-803B-56DD9F89AD38}" type="slidenum">
              <a:rPr lang="en-US" smtClean="0"/>
              <a:t>‹#›</a:t>
            </a:fld>
            <a:endParaRPr lang="en-US"/>
          </a:p>
        </p:txBody>
      </p:sp>
    </p:spTree>
    <p:extLst>
      <p:ext uri="{BB962C8B-B14F-4D97-AF65-F5344CB8AC3E}">
        <p14:creationId xmlns:p14="http://schemas.microsoft.com/office/powerpoint/2010/main" val="1220899825"/>
      </p:ext>
    </p:extLst>
  </p:cSld>
  <p:clrMap bg1="lt1" tx1="dk1" bg2="lt2" tx2="dk2" accent1="accent1" accent2="accent2" accent3="accent3" accent4="accent4" accent5="accent5" accent6="accent6" hlink="hlink" folHlink="folHlink"/>
  <p:sldLayoutIdLst>
    <p:sldLayoutId id="2147483709" r:id="rId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30.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emf"/><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6.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 Id="rId14" Type="http://schemas.openxmlformats.org/officeDocument/2006/relationships/image" Target="../media/image2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2613454" y="2454853"/>
            <a:ext cx="6155643" cy="1082433"/>
          </a:xfrm>
          <a:prstGeom prst="rect">
            <a:avLst/>
          </a:prstGeom>
        </p:spPr>
        <p:txBody>
          <a:bodyPr vert="horz" lIns="68580" tIns="34290" rIns="68580" bIns="34290" rtlCol="0">
            <a:noAutofit/>
          </a:bodyPr>
          <a:lstStyle>
            <a:defPPr>
              <a:defRPr lang="ja-JP"/>
            </a:defPPr>
            <a:lvl1pPr marL="0" algn="l" defTabSz="914301" rtl="0" eaLnBrk="1" latinLnBrk="0" hangingPunct="1">
              <a:defRPr kumimoji="1" sz="1736" kern="1200">
                <a:solidFill>
                  <a:schemeClr val="tx1"/>
                </a:solidFill>
                <a:latin typeface="+mn-lt"/>
                <a:ea typeface="+mn-ea"/>
                <a:cs typeface="+mn-cs"/>
              </a:defRPr>
            </a:lvl1pPr>
            <a:lvl2pPr marL="457150" algn="l" defTabSz="914301" rtl="0" eaLnBrk="1" latinLnBrk="0" hangingPunct="1">
              <a:defRPr kumimoji="1" sz="1736" kern="1200">
                <a:solidFill>
                  <a:schemeClr val="tx1"/>
                </a:solidFill>
                <a:latin typeface="+mn-lt"/>
                <a:ea typeface="+mn-ea"/>
                <a:cs typeface="+mn-cs"/>
              </a:defRPr>
            </a:lvl2pPr>
            <a:lvl3pPr marL="914301" algn="l" defTabSz="914301" rtl="0" eaLnBrk="1" latinLnBrk="0" hangingPunct="1">
              <a:defRPr kumimoji="1" sz="1736" kern="1200">
                <a:solidFill>
                  <a:schemeClr val="tx1"/>
                </a:solidFill>
                <a:latin typeface="+mn-lt"/>
                <a:ea typeface="+mn-ea"/>
                <a:cs typeface="+mn-cs"/>
              </a:defRPr>
            </a:lvl3pPr>
            <a:lvl4pPr marL="1371451" algn="l" defTabSz="914301" rtl="0" eaLnBrk="1" latinLnBrk="0" hangingPunct="1">
              <a:defRPr kumimoji="1" sz="1736" kern="1200">
                <a:solidFill>
                  <a:schemeClr val="tx1"/>
                </a:solidFill>
                <a:latin typeface="+mn-lt"/>
                <a:ea typeface="+mn-ea"/>
                <a:cs typeface="+mn-cs"/>
              </a:defRPr>
            </a:lvl4pPr>
            <a:lvl5pPr marL="1828601" algn="l" defTabSz="914301" rtl="0" eaLnBrk="1" latinLnBrk="0" hangingPunct="1">
              <a:defRPr kumimoji="1" sz="1736" kern="1200">
                <a:solidFill>
                  <a:schemeClr val="tx1"/>
                </a:solidFill>
                <a:latin typeface="+mn-lt"/>
                <a:ea typeface="+mn-ea"/>
                <a:cs typeface="+mn-cs"/>
              </a:defRPr>
            </a:lvl5pPr>
            <a:lvl6pPr marL="2285752" algn="l" defTabSz="914301" rtl="0" eaLnBrk="1" latinLnBrk="0" hangingPunct="1">
              <a:defRPr kumimoji="1" sz="1736" kern="1200">
                <a:solidFill>
                  <a:schemeClr val="tx1"/>
                </a:solidFill>
                <a:latin typeface="+mn-lt"/>
                <a:ea typeface="+mn-ea"/>
                <a:cs typeface="+mn-cs"/>
              </a:defRPr>
            </a:lvl6pPr>
            <a:lvl7pPr marL="2742902" algn="l" defTabSz="914301" rtl="0" eaLnBrk="1" latinLnBrk="0" hangingPunct="1">
              <a:defRPr kumimoji="1" sz="1736" kern="1200">
                <a:solidFill>
                  <a:schemeClr val="tx1"/>
                </a:solidFill>
                <a:latin typeface="+mn-lt"/>
                <a:ea typeface="+mn-ea"/>
                <a:cs typeface="+mn-cs"/>
              </a:defRPr>
            </a:lvl7pPr>
            <a:lvl8pPr marL="3200053" algn="l" defTabSz="914301" rtl="0" eaLnBrk="1" latinLnBrk="0" hangingPunct="1">
              <a:defRPr kumimoji="1" sz="1736" kern="1200">
                <a:solidFill>
                  <a:schemeClr val="tx1"/>
                </a:solidFill>
                <a:latin typeface="+mn-lt"/>
                <a:ea typeface="+mn-ea"/>
                <a:cs typeface="+mn-cs"/>
              </a:defRPr>
            </a:lvl8pPr>
            <a:lvl9pPr marL="3657203" algn="l" defTabSz="914301" rtl="0" eaLnBrk="1" latinLnBrk="0" hangingPunct="1">
              <a:defRPr kumimoji="1" sz="1736" kern="1200">
                <a:solidFill>
                  <a:schemeClr val="tx1"/>
                </a:solidFill>
                <a:latin typeface="+mn-lt"/>
                <a:ea typeface="+mn-ea"/>
                <a:cs typeface="+mn-cs"/>
              </a:defRPr>
            </a:lvl9pPr>
          </a:lstStyle>
          <a:p>
            <a:pPr marL="0" indent="0">
              <a:buNone/>
            </a:pPr>
            <a:endParaRPr lang="en-US" sz="2100" dirty="0">
              <a:latin typeface="Helvetica Neue LT Std 55 Roman" charset="0"/>
              <a:ea typeface="Helvetica Neue LT Std 55 Roman" charset="0"/>
              <a:cs typeface="Helvetica Neue LT Std 55 Roman"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1416000"/>
          </a:xfrm>
          <a:prstGeom prst="rect">
            <a:avLst/>
          </a:prstGeom>
        </p:spPr>
      </p:pic>
      <p:sp>
        <p:nvSpPr>
          <p:cNvPr id="8" name="Subtitle 2"/>
          <p:cNvSpPr txBox="1">
            <a:spLocks/>
          </p:cNvSpPr>
          <p:nvPr/>
        </p:nvSpPr>
        <p:spPr>
          <a:xfrm>
            <a:off x="2613455" y="4069682"/>
            <a:ext cx="6155643" cy="1253097"/>
          </a:xfrm>
          <a:prstGeom prst="rect">
            <a:avLst/>
          </a:prstGeom>
        </p:spPr>
        <p:txBody>
          <a:bodyPr vert="horz" lIns="68580" tIns="34290" rIns="68580" bIns="34290" rtlCol="0">
            <a:noAutofit/>
          </a:bodyPr>
          <a:lstStyle>
            <a:defPPr>
              <a:defRPr lang="ja-JP"/>
            </a:defPPr>
            <a:lvl1pPr marL="0" algn="l" defTabSz="914301" rtl="0" eaLnBrk="1" latinLnBrk="0" hangingPunct="1">
              <a:defRPr kumimoji="1" sz="1736" kern="1200">
                <a:solidFill>
                  <a:schemeClr val="tx1"/>
                </a:solidFill>
                <a:latin typeface="+mn-lt"/>
                <a:ea typeface="+mn-ea"/>
                <a:cs typeface="+mn-cs"/>
              </a:defRPr>
            </a:lvl1pPr>
            <a:lvl2pPr marL="457150" algn="l" defTabSz="914301" rtl="0" eaLnBrk="1" latinLnBrk="0" hangingPunct="1">
              <a:defRPr kumimoji="1" sz="1736" kern="1200">
                <a:solidFill>
                  <a:schemeClr val="tx1"/>
                </a:solidFill>
                <a:latin typeface="+mn-lt"/>
                <a:ea typeface="+mn-ea"/>
                <a:cs typeface="+mn-cs"/>
              </a:defRPr>
            </a:lvl2pPr>
            <a:lvl3pPr marL="914301" algn="l" defTabSz="914301" rtl="0" eaLnBrk="1" latinLnBrk="0" hangingPunct="1">
              <a:defRPr kumimoji="1" sz="1736" kern="1200">
                <a:solidFill>
                  <a:schemeClr val="tx1"/>
                </a:solidFill>
                <a:latin typeface="+mn-lt"/>
                <a:ea typeface="+mn-ea"/>
                <a:cs typeface="+mn-cs"/>
              </a:defRPr>
            </a:lvl3pPr>
            <a:lvl4pPr marL="1371451" algn="l" defTabSz="914301" rtl="0" eaLnBrk="1" latinLnBrk="0" hangingPunct="1">
              <a:defRPr kumimoji="1" sz="1736" kern="1200">
                <a:solidFill>
                  <a:schemeClr val="tx1"/>
                </a:solidFill>
                <a:latin typeface="+mn-lt"/>
                <a:ea typeface="+mn-ea"/>
                <a:cs typeface="+mn-cs"/>
              </a:defRPr>
            </a:lvl4pPr>
            <a:lvl5pPr marL="1828601" algn="l" defTabSz="914301" rtl="0" eaLnBrk="1" latinLnBrk="0" hangingPunct="1">
              <a:defRPr kumimoji="1" sz="1736" kern="1200">
                <a:solidFill>
                  <a:schemeClr val="tx1"/>
                </a:solidFill>
                <a:latin typeface="+mn-lt"/>
                <a:ea typeface="+mn-ea"/>
                <a:cs typeface="+mn-cs"/>
              </a:defRPr>
            </a:lvl5pPr>
            <a:lvl6pPr marL="2285752" algn="l" defTabSz="914301" rtl="0" eaLnBrk="1" latinLnBrk="0" hangingPunct="1">
              <a:defRPr kumimoji="1" sz="1736" kern="1200">
                <a:solidFill>
                  <a:schemeClr val="tx1"/>
                </a:solidFill>
                <a:latin typeface="+mn-lt"/>
                <a:ea typeface="+mn-ea"/>
                <a:cs typeface="+mn-cs"/>
              </a:defRPr>
            </a:lvl6pPr>
            <a:lvl7pPr marL="2742902" algn="l" defTabSz="914301" rtl="0" eaLnBrk="1" latinLnBrk="0" hangingPunct="1">
              <a:defRPr kumimoji="1" sz="1736" kern="1200">
                <a:solidFill>
                  <a:schemeClr val="tx1"/>
                </a:solidFill>
                <a:latin typeface="+mn-lt"/>
                <a:ea typeface="+mn-ea"/>
                <a:cs typeface="+mn-cs"/>
              </a:defRPr>
            </a:lvl7pPr>
            <a:lvl8pPr marL="3200053" algn="l" defTabSz="914301" rtl="0" eaLnBrk="1" latinLnBrk="0" hangingPunct="1">
              <a:defRPr kumimoji="1" sz="1736" kern="1200">
                <a:solidFill>
                  <a:schemeClr val="tx1"/>
                </a:solidFill>
                <a:latin typeface="+mn-lt"/>
                <a:ea typeface="+mn-ea"/>
                <a:cs typeface="+mn-cs"/>
              </a:defRPr>
            </a:lvl8pPr>
            <a:lvl9pPr marL="3657203" algn="l" defTabSz="914301" rtl="0" eaLnBrk="1" latinLnBrk="0" hangingPunct="1">
              <a:defRPr kumimoji="1" sz="1736" kern="1200">
                <a:solidFill>
                  <a:schemeClr val="tx1"/>
                </a:solidFill>
                <a:latin typeface="+mn-lt"/>
                <a:ea typeface="+mn-ea"/>
                <a:cs typeface="+mn-cs"/>
              </a:defRPr>
            </a:lvl9pPr>
          </a:lstStyle>
          <a:p>
            <a:pPr algn="l"/>
            <a:endParaRPr lang="en-US" sz="1800" dirty="0">
              <a:solidFill>
                <a:schemeClr val="tx1"/>
              </a:solidFill>
              <a:latin typeface="Helvetica LT Std" charset="0"/>
              <a:ea typeface="Helvetica LT Std" charset="0"/>
              <a:cs typeface="Helvetica LT Std" charset="0"/>
            </a:endParaRPr>
          </a:p>
        </p:txBody>
      </p:sp>
      <p:sp>
        <p:nvSpPr>
          <p:cNvPr id="10" name="TextBox 9">
            <a:extLst>
              <a:ext uri="{FF2B5EF4-FFF2-40B4-BE49-F238E27FC236}">
                <a16:creationId xmlns:a16="http://schemas.microsoft.com/office/drawing/2014/main" id="{8196895E-7B81-0D40-A155-15C6C71085B9}"/>
              </a:ext>
            </a:extLst>
          </p:cNvPr>
          <p:cNvSpPr txBox="1"/>
          <p:nvPr/>
        </p:nvSpPr>
        <p:spPr>
          <a:xfrm>
            <a:off x="2700062" y="2062842"/>
            <a:ext cx="5982427" cy="4156266"/>
          </a:xfrm>
          <a:prstGeom prst="rect">
            <a:avLst/>
          </a:prstGeom>
          <a:noFill/>
        </p:spPr>
        <p:txBody>
          <a:bodyPr wrap="square" rtlCol="0">
            <a:spAutoFit/>
          </a:bodyPr>
          <a:lstStyle>
            <a:defPPr>
              <a:defRPr lang="ja-JP"/>
            </a:defPPr>
            <a:lvl1pPr marL="0" algn="l" defTabSz="914301" rtl="0" eaLnBrk="1" latinLnBrk="0" hangingPunct="1">
              <a:defRPr kumimoji="1" sz="1736" kern="1200">
                <a:solidFill>
                  <a:schemeClr val="tx1"/>
                </a:solidFill>
                <a:latin typeface="+mn-lt"/>
                <a:ea typeface="+mn-ea"/>
                <a:cs typeface="+mn-cs"/>
              </a:defRPr>
            </a:lvl1pPr>
            <a:lvl2pPr marL="457150" algn="l" defTabSz="914301" rtl="0" eaLnBrk="1" latinLnBrk="0" hangingPunct="1">
              <a:defRPr kumimoji="1" sz="1736" kern="1200">
                <a:solidFill>
                  <a:schemeClr val="tx1"/>
                </a:solidFill>
                <a:latin typeface="+mn-lt"/>
                <a:ea typeface="+mn-ea"/>
                <a:cs typeface="+mn-cs"/>
              </a:defRPr>
            </a:lvl2pPr>
            <a:lvl3pPr marL="914301" algn="l" defTabSz="914301" rtl="0" eaLnBrk="1" latinLnBrk="0" hangingPunct="1">
              <a:defRPr kumimoji="1" sz="1736" kern="1200">
                <a:solidFill>
                  <a:schemeClr val="tx1"/>
                </a:solidFill>
                <a:latin typeface="+mn-lt"/>
                <a:ea typeface="+mn-ea"/>
                <a:cs typeface="+mn-cs"/>
              </a:defRPr>
            </a:lvl3pPr>
            <a:lvl4pPr marL="1371451" algn="l" defTabSz="914301" rtl="0" eaLnBrk="1" latinLnBrk="0" hangingPunct="1">
              <a:defRPr kumimoji="1" sz="1736" kern="1200">
                <a:solidFill>
                  <a:schemeClr val="tx1"/>
                </a:solidFill>
                <a:latin typeface="+mn-lt"/>
                <a:ea typeface="+mn-ea"/>
                <a:cs typeface="+mn-cs"/>
              </a:defRPr>
            </a:lvl4pPr>
            <a:lvl5pPr marL="1828601" algn="l" defTabSz="914301" rtl="0" eaLnBrk="1" latinLnBrk="0" hangingPunct="1">
              <a:defRPr kumimoji="1" sz="1736" kern="1200">
                <a:solidFill>
                  <a:schemeClr val="tx1"/>
                </a:solidFill>
                <a:latin typeface="+mn-lt"/>
                <a:ea typeface="+mn-ea"/>
                <a:cs typeface="+mn-cs"/>
              </a:defRPr>
            </a:lvl5pPr>
            <a:lvl6pPr marL="2285752" algn="l" defTabSz="914301" rtl="0" eaLnBrk="1" latinLnBrk="0" hangingPunct="1">
              <a:defRPr kumimoji="1" sz="1736" kern="1200">
                <a:solidFill>
                  <a:schemeClr val="tx1"/>
                </a:solidFill>
                <a:latin typeface="+mn-lt"/>
                <a:ea typeface="+mn-ea"/>
                <a:cs typeface="+mn-cs"/>
              </a:defRPr>
            </a:lvl6pPr>
            <a:lvl7pPr marL="2742902" algn="l" defTabSz="914301" rtl="0" eaLnBrk="1" latinLnBrk="0" hangingPunct="1">
              <a:defRPr kumimoji="1" sz="1736" kern="1200">
                <a:solidFill>
                  <a:schemeClr val="tx1"/>
                </a:solidFill>
                <a:latin typeface="+mn-lt"/>
                <a:ea typeface="+mn-ea"/>
                <a:cs typeface="+mn-cs"/>
              </a:defRPr>
            </a:lvl7pPr>
            <a:lvl8pPr marL="3200053" algn="l" defTabSz="914301" rtl="0" eaLnBrk="1" latinLnBrk="0" hangingPunct="1">
              <a:defRPr kumimoji="1" sz="1736" kern="1200">
                <a:solidFill>
                  <a:schemeClr val="tx1"/>
                </a:solidFill>
                <a:latin typeface="+mn-lt"/>
                <a:ea typeface="+mn-ea"/>
                <a:cs typeface="+mn-cs"/>
              </a:defRPr>
            </a:lvl8pPr>
            <a:lvl9pPr marL="3657203" algn="l" defTabSz="914301" rtl="0" eaLnBrk="1" latinLnBrk="0" hangingPunct="1">
              <a:defRPr kumimoji="1" sz="1736" kern="1200">
                <a:solidFill>
                  <a:schemeClr val="tx1"/>
                </a:solidFill>
                <a:latin typeface="+mn-lt"/>
                <a:ea typeface="+mn-ea"/>
                <a:cs typeface="+mn-cs"/>
              </a:defRPr>
            </a:lvl9pPr>
          </a:lstStyle>
          <a:p>
            <a:pPr lvl="1" algn="r">
              <a:spcAft>
                <a:spcPts val="450"/>
              </a:spcAft>
            </a:pPr>
            <a:r>
              <a:rPr lang="en-US" sz="3300" spc="-19" dirty="0"/>
              <a:t>Collaboration Opportunities in Water Research: How Scientists Can Partner with Baxter</a:t>
            </a:r>
          </a:p>
          <a:p>
            <a:pPr lvl="1" algn="r">
              <a:spcAft>
                <a:spcPts val="450"/>
              </a:spcAft>
            </a:pPr>
            <a:r>
              <a:rPr lang="en-US" sz="3300" spc="-19" dirty="0"/>
              <a:t>2020</a:t>
            </a:r>
          </a:p>
          <a:p>
            <a:pPr marR="3810" algn="r">
              <a:lnSpc>
                <a:spcPct val="100000"/>
              </a:lnSpc>
              <a:spcBef>
                <a:spcPts val="630"/>
              </a:spcBef>
            </a:pPr>
            <a:r>
              <a:rPr lang="en-US" sz="2025" spc="-12" dirty="0">
                <a:solidFill>
                  <a:srgbClr val="3B5998"/>
                </a:solidFill>
                <a:cs typeface="Calibri"/>
              </a:rPr>
              <a:t> Matthew Muller, PhD</a:t>
            </a:r>
            <a:r>
              <a:rPr lang="en-US" sz="2025" spc="-34" dirty="0">
                <a:solidFill>
                  <a:srgbClr val="3B5998"/>
                </a:solidFill>
                <a:cs typeface="Calibri"/>
              </a:rPr>
              <a:t>, </a:t>
            </a:r>
            <a:r>
              <a:rPr lang="en-US" sz="2025" spc="-8" dirty="0">
                <a:solidFill>
                  <a:srgbClr val="3B5998"/>
                </a:solidFill>
                <a:cs typeface="Calibri"/>
              </a:rPr>
              <a:t>Baxter</a:t>
            </a:r>
          </a:p>
          <a:p>
            <a:pPr marR="3810" algn="r">
              <a:lnSpc>
                <a:spcPct val="100000"/>
              </a:lnSpc>
              <a:spcBef>
                <a:spcPts val="630"/>
              </a:spcBef>
            </a:pPr>
            <a:r>
              <a:rPr lang="en-US" sz="2025" spc="-8" dirty="0">
                <a:solidFill>
                  <a:srgbClr val="3B5998"/>
                </a:solidFill>
                <a:cs typeface="Calibri"/>
              </a:rPr>
              <a:t>Kevin Leland, Halo</a:t>
            </a:r>
            <a:endParaRPr lang="en-US" sz="2025" dirty="0">
              <a:cs typeface="Calibri"/>
            </a:endParaRPr>
          </a:p>
          <a:p>
            <a:pPr marR="3810" algn="r">
              <a:lnSpc>
                <a:spcPct val="100000"/>
              </a:lnSpc>
              <a:spcBef>
                <a:spcPts val="559"/>
              </a:spcBef>
            </a:pPr>
            <a:r>
              <a:rPr lang="en-US" sz="2025" spc="-60" dirty="0">
                <a:solidFill>
                  <a:srgbClr val="3B5998"/>
                </a:solidFill>
                <a:cs typeface="Calibri"/>
              </a:rPr>
              <a:t>January 23</a:t>
            </a:r>
            <a:r>
              <a:rPr lang="en-US" sz="2025" spc="-27" dirty="0">
                <a:solidFill>
                  <a:srgbClr val="3B5998"/>
                </a:solidFill>
                <a:cs typeface="Calibri"/>
              </a:rPr>
              <a:t>,</a:t>
            </a:r>
            <a:r>
              <a:rPr lang="en-US" sz="2025" spc="12" dirty="0">
                <a:solidFill>
                  <a:srgbClr val="3B5998"/>
                </a:solidFill>
                <a:cs typeface="Calibri"/>
              </a:rPr>
              <a:t> </a:t>
            </a:r>
            <a:r>
              <a:rPr lang="en-US" sz="2025" spc="-53" dirty="0">
                <a:solidFill>
                  <a:srgbClr val="3B5998"/>
                </a:solidFill>
                <a:cs typeface="Calibri"/>
              </a:rPr>
              <a:t>2020</a:t>
            </a:r>
            <a:endParaRPr lang="en-US" sz="2025" dirty="0">
              <a:cs typeface="Calibri"/>
            </a:endParaRPr>
          </a:p>
          <a:p>
            <a:pPr algn="r"/>
            <a:endParaRPr lang="en-US" sz="2400" dirty="0">
              <a:latin typeface="Helvetica Neue Medium" panose="02000503000000020004" pitchFamily="2" charset="0"/>
              <a:ea typeface="Helvetica Neue Medium" panose="02000503000000020004" pitchFamily="2" charset="0"/>
              <a:cs typeface="Helvetica Neue Medium" panose="02000503000000020004" pitchFamily="2" charset="0"/>
            </a:endParaRPr>
          </a:p>
          <a:p>
            <a:pPr algn="r"/>
            <a:endParaRPr lang="en-US" sz="2400" dirty="0">
              <a:solidFill>
                <a:schemeClr val="bg1"/>
              </a:solidFill>
              <a:latin typeface="Helvetica Neue Medium" panose="02000503000000020004" pitchFamily="2" charset="0"/>
              <a:ea typeface="Helvetica Neue Medium" panose="02000503000000020004" pitchFamily="2" charset="0"/>
              <a:cs typeface="Helvetica Neue Medium" panose="02000503000000020004" pitchFamily="2" charset="0"/>
            </a:endParaRPr>
          </a:p>
        </p:txBody>
      </p:sp>
      <p:sp>
        <p:nvSpPr>
          <p:cNvPr id="11" name="Subtitle 2">
            <a:extLst>
              <a:ext uri="{FF2B5EF4-FFF2-40B4-BE49-F238E27FC236}">
                <a16:creationId xmlns:a16="http://schemas.microsoft.com/office/drawing/2014/main" id="{9092256D-A82B-49DD-8A2B-F7B3F65F9171}"/>
              </a:ext>
            </a:extLst>
          </p:cNvPr>
          <p:cNvSpPr txBox="1">
            <a:spLocks/>
          </p:cNvSpPr>
          <p:nvPr/>
        </p:nvSpPr>
        <p:spPr>
          <a:xfrm>
            <a:off x="1888106" y="5706495"/>
            <a:ext cx="5367789" cy="512613"/>
          </a:xfrm>
          <a:prstGeom prst="rect">
            <a:avLst/>
          </a:prstGeom>
        </p:spPr>
        <p:txBody>
          <a:bodyPr vert="horz" lIns="51435" tIns="25718" rIns="51435" bIns="25718" rtlCol="0">
            <a:noAutofit/>
          </a:bodyPr>
          <a:lstStyle>
            <a:defPPr>
              <a:defRPr lang="ja-JP"/>
            </a:defPPr>
            <a:lvl1pPr marL="0" algn="l" defTabSz="914301" rtl="0" eaLnBrk="1" latinLnBrk="0" hangingPunct="1">
              <a:defRPr kumimoji="1" sz="1736" kern="1200">
                <a:solidFill>
                  <a:schemeClr val="tx1"/>
                </a:solidFill>
                <a:latin typeface="+mn-lt"/>
                <a:ea typeface="+mn-ea"/>
                <a:cs typeface="+mn-cs"/>
              </a:defRPr>
            </a:lvl1pPr>
            <a:lvl2pPr marL="457150" algn="l" defTabSz="914301" rtl="0" eaLnBrk="1" latinLnBrk="0" hangingPunct="1">
              <a:defRPr kumimoji="1" sz="1736" kern="1200">
                <a:solidFill>
                  <a:schemeClr val="tx1"/>
                </a:solidFill>
                <a:latin typeface="+mn-lt"/>
                <a:ea typeface="+mn-ea"/>
                <a:cs typeface="+mn-cs"/>
              </a:defRPr>
            </a:lvl2pPr>
            <a:lvl3pPr marL="914301" algn="l" defTabSz="914301" rtl="0" eaLnBrk="1" latinLnBrk="0" hangingPunct="1">
              <a:defRPr kumimoji="1" sz="1736" kern="1200">
                <a:solidFill>
                  <a:schemeClr val="tx1"/>
                </a:solidFill>
                <a:latin typeface="+mn-lt"/>
                <a:ea typeface="+mn-ea"/>
                <a:cs typeface="+mn-cs"/>
              </a:defRPr>
            </a:lvl3pPr>
            <a:lvl4pPr marL="1371451" algn="l" defTabSz="914301" rtl="0" eaLnBrk="1" latinLnBrk="0" hangingPunct="1">
              <a:defRPr kumimoji="1" sz="1736" kern="1200">
                <a:solidFill>
                  <a:schemeClr val="tx1"/>
                </a:solidFill>
                <a:latin typeface="+mn-lt"/>
                <a:ea typeface="+mn-ea"/>
                <a:cs typeface="+mn-cs"/>
              </a:defRPr>
            </a:lvl4pPr>
            <a:lvl5pPr marL="1828601" algn="l" defTabSz="914301" rtl="0" eaLnBrk="1" latinLnBrk="0" hangingPunct="1">
              <a:defRPr kumimoji="1" sz="1736" kern="1200">
                <a:solidFill>
                  <a:schemeClr val="tx1"/>
                </a:solidFill>
                <a:latin typeface="+mn-lt"/>
                <a:ea typeface="+mn-ea"/>
                <a:cs typeface="+mn-cs"/>
              </a:defRPr>
            </a:lvl5pPr>
            <a:lvl6pPr marL="2285752" algn="l" defTabSz="914301" rtl="0" eaLnBrk="1" latinLnBrk="0" hangingPunct="1">
              <a:defRPr kumimoji="1" sz="1736" kern="1200">
                <a:solidFill>
                  <a:schemeClr val="tx1"/>
                </a:solidFill>
                <a:latin typeface="+mn-lt"/>
                <a:ea typeface="+mn-ea"/>
                <a:cs typeface="+mn-cs"/>
              </a:defRPr>
            </a:lvl6pPr>
            <a:lvl7pPr marL="2742902" algn="l" defTabSz="914301" rtl="0" eaLnBrk="1" latinLnBrk="0" hangingPunct="1">
              <a:defRPr kumimoji="1" sz="1736" kern="1200">
                <a:solidFill>
                  <a:schemeClr val="tx1"/>
                </a:solidFill>
                <a:latin typeface="+mn-lt"/>
                <a:ea typeface="+mn-ea"/>
                <a:cs typeface="+mn-cs"/>
              </a:defRPr>
            </a:lvl7pPr>
            <a:lvl8pPr marL="3200053" algn="l" defTabSz="914301" rtl="0" eaLnBrk="1" latinLnBrk="0" hangingPunct="1">
              <a:defRPr kumimoji="1" sz="1736" kern="1200">
                <a:solidFill>
                  <a:schemeClr val="tx1"/>
                </a:solidFill>
                <a:latin typeface="+mn-lt"/>
                <a:ea typeface="+mn-ea"/>
                <a:cs typeface="+mn-cs"/>
              </a:defRPr>
            </a:lvl8pPr>
            <a:lvl9pPr marL="3657203" algn="l" defTabSz="914301" rtl="0" eaLnBrk="1" latinLnBrk="0" hangingPunct="1">
              <a:defRPr kumimoji="1" sz="1736" kern="1200">
                <a:solidFill>
                  <a:schemeClr val="tx1"/>
                </a:solidFill>
                <a:latin typeface="+mn-lt"/>
                <a:ea typeface="+mn-ea"/>
                <a:cs typeface="+mn-cs"/>
              </a:defRPr>
            </a:lvl9pPr>
          </a:lstStyle>
          <a:p>
            <a:pPr marL="0" indent="0" defTabSz="128588">
              <a:buNone/>
            </a:pPr>
            <a:r>
              <a:rPr lang="en-US" sz="2250" b="1" dirty="0">
                <a:solidFill>
                  <a:prstClr val="black"/>
                </a:solidFill>
                <a:latin typeface="Helvetica LT Std" charset="0"/>
                <a:ea typeface="Helvetica LT Std" charset="0"/>
                <a:cs typeface="Helvetica LT Std" charset="0"/>
                <a:sym typeface="Helvetica Neue"/>
              </a:rPr>
              <a:t>The webinar will begin momentarily </a:t>
            </a:r>
          </a:p>
        </p:txBody>
      </p:sp>
    </p:spTree>
    <p:extLst>
      <p:ext uri="{BB962C8B-B14F-4D97-AF65-F5344CB8AC3E}">
        <p14:creationId xmlns:p14="http://schemas.microsoft.com/office/powerpoint/2010/main" val="1412180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448EA7-4B06-4D47-9A0F-64B28977C22D}"/>
              </a:ext>
            </a:extLst>
          </p:cNvPr>
          <p:cNvSpPr>
            <a:spLocks noGrp="1"/>
          </p:cNvSpPr>
          <p:nvPr>
            <p:ph idx="1"/>
          </p:nvPr>
        </p:nvSpPr>
        <p:spPr>
          <a:xfrm>
            <a:off x="430152" y="1915223"/>
            <a:ext cx="3732086" cy="4525963"/>
          </a:xfrm>
        </p:spPr>
        <p:txBody>
          <a:bodyPr>
            <a:normAutofit/>
          </a:bodyPr>
          <a:lstStyle/>
          <a:p>
            <a:pPr marL="0" indent="0">
              <a:buNone/>
            </a:pPr>
            <a:r>
              <a:rPr lang="en-US" sz="2000" dirty="0"/>
              <a:t>1in 10 Americans have some form of CKD</a:t>
            </a:r>
          </a:p>
          <a:p>
            <a:pPr marL="0" indent="0">
              <a:buNone/>
            </a:pPr>
            <a:endParaRPr lang="en-US" sz="2000" dirty="0"/>
          </a:p>
          <a:p>
            <a:pPr marL="0" indent="0">
              <a:buNone/>
            </a:pPr>
            <a:r>
              <a:rPr lang="en-US" sz="2000" dirty="0"/>
              <a:t>Patients receive dialysis treatment at service clinics 3x per week for 4-hour sessions</a:t>
            </a:r>
          </a:p>
          <a:p>
            <a:pPr marL="0" indent="0">
              <a:buNone/>
            </a:pPr>
            <a:endParaRPr lang="en-US" sz="2000" dirty="0"/>
          </a:p>
          <a:p>
            <a:pPr marL="0" indent="0">
              <a:buNone/>
            </a:pPr>
            <a:r>
              <a:rPr lang="en-US" sz="2000" dirty="0"/>
              <a:t>Feel sick before and after</a:t>
            </a:r>
          </a:p>
          <a:p>
            <a:pPr marL="0" indent="0">
              <a:buNone/>
            </a:pPr>
            <a:endParaRPr lang="en-US" sz="2000" dirty="0"/>
          </a:p>
        </p:txBody>
      </p:sp>
      <p:sp>
        <p:nvSpPr>
          <p:cNvPr id="4" name="Slide Number Placeholder 3">
            <a:extLst>
              <a:ext uri="{FF2B5EF4-FFF2-40B4-BE49-F238E27FC236}">
                <a16:creationId xmlns:a16="http://schemas.microsoft.com/office/drawing/2014/main" id="{42CD28E6-1D90-FD45-8691-41138A1F301B}"/>
              </a:ext>
            </a:extLst>
          </p:cNvPr>
          <p:cNvSpPr>
            <a:spLocks noGrp="1"/>
          </p:cNvSpPr>
          <p:nvPr>
            <p:ph type="sldNum" sz="quarter" idx="12"/>
          </p:nvPr>
        </p:nvSpPr>
        <p:spPr/>
        <p:txBody>
          <a:bodyPr/>
          <a:lstStyle/>
          <a:p>
            <a:fld id="{97F42FAF-87BD-D54A-B8CD-2E456E7C874E}" type="slidenum">
              <a:rPr lang="en-US" smtClean="0"/>
              <a:pPr/>
              <a:t>10</a:t>
            </a:fld>
            <a:endParaRPr lang="en-US" dirty="0"/>
          </a:p>
        </p:txBody>
      </p:sp>
      <p:sp>
        <p:nvSpPr>
          <p:cNvPr id="7" name="Title 1">
            <a:extLst>
              <a:ext uri="{FF2B5EF4-FFF2-40B4-BE49-F238E27FC236}">
                <a16:creationId xmlns:a16="http://schemas.microsoft.com/office/drawing/2014/main" id="{264C0D83-90A6-104B-8DE4-0DCDC87EF44F}"/>
              </a:ext>
            </a:extLst>
          </p:cNvPr>
          <p:cNvSpPr>
            <a:spLocks noGrp="1"/>
          </p:cNvSpPr>
          <p:nvPr>
            <p:ph type="title"/>
          </p:nvPr>
        </p:nvSpPr>
        <p:spPr>
          <a:xfrm>
            <a:off x="430152" y="557124"/>
            <a:ext cx="3932503" cy="803552"/>
          </a:xfrm>
        </p:spPr>
        <p:txBody>
          <a:bodyPr>
            <a:noAutofit/>
          </a:bodyPr>
          <a:lstStyle/>
          <a:p>
            <a:r>
              <a:rPr lang="en-US" sz="2600" dirty="0">
                <a:solidFill>
                  <a:schemeClr val="tx1">
                    <a:lumMod val="75000"/>
                    <a:lumOff val="25000"/>
                  </a:schemeClr>
                </a:solidFill>
                <a:latin typeface="Avenir Black" panose="02000503020000020003" pitchFamily="2" charset="0"/>
                <a:cs typeface="Aharoni" panose="020F0502020204030204" pitchFamily="34" charset="0"/>
              </a:rPr>
              <a:t>Patients with Chronic Kidney Disease</a:t>
            </a:r>
          </a:p>
        </p:txBody>
      </p:sp>
      <p:sp>
        <p:nvSpPr>
          <p:cNvPr id="2" name="Rectangle 1">
            <a:extLst>
              <a:ext uri="{FF2B5EF4-FFF2-40B4-BE49-F238E27FC236}">
                <a16:creationId xmlns:a16="http://schemas.microsoft.com/office/drawing/2014/main" id="{6B821239-02AF-ED4D-BB46-239AED099162}"/>
              </a:ext>
            </a:extLst>
          </p:cNvPr>
          <p:cNvSpPr/>
          <p:nvPr/>
        </p:nvSpPr>
        <p:spPr>
          <a:xfrm>
            <a:off x="4572000" y="-25052"/>
            <a:ext cx="4572000" cy="688305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666C8CE-3AD8-DD43-B3E9-B42F7BF80E48}"/>
              </a:ext>
            </a:extLst>
          </p:cNvPr>
          <p:cNvSpPr txBox="1"/>
          <p:nvPr/>
        </p:nvSpPr>
        <p:spPr>
          <a:xfrm>
            <a:off x="5685898" y="651123"/>
            <a:ext cx="2167003" cy="307777"/>
          </a:xfrm>
          <a:prstGeom prst="rect">
            <a:avLst/>
          </a:prstGeom>
          <a:noFill/>
        </p:spPr>
        <p:txBody>
          <a:bodyPr wrap="square" rtlCol="0">
            <a:spAutoFit/>
          </a:bodyPr>
          <a:lstStyle/>
          <a:p>
            <a:pPr algn="ctr"/>
            <a:r>
              <a:rPr lang="en-US" sz="1400" dirty="0">
                <a:latin typeface="Avenir Light" panose="020B0402020203020204" pitchFamily="34" charset="77"/>
              </a:rPr>
              <a:t>Patients Worldwide</a:t>
            </a:r>
          </a:p>
        </p:txBody>
      </p:sp>
      <p:sp>
        <p:nvSpPr>
          <p:cNvPr id="8" name="TextBox 7">
            <a:extLst>
              <a:ext uri="{FF2B5EF4-FFF2-40B4-BE49-F238E27FC236}">
                <a16:creationId xmlns:a16="http://schemas.microsoft.com/office/drawing/2014/main" id="{00443465-7B4F-0E4F-A4D4-11573C9C310F}"/>
              </a:ext>
            </a:extLst>
          </p:cNvPr>
          <p:cNvSpPr txBox="1"/>
          <p:nvPr/>
        </p:nvSpPr>
        <p:spPr>
          <a:xfrm>
            <a:off x="5811158" y="1022661"/>
            <a:ext cx="1916481" cy="461665"/>
          </a:xfrm>
          <a:prstGeom prst="rect">
            <a:avLst/>
          </a:prstGeom>
          <a:noFill/>
        </p:spPr>
        <p:txBody>
          <a:bodyPr wrap="square" rtlCol="0">
            <a:spAutoFit/>
          </a:bodyPr>
          <a:lstStyle/>
          <a:p>
            <a:pPr algn="ctr"/>
            <a:r>
              <a:rPr lang="en-US" sz="2400" b="1" dirty="0">
                <a:latin typeface="Avenir Black" panose="02000503020000020003" pitchFamily="2" charset="0"/>
              </a:rPr>
              <a:t>$2 million</a:t>
            </a:r>
          </a:p>
        </p:txBody>
      </p:sp>
      <p:sp>
        <p:nvSpPr>
          <p:cNvPr id="12" name="TextBox 11">
            <a:extLst>
              <a:ext uri="{FF2B5EF4-FFF2-40B4-BE49-F238E27FC236}">
                <a16:creationId xmlns:a16="http://schemas.microsoft.com/office/drawing/2014/main" id="{00F14BC5-F44A-694B-910C-45CA155001F0}"/>
              </a:ext>
            </a:extLst>
          </p:cNvPr>
          <p:cNvSpPr txBox="1"/>
          <p:nvPr/>
        </p:nvSpPr>
        <p:spPr>
          <a:xfrm>
            <a:off x="5774496" y="2305867"/>
            <a:ext cx="2167003" cy="307777"/>
          </a:xfrm>
          <a:prstGeom prst="rect">
            <a:avLst/>
          </a:prstGeom>
          <a:noFill/>
        </p:spPr>
        <p:txBody>
          <a:bodyPr wrap="square" rtlCol="0">
            <a:spAutoFit/>
          </a:bodyPr>
          <a:lstStyle/>
          <a:p>
            <a:pPr algn="ctr"/>
            <a:r>
              <a:rPr lang="en-US" sz="1400" dirty="0">
                <a:latin typeface="Avenir Light" panose="020B0402020203020204" pitchFamily="34" charset="77"/>
              </a:rPr>
              <a:t>Annual Medicare Costs</a:t>
            </a:r>
          </a:p>
        </p:txBody>
      </p:sp>
      <p:sp>
        <p:nvSpPr>
          <p:cNvPr id="14" name="TextBox 13">
            <a:extLst>
              <a:ext uri="{FF2B5EF4-FFF2-40B4-BE49-F238E27FC236}">
                <a16:creationId xmlns:a16="http://schemas.microsoft.com/office/drawing/2014/main" id="{DF34A4A5-15C1-AE45-A9A4-FF48E0587633}"/>
              </a:ext>
            </a:extLst>
          </p:cNvPr>
          <p:cNvSpPr txBox="1"/>
          <p:nvPr/>
        </p:nvSpPr>
        <p:spPr>
          <a:xfrm>
            <a:off x="5167794" y="2692679"/>
            <a:ext cx="3380405" cy="461665"/>
          </a:xfrm>
          <a:prstGeom prst="rect">
            <a:avLst/>
          </a:prstGeom>
          <a:noFill/>
        </p:spPr>
        <p:txBody>
          <a:bodyPr wrap="square" rtlCol="0">
            <a:spAutoFit/>
          </a:bodyPr>
          <a:lstStyle/>
          <a:p>
            <a:pPr algn="ctr"/>
            <a:r>
              <a:rPr lang="en-US" sz="2400" b="1" dirty="0">
                <a:latin typeface="Avenir Black" panose="02000503020000020003" pitchFamily="2" charset="0"/>
              </a:rPr>
              <a:t>$33 billion</a:t>
            </a:r>
          </a:p>
        </p:txBody>
      </p:sp>
      <p:pic>
        <p:nvPicPr>
          <p:cNvPr id="17" name="Picture 16" descr="A close up of a logo&#10;&#10;Description automatically generated">
            <a:extLst>
              <a:ext uri="{FF2B5EF4-FFF2-40B4-BE49-F238E27FC236}">
                <a16:creationId xmlns:a16="http://schemas.microsoft.com/office/drawing/2014/main" id="{4863206C-4275-3D42-B5C6-C3A7FB17EF84}"/>
              </a:ext>
            </a:extLst>
          </p:cNvPr>
          <p:cNvPicPr>
            <a:picLocks noChangeAspect="1"/>
          </p:cNvPicPr>
          <p:nvPr/>
        </p:nvPicPr>
        <p:blipFill>
          <a:blip r:embed="rId3"/>
          <a:stretch>
            <a:fillRect/>
          </a:stretch>
        </p:blipFill>
        <p:spPr>
          <a:xfrm>
            <a:off x="5467572" y="1424642"/>
            <a:ext cx="2780852" cy="420865"/>
          </a:xfrm>
          <a:prstGeom prst="rect">
            <a:avLst/>
          </a:prstGeom>
        </p:spPr>
      </p:pic>
      <p:pic>
        <p:nvPicPr>
          <p:cNvPr id="18" name="Picture 17" descr="A close up of a logo&#10;&#10;Description automatically generated">
            <a:extLst>
              <a:ext uri="{FF2B5EF4-FFF2-40B4-BE49-F238E27FC236}">
                <a16:creationId xmlns:a16="http://schemas.microsoft.com/office/drawing/2014/main" id="{4519B27B-A8E0-8643-877E-2A00BD570C6A}"/>
              </a:ext>
            </a:extLst>
          </p:cNvPr>
          <p:cNvPicPr>
            <a:picLocks noChangeAspect="1"/>
          </p:cNvPicPr>
          <p:nvPr/>
        </p:nvPicPr>
        <p:blipFill>
          <a:blip r:embed="rId3"/>
          <a:stretch>
            <a:fillRect/>
          </a:stretch>
        </p:blipFill>
        <p:spPr>
          <a:xfrm>
            <a:off x="5467572" y="3233379"/>
            <a:ext cx="2780852" cy="420865"/>
          </a:xfrm>
          <a:prstGeom prst="rect">
            <a:avLst/>
          </a:prstGeom>
        </p:spPr>
      </p:pic>
    </p:spTree>
    <p:extLst>
      <p:ext uri="{BB962C8B-B14F-4D97-AF65-F5344CB8AC3E}">
        <p14:creationId xmlns:p14="http://schemas.microsoft.com/office/powerpoint/2010/main" val="34127751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ABEEE"/>
        </a:solidFill>
        <a:effectLst/>
      </p:bgPr>
    </p:bg>
    <p:spTree>
      <p:nvGrpSpPr>
        <p:cNvPr id="1" name=""/>
        <p:cNvGrpSpPr/>
        <p:nvPr/>
      </p:nvGrpSpPr>
      <p:grpSpPr>
        <a:xfrm>
          <a:off x="0" y="0"/>
          <a:ext cx="0" cy="0"/>
          <a:chOff x="0" y="0"/>
          <a:chExt cx="0" cy="0"/>
        </a:xfrm>
      </p:grpSpPr>
      <p:pic>
        <p:nvPicPr>
          <p:cNvPr id="21" name="Picture 20" descr="A screenshot of a computer screen&#10;&#10;Description automatically generated">
            <a:extLst>
              <a:ext uri="{FF2B5EF4-FFF2-40B4-BE49-F238E27FC236}">
                <a16:creationId xmlns:a16="http://schemas.microsoft.com/office/drawing/2014/main" id="{5C6D9A92-6083-0744-A8E6-42C14DCDF4EB}"/>
              </a:ext>
            </a:extLst>
          </p:cNvPr>
          <p:cNvPicPr>
            <a:picLocks noChangeAspect="1"/>
          </p:cNvPicPr>
          <p:nvPr/>
        </p:nvPicPr>
        <p:blipFill>
          <a:blip r:embed="rId3"/>
          <a:stretch>
            <a:fillRect/>
          </a:stretch>
        </p:blipFill>
        <p:spPr>
          <a:xfrm>
            <a:off x="4055752" y="2872294"/>
            <a:ext cx="3725591" cy="426306"/>
          </a:xfrm>
          <a:prstGeom prst="rect">
            <a:avLst/>
          </a:prstGeom>
        </p:spPr>
      </p:pic>
      <p:sp>
        <p:nvSpPr>
          <p:cNvPr id="13" name="TextBox 12"/>
          <p:cNvSpPr txBox="1"/>
          <p:nvPr/>
        </p:nvSpPr>
        <p:spPr>
          <a:xfrm>
            <a:off x="968128" y="2463503"/>
            <a:ext cx="7207744" cy="1446550"/>
          </a:xfrm>
          <a:prstGeom prst="rect">
            <a:avLst/>
          </a:prstGeom>
          <a:noFill/>
        </p:spPr>
        <p:txBody>
          <a:bodyPr wrap="square" rtlCol="0">
            <a:spAutoFit/>
          </a:bodyPr>
          <a:lstStyle/>
          <a:p>
            <a:pPr algn="ctr"/>
            <a:r>
              <a:rPr lang="en-US" sz="4400" b="1" dirty="0">
                <a:solidFill>
                  <a:schemeClr val="bg1"/>
                </a:solidFill>
                <a:latin typeface="Avenir Black" panose="02000503020000020003" pitchFamily="2" charset="0"/>
                <a:cs typeface="Avenir Light"/>
              </a:rPr>
              <a:t>What does clean water have to do with dialysis?</a:t>
            </a:r>
          </a:p>
        </p:txBody>
      </p:sp>
      <p:sp>
        <p:nvSpPr>
          <p:cNvPr id="6" name="Slide Number Placeholder 5"/>
          <p:cNvSpPr>
            <a:spLocks noGrp="1"/>
          </p:cNvSpPr>
          <p:nvPr>
            <p:ph type="sldNum" sz="quarter" idx="12"/>
          </p:nvPr>
        </p:nvSpPr>
        <p:spPr/>
        <p:txBody>
          <a:bodyPr/>
          <a:lstStyle/>
          <a:p>
            <a:fld id="{97F42FAF-87BD-D54A-B8CD-2E456E7C874E}" type="slidenum">
              <a:rPr lang="en-US" smtClean="0"/>
              <a:t>11</a:t>
            </a:fld>
            <a:endParaRPr lang="en-US" dirty="0"/>
          </a:p>
        </p:txBody>
      </p:sp>
    </p:spTree>
    <p:extLst>
      <p:ext uri="{BB962C8B-B14F-4D97-AF65-F5344CB8AC3E}">
        <p14:creationId xmlns:p14="http://schemas.microsoft.com/office/powerpoint/2010/main" val="6008719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EACABD4-3963-9944-BF66-BF23DCD34787}"/>
              </a:ext>
            </a:extLst>
          </p:cNvPr>
          <p:cNvSpPr>
            <a:spLocks noGrp="1"/>
          </p:cNvSpPr>
          <p:nvPr>
            <p:ph type="sldNum" sz="quarter" idx="12"/>
          </p:nvPr>
        </p:nvSpPr>
        <p:spPr/>
        <p:txBody>
          <a:bodyPr/>
          <a:lstStyle/>
          <a:p>
            <a:fld id="{97F42FAF-87BD-D54A-B8CD-2E456E7C874E}" type="slidenum">
              <a:rPr lang="en-US" smtClean="0"/>
              <a:pPr/>
              <a:t>12</a:t>
            </a:fld>
            <a:endParaRPr lang="en-US" dirty="0"/>
          </a:p>
        </p:txBody>
      </p:sp>
      <p:pic>
        <p:nvPicPr>
          <p:cNvPr id="6" name="Picture 5" descr="A picture containing indoor, person, table, preparing&#10;&#10;Description automatically generated">
            <a:extLst>
              <a:ext uri="{FF2B5EF4-FFF2-40B4-BE49-F238E27FC236}">
                <a16:creationId xmlns:a16="http://schemas.microsoft.com/office/drawing/2014/main" id="{6D591E38-4323-D747-AD2D-7FEAA63EC8D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4180193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0627120-6A9A-874B-963C-00F7C755865F}"/>
              </a:ext>
            </a:extLst>
          </p:cNvPr>
          <p:cNvSpPr>
            <a:spLocks noGrp="1"/>
          </p:cNvSpPr>
          <p:nvPr>
            <p:ph type="sldNum" sz="quarter" idx="12"/>
          </p:nvPr>
        </p:nvSpPr>
        <p:spPr/>
        <p:txBody>
          <a:bodyPr/>
          <a:lstStyle/>
          <a:p>
            <a:fld id="{97F42FAF-87BD-D54A-B8CD-2E456E7C874E}" type="slidenum">
              <a:rPr lang="en-US" smtClean="0"/>
              <a:pPr/>
              <a:t>13</a:t>
            </a:fld>
            <a:endParaRPr lang="en-US" dirty="0"/>
          </a:p>
        </p:txBody>
      </p:sp>
      <p:pic>
        <p:nvPicPr>
          <p:cNvPr id="6" name="Picture 5" descr="A person sitting at a desk&#10;&#10;Description automatically generated">
            <a:extLst>
              <a:ext uri="{FF2B5EF4-FFF2-40B4-BE49-F238E27FC236}">
                <a16:creationId xmlns:a16="http://schemas.microsoft.com/office/drawing/2014/main" id="{84CEC436-3918-3445-B9A3-3D41C5E8935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3410677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448EA7-4B06-4D47-9A0F-64B28977C22D}"/>
              </a:ext>
            </a:extLst>
          </p:cNvPr>
          <p:cNvSpPr>
            <a:spLocks noGrp="1"/>
          </p:cNvSpPr>
          <p:nvPr>
            <p:ph idx="1"/>
          </p:nvPr>
        </p:nvSpPr>
        <p:spPr>
          <a:xfrm>
            <a:off x="321263" y="1798628"/>
            <a:ext cx="3652311" cy="4525963"/>
          </a:xfrm>
        </p:spPr>
        <p:txBody>
          <a:bodyPr>
            <a:normAutofit/>
          </a:bodyPr>
          <a:lstStyle/>
          <a:p>
            <a:pPr marL="0" indent="0">
              <a:buClr>
                <a:srgbClr val="3ABEEE"/>
              </a:buClr>
              <a:buNone/>
            </a:pPr>
            <a:r>
              <a:rPr lang="en-US" sz="2000" dirty="0"/>
              <a:t>Longer and more frequent dialysis dramatically improves patient outcomes and quality of life</a:t>
            </a:r>
          </a:p>
          <a:p>
            <a:pPr marL="0" indent="0">
              <a:buClr>
                <a:srgbClr val="3ABEEE"/>
              </a:buClr>
              <a:buNone/>
            </a:pPr>
            <a:endParaRPr lang="en-US" sz="2000" dirty="0"/>
          </a:p>
          <a:p>
            <a:pPr marL="0" indent="0">
              <a:buClr>
                <a:srgbClr val="3ABEEE"/>
              </a:buClr>
              <a:buNone/>
            </a:pPr>
            <a:r>
              <a:rPr lang="en-US" sz="2000" dirty="0"/>
              <a:t>900 pounds of water delivered monthly to each patient’s home</a:t>
            </a:r>
          </a:p>
          <a:p>
            <a:pPr marL="0" indent="0">
              <a:buClr>
                <a:srgbClr val="3ABEEE"/>
              </a:buClr>
              <a:buNone/>
            </a:pPr>
            <a:endParaRPr lang="en-US" sz="2800" dirty="0"/>
          </a:p>
          <a:p>
            <a:pPr marL="0" indent="0">
              <a:buClr>
                <a:srgbClr val="3ABEEE"/>
              </a:buClr>
              <a:buNone/>
            </a:pPr>
            <a:endParaRPr lang="en-US" sz="2800" dirty="0"/>
          </a:p>
        </p:txBody>
      </p:sp>
      <p:sp>
        <p:nvSpPr>
          <p:cNvPr id="4" name="Slide Number Placeholder 3">
            <a:extLst>
              <a:ext uri="{FF2B5EF4-FFF2-40B4-BE49-F238E27FC236}">
                <a16:creationId xmlns:a16="http://schemas.microsoft.com/office/drawing/2014/main" id="{42CD28E6-1D90-FD45-8691-41138A1F301B}"/>
              </a:ext>
            </a:extLst>
          </p:cNvPr>
          <p:cNvSpPr>
            <a:spLocks noGrp="1"/>
          </p:cNvSpPr>
          <p:nvPr>
            <p:ph type="sldNum" sz="quarter" idx="12"/>
          </p:nvPr>
        </p:nvSpPr>
        <p:spPr/>
        <p:txBody>
          <a:bodyPr/>
          <a:lstStyle/>
          <a:p>
            <a:fld id="{97F42FAF-87BD-D54A-B8CD-2E456E7C874E}" type="slidenum">
              <a:rPr lang="en-US" smtClean="0"/>
              <a:pPr/>
              <a:t>14</a:t>
            </a:fld>
            <a:endParaRPr lang="en-US" dirty="0"/>
          </a:p>
        </p:txBody>
      </p:sp>
      <p:sp>
        <p:nvSpPr>
          <p:cNvPr id="2" name="Rectangle 1">
            <a:extLst>
              <a:ext uri="{FF2B5EF4-FFF2-40B4-BE49-F238E27FC236}">
                <a16:creationId xmlns:a16="http://schemas.microsoft.com/office/drawing/2014/main" id="{6B821239-02AF-ED4D-BB46-239AED099162}"/>
              </a:ext>
            </a:extLst>
          </p:cNvPr>
          <p:cNvSpPr/>
          <p:nvPr/>
        </p:nvSpPr>
        <p:spPr>
          <a:xfrm>
            <a:off x="4572000" y="0"/>
            <a:ext cx="4572000" cy="68580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9" name="Picture 8" descr="A picture containing indoor, sitting, book, desk&#10;&#10;Description automatically generated">
            <a:extLst>
              <a:ext uri="{FF2B5EF4-FFF2-40B4-BE49-F238E27FC236}">
                <a16:creationId xmlns:a16="http://schemas.microsoft.com/office/drawing/2014/main" id="{348E8C66-BD0F-7F47-B13F-B2944FD84BC6}"/>
              </a:ext>
            </a:extLst>
          </p:cNvPr>
          <p:cNvPicPr>
            <a:picLocks noChangeAspect="1"/>
          </p:cNvPicPr>
          <p:nvPr/>
        </p:nvPicPr>
        <p:blipFill>
          <a:blip r:embed="rId3"/>
          <a:stretch>
            <a:fillRect/>
          </a:stretch>
        </p:blipFill>
        <p:spPr>
          <a:xfrm>
            <a:off x="4555499" y="0"/>
            <a:ext cx="4567428" cy="6858000"/>
          </a:xfrm>
          <a:prstGeom prst="rect">
            <a:avLst/>
          </a:prstGeom>
        </p:spPr>
      </p:pic>
      <p:sp>
        <p:nvSpPr>
          <p:cNvPr id="12" name="Title 1">
            <a:extLst>
              <a:ext uri="{FF2B5EF4-FFF2-40B4-BE49-F238E27FC236}">
                <a16:creationId xmlns:a16="http://schemas.microsoft.com/office/drawing/2014/main" id="{0C96D9D7-66B0-6446-8E66-E8CA510B58A9}"/>
              </a:ext>
            </a:extLst>
          </p:cNvPr>
          <p:cNvSpPr txBox="1">
            <a:spLocks/>
          </p:cNvSpPr>
          <p:nvPr/>
        </p:nvSpPr>
        <p:spPr>
          <a:xfrm>
            <a:off x="321263" y="533409"/>
            <a:ext cx="4213163" cy="80355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000" b="1" i="0" kern="1200">
                <a:solidFill>
                  <a:srgbClr val="FFFFFF"/>
                </a:solidFill>
                <a:latin typeface="Open Sans Light"/>
                <a:ea typeface="+mj-ea"/>
                <a:cs typeface="Open Sans Light"/>
              </a:defRPr>
            </a:lvl1pPr>
          </a:lstStyle>
          <a:p>
            <a:r>
              <a:rPr lang="en-US" sz="2600" dirty="0">
                <a:solidFill>
                  <a:schemeClr val="tx1">
                    <a:lumMod val="75000"/>
                    <a:lumOff val="25000"/>
                  </a:schemeClr>
                </a:solidFill>
                <a:latin typeface="Avenir Black" panose="02000503020000020003" pitchFamily="2" charset="0"/>
                <a:cs typeface="Aharoni" panose="020F0502020204030204" pitchFamily="34" charset="0"/>
              </a:rPr>
              <a:t>Benefits and Challenges of </a:t>
            </a:r>
            <a:r>
              <a:rPr lang="en-US" sz="2600" dirty="0">
                <a:solidFill>
                  <a:srgbClr val="3ABEEE"/>
                </a:solidFill>
                <a:latin typeface="Avenir Black" panose="02000503020000020003" pitchFamily="2" charset="0"/>
                <a:cs typeface="Aharoni" panose="020F0502020204030204" pitchFamily="34" charset="0"/>
              </a:rPr>
              <a:t>Home Dialysis</a:t>
            </a:r>
          </a:p>
        </p:txBody>
      </p:sp>
    </p:spTree>
    <p:extLst>
      <p:ext uri="{BB962C8B-B14F-4D97-AF65-F5344CB8AC3E}">
        <p14:creationId xmlns:p14="http://schemas.microsoft.com/office/powerpoint/2010/main" val="15008355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ABEEE"/>
        </a:solidFill>
        <a:effectLst/>
      </p:bgPr>
    </p:bg>
    <p:spTree>
      <p:nvGrpSpPr>
        <p:cNvPr id="1" name=""/>
        <p:cNvGrpSpPr/>
        <p:nvPr/>
      </p:nvGrpSpPr>
      <p:grpSpPr>
        <a:xfrm>
          <a:off x="0" y="0"/>
          <a:ext cx="0" cy="0"/>
          <a:chOff x="0" y="0"/>
          <a:chExt cx="0" cy="0"/>
        </a:xfrm>
      </p:grpSpPr>
      <p:pic>
        <p:nvPicPr>
          <p:cNvPr id="21" name="Picture 20" descr="A screenshot of a computer screen&#10;&#10;Description automatically generated">
            <a:extLst>
              <a:ext uri="{FF2B5EF4-FFF2-40B4-BE49-F238E27FC236}">
                <a16:creationId xmlns:a16="http://schemas.microsoft.com/office/drawing/2014/main" id="{5C6D9A92-6083-0744-A8E6-42C14DCDF4EB}"/>
              </a:ext>
            </a:extLst>
          </p:cNvPr>
          <p:cNvPicPr>
            <a:picLocks noChangeAspect="1"/>
          </p:cNvPicPr>
          <p:nvPr/>
        </p:nvPicPr>
        <p:blipFill>
          <a:blip r:embed="rId3"/>
          <a:stretch>
            <a:fillRect/>
          </a:stretch>
        </p:blipFill>
        <p:spPr>
          <a:xfrm>
            <a:off x="5464884" y="3107984"/>
            <a:ext cx="3141233" cy="426306"/>
          </a:xfrm>
          <a:prstGeom prst="rect">
            <a:avLst/>
          </a:prstGeom>
        </p:spPr>
      </p:pic>
      <p:sp>
        <p:nvSpPr>
          <p:cNvPr id="13" name="TextBox 12"/>
          <p:cNvSpPr txBox="1"/>
          <p:nvPr/>
        </p:nvSpPr>
        <p:spPr>
          <a:xfrm>
            <a:off x="290441" y="2705725"/>
            <a:ext cx="8563117" cy="1446550"/>
          </a:xfrm>
          <a:prstGeom prst="rect">
            <a:avLst/>
          </a:prstGeom>
          <a:noFill/>
        </p:spPr>
        <p:txBody>
          <a:bodyPr wrap="square" rtlCol="0">
            <a:spAutoFit/>
          </a:bodyPr>
          <a:lstStyle/>
          <a:p>
            <a:pPr algn="ctr"/>
            <a:r>
              <a:rPr lang="en-US" sz="4400" b="1" dirty="0">
                <a:solidFill>
                  <a:schemeClr val="bg1"/>
                </a:solidFill>
                <a:latin typeface="Avenir Black" panose="02000503020000020003" pitchFamily="2" charset="0"/>
                <a:cs typeface="Avenir Light"/>
              </a:rPr>
              <a:t>How might we turn tap water into dialysis solution?</a:t>
            </a:r>
          </a:p>
        </p:txBody>
      </p:sp>
      <p:sp>
        <p:nvSpPr>
          <p:cNvPr id="6" name="Slide Number Placeholder 5"/>
          <p:cNvSpPr>
            <a:spLocks noGrp="1"/>
          </p:cNvSpPr>
          <p:nvPr>
            <p:ph type="sldNum" sz="quarter" idx="12"/>
          </p:nvPr>
        </p:nvSpPr>
        <p:spPr/>
        <p:txBody>
          <a:bodyPr/>
          <a:lstStyle/>
          <a:p>
            <a:fld id="{97F42FAF-87BD-D54A-B8CD-2E456E7C874E}" type="slidenum">
              <a:rPr lang="en-US" smtClean="0"/>
              <a:t>15</a:t>
            </a:fld>
            <a:endParaRPr lang="en-US" dirty="0"/>
          </a:p>
        </p:txBody>
      </p:sp>
    </p:spTree>
    <p:extLst>
      <p:ext uri="{BB962C8B-B14F-4D97-AF65-F5344CB8AC3E}">
        <p14:creationId xmlns:p14="http://schemas.microsoft.com/office/powerpoint/2010/main" val="1682922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821239-02AF-ED4D-BB46-239AED099162}"/>
              </a:ext>
            </a:extLst>
          </p:cNvPr>
          <p:cNvSpPr/>
          <p:nvPr/>
        </p:nvSpPr>
        <p:spPr>
          <a:xfrm>
            <a:off x="4604273" y="0"/>
            <a:ext cx="457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fontAlgn="base"/>
            <a:endParaRPr lang="en-US" sz="1400" dirty="0">
              <a:solidFill>
                <a:schemeClr val="tx1"/>
              </a:solidFill>
              <a:latin typeface="Avenir Book" panose="02000503020000020003" pitchFamily="2" charset="0"/>
            </a:endParaRPr>
          </a:p>
        </p:txBody>
      </p:sp>
      <p:sp>
        <p:nvSpPr>
          <p:cNvPr id="4" name="Slide Number Placeholder 3">
            <a:extLst>
              <a:ext uri="{FF2B5EF4-FFF2-40B4-BE49-F238E27FC236}">
                <a16:creationId xmlns:a16="http://schemas.microsoft.com/office/drawing/2014/main" id="{42CD28E6-1D90-FD45-8691-41138A1F301B}"/>
              </a:ext>
            </a:extLst>
          </p:cNvPr>
          <p:cNvSpPr>
            <a:spLocks noGrp="1"/>
          </p:cNvSpPr>
          <p:nvPr>
            <p:ph type="sldNum" sz="quarter" idx="12"/>
          </p:nvPr>
        </p:nvSpPr>
        <p:spPr/>
        <p:txBody>
          <a:bodyPr/>
          <a:lstStyle/>
          <a:p>
            <a:fld id="{97F42FAF-87BD-D54A-B8CD-2E456E7C874E}" type="slidenum">
              <a:rPr lang="en-US" smtClean="0"/>
              <a:pPr/>
              <a:t>16</a:t>
            </a:fld>
            <a:endParaRPr lang="en-US" dirty="0"/>
          </a:p>
        </p:txBody>
      </p:sp>
      <p:sp>
        <p:nvSpPr>
          <p:cNvPr id="7" name="Title 1">
            <a:extLst>
              <a:ext uri="{FF2B5EF4-FFF2-40B4-BE49-F238E27FC236}">
                <a16:creationId xmlns:a16="http://schemas.microsoft.com/office/drawing/2014/main" id="{264C0D83-90A6-104B-8DE4-0DCDC87EF44F}"/>
              </a:ext>
            </a:extLst>
          </p:cNvPr>
          <p:cNvSpPr>
            <a:spLocks noGrp="1"/>
          </p:cNvSpPr>
          <p:nvPr>
            <p:ph type="title"/>
          </p:nvPr>
        </p:nvSpPr>
        <p:spPr>
          <a:xfrm>
            <a:off x="371136" y="968465"/>
            <a:ext cx="4295320" cy="394612"/>
          </a:xfrm>
        </p:spPr>
        <p:txBody>
          <a:bodyPr>
            <a:noAutofit/>
          </a:bodyPr>
          <a:lstStyle/>
          <a:p>
            <a:r>
              <a:rPr lang="en-US" sz="2000" dirty="0">
                <a:solidFill>
                  <a:schemeClr val="tx1">
                    <a:lumMod val="85000"/>
                    <a:lumOff val="15000"/>
                  </a:schemeClr>
                </a:solidFill>
                <a:latin typeface="Avenir Black" panose="02000503020000020003" pitchFamily="2" charset="0"/>
                <a:cs typeface="Aharoni" panose="020F0502020204030204" pitchFamily="34" charset="0"/>
              </a:rPr>
              <a:t>Removing Water Hardness</a:t>
            </a:r>
          </a:p>
        </p:txBody>
      </p:sp>
      <p:sp>
        <p:nvSpPr>
          <p:cNvPr id="5" name="TextBox 4">
            <a:extLst>
              <a:ext uri="{FF2B5EF4-FFF2-40B4-BE49-F238E27FC236}">
                <a16:creationId xmlns:a16="http://schemas.microsoft.com/office/drawing/2014/main" id="{0C440978-6225-7143-A478-B11AB1F1F070}"/>
              </a:ext>
            </a:extLst>
          </p:cNvPr>
          <p:cNvSpPr txBox="1"/>
          <p:nvPr/>
        </p:nvSpPr>
        <p:spPr>
          <a:xfrm>
            <a:off x="371136" y="651871"/>
            <a:ext cx="1887749" cy="276999"/>
          </a:xfrm>
          <a:prstGeom prst="rect">
            <a:avLst/>
          </a:prstGeom>
          <a:noFill/>
        </p:spPr>
        <p:txBody>
          <a:bodyPr wrap="square" rtlCol="0">
            <a:spAutoFit/>
          </a:bodyPr>
          <a:lstStyle/>
          <a:p>
            <a:r>
              <a:rPr lang="en-US" sz="1200" dirty="0">
                <a:latin typeface="Avenir Book" panose="02000503020000020003" pitchFamily="2" charset="0"/>
              </a:rPr>
              <a:t>Opportunity #1</a:t>
            </a:r>
          </a:p>
        </p:txBody>
      </p:sp>
      <p:sp>
        <p:nvSpPr>
          <p:cNvPr id="9" name="Content Placeholder 2">
            <a:extLst>
              <a:ext uri="{FF2B5EF4-FFF2-40B4-BE49-F238E27FC236}">
                <a16:creationId xmlns:a16="http://schemas.microsoft.com/office/drawing/2014/main" id="{01306652-BFFF-A34A-AEBC-310F4DDA2A67}"/>
              </a:ext>
            </a:extLst>
          </p:cNvPr>
          <p:cNvSpPr txBox="1">
            <a:spLocks/>
          </p:cNvSpPr>
          <p:nvPr/>
        </p:nvSpPr>
        <p:spPr>
          <a:xfrm>
            <a:off x="5033291" y="1349310"/>
            <a:ext cx="3663198" cy="36512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0" i="0" kern="1200">
                <a:solidFill>
                  <a:schemeClr val="tx1"/>
                </a:solidFill>
                <a:latin typeface="Open Sans Light"/>
                <a:ea typeface="+mn-ea"/>
                <a:cs typeface="Open Sans Light"/>
              </a:defRPr>
            </a:lvl1pPr>
            <a:lvl2pPr marL="742950" indent="-285750" algn="l" defTabSz="457200" rtl="0" eaLnBrk="1" latinLnBrk="0" hangingPunct="1">
              <a:spcBef>
                <a:spcPct val="20000"/>
              </a:spcBef>
              <a:buFont typeface="Arial"/>
              <a:buChar char="–"/>
              <a:defRPr sz="2800" b="0" i="0" kern="1200">
                <a:solidFill>
                  <a:schemeClr val="tx1"/>
                </a:solidFill>
                <a:latin typeface="Open Sans Light"/>
                <a:ea typeface="+mn-ea"/>
                <a:cs typeface="Open Sans Light"/>
              </a:defRPr>
            </a:lvl2pPr>
            <a:lvl3pPr marL="1143000" indent="-228600" algn="l" defTabSz="457200" rtl="0" eaLnBrk="1" latinLnBrk="0" hangingPunct="1">
              <a:spcBef>
                <a:spcPct val="20000"/>
              </a:spcBef>
              <a:buFont typeface="Arial"/>
              <a:buChar char="•"/>
              <a:defRPr sz="2400" b="0" i="0" kern="1200">
                <a:solidFill>
                  <a:schemeClr val="tx1"/>
                </a:solidFill>
                <a:latin typeface="Open Sans Light"/>
                <a:ea typeface="+mn-ea"/>
                <a:cs typeface="Open Sans Light"/>
              </a:defRPr>
            </a:lvl3pPr>
            <a:lvl4pPr marL="1600200" indent="-228600" algn="l" defTabSz="457200" rtl="0" eaLnBrk="1" latinLnBrk="0" hangingPunct="1">
              <a:spcBef>
                <a:spcPct val="20000"/>
              </a:spcBef>
              <a:buFont typeface="Arial"/>
              <a:buChar char="–"/>
              <a:defRPr sz="2000" b="0" i="0" kern="120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2000" b="0" i="0" kern="1200">
                <a:solidFill>
                  <a:schemeClr val="tx1"/>
                </a:solidFill>
                <a:latin typeface="Open Sans Light"/>
                <a:ea typeface="+mn-ea"/>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buNone/>
            </a:pPr>
            <a:r>
              <a:rPr lang="en-US" sz="1400" dirty="0">
                <a:latin typeface="Avenir Light" panose="020B0402020203020204" pitchFamily="34" charset="77"/>
              </a:rPr>
              <a:t>Hardness below 2 mg/L</a:t>
            </a:r>
          </a:p>
        </p:txBody>
      </p:sp>
      <p:pic>
        <p:nvPicPr>
          <p:cNvPr id="10" name="Picture 9" descr="A close up of a logo&#10;&#10;Description automatically generated">
            <a:extLst>
              <a:ext uri="{FF2B5EF4-FFF2-40B4-BE49-F238E27FC236}">
                <a16:creationId xmlns:a16="http://schemas.microsoft.com/office/drawing/2014/main" id="{54CA0E2E-929F-1349-BCCB-097BF5285448}"/>
              </a:ext>
            </a:extLst>
          </p:cNvPr>
          <p:cNvPicPr>
            <a:picLocks noChangeAspect="1"/>
          </p:cNvPicPr>
          <p:nvPr/>
        </p:nvPicPr>
        <p:blipFill>
          <a:blip r:embed="rId3"/>
          <a:stretch>
            <a:fillRect/>
          </a:stretch>
        </p:blipFill>
        <p:spPr>
          <a:xfrm>
            <a:off x="5033291" y="1865797"/>
            <a:ext cx="2780852" cy="420865"/>
          </a:xfrm>
          <a:prstGeom prst="rect">
            <a:avLst/>
          </a:prstGeom>
        </p:spPr>
      </p:pic>
      <p:sp>
        <p:nvSpPr>
          <p:cNvPr id="13" name="Content Placeholder 2">
            <a:extLst>
              <a:ext uri="{FF2B5EF4-FFF2-40B4-BE49-F238E27FC236}">
                <a16:creationId xmlns:a16="http://schemas.microsoft.com/office/drawing/2014/main" id="{5DF1F59B-E090-6F41-87C8-1E4FD25698DF}"/>
              </a:ext>
            </a:extLst>
          </p:cNvPr>
          <p:cNvSpPr txBox="1">
            <a:spLocks/>
          </p:cNvSpPr>
          <p:nvPr/>
        </p:nvSpPr>
        <p:spPr>
          <a:xfrm>
            <a:off x="5033291" y="2438023"/>
            <a:ext cx="4114800" cy="36512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0" i="0" kern="1200">
                <a:solidFill>
                  <a:schemeClr val="tx1"/>
                </a:solidFill>
                <a:latin typeface="Open Sans Light"/>
                <a:ea typeface="+mn-ea"/>
                <a:cs typeface="Open Sans Light"/>
              </a:defRPr>
            </a:lvl1pPr>
            <a:lvl2pPr marL="742950" indent="-285750" algn="l" defTabSz="457200" rtl="0" eaLnBrk="1" latinLnBrk="0" hangingPunct="1">
              <a:spcBef>
                <a:spcPct val="20000"/>
              </a:spcBef>
              <a:buFont typeface="Arial"/>
              <a:buChar char="–"/>
              <a:defRPr sz="2800" b="0" i="0" kern="1200">
                <a:solidFill>
                  <a:schemeClr val="tx1"/>
                </a:solidFill>
                <a:latin typeface="Open Sans Light"/>
                <a:ea typeface="+mn-ea"/>
                <a:cs typeface="Open Sans Light"/>
              </a:defRPr>
            </a:lvl2pPr>
            <a:lvl3pPr marL="1143000" indent="-228600" algn="l" defTabSz="457200" rtl="0" eaLnBrk="1" latinLnBrk="0" hangingPunct="1">
              <a:spcBef>
                <a:spcPct val="20000"/>
              </a:spcBef>
              <a:buFont typeface="Arial"/>
              <a:buChar char="•"/>
              <a:defRPr sz="2400" b="0" i="0" kern="1200">
                <a:solidFill>
                  <a:schemeClr val="tx1"/>
                </a:solidFill>
                <a:latin typeface="Open Sans Light"/>
                <a:ea typeface="+mn-ea"/>
                <a:cs typeface="Open Sans Light"/>
              </a:defRPr>
            </a:lvl3pPr>
            <a:lvl4pPr marL="1600200" indent="-228600" algn="l" defTabSz="457200" rtl="0" eaLnBrk="1" latinLnBrk="0" hangingPunct="1">
              <a:spcBef>
                <a:spcPct val="20000"/>
              </a:spcBef>
              <a:buFont typeface="Arial"/>
              <a:buChar char="–"/>
              <a:defRPr sz="2000" b="0" i="0" kern="120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2000" b="0" i="0" kern="1200">
                <a:solidFill>
                  <a:schemeClr val="tx1"/>
                </a:solidFill>
                <a:latin typeface="Open Sans Light"/>
                <a:ea typeface="+mn-ea"/>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buNone/>
            </a:pPr>
            <a:r>
              <a:rPr lang="en-US" sz="1400" dirty="0">
                <a:latin typeface="Avenir Light" panose="020B0402020203020204" pitchFamily="34" charset="77"/>
              </a:rPr>
              <a:t>Waste flow less than 5% of feed water flow</a:t>
            </a:r>
          </a:p>
        </p:txBody>
      </p:sp>
      <p:sp>
        <p:nvSpPr>
          <p:cNvPr id="15" name="Content Placeholder 2">
            <a:extLst>
              <a:ext uri="{FF2B5EF4-FFF2-40B4-BE49-F238E27FC236}">
                <a16:creationId xmlns:a16="http://schemas.microsoft.com/office/drawing/2014/main" id="{DCACFF50-490F-344D-B6AC-E45D8AAD7322}"/>
              </a:ext>
            </a:extLst>
          </p:cNvPr>
          <p:cNvSpPr txBox="1">
            <a:spLocks/>
          </p:cNvSpPr>
          <p:nvPr/>
        </p:nvSpPr>
        <p:spPr>
          <a:xfrm>
            <a:off x="5033291" y="4615449"/>
            <a:ext cx="3899647" cy="36512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0" i="0" kern="1200">
                <a:solidFill>
                  <a:schemeClr val="tx1"/>
                </a:solidFill>
                <a:latin typeface="Open Sans Light"/>
                <a:ea typeface="+mn-ea"/>
                <a:cs typeface="Open Sans Light"/>
              </a:defRPr>
            </a:lvl1pPr>
            <a:lvl2pPr marL="742950" indent="-285750" algn="l" defTabSz="457200" rtl="0" eaLnBrk="1" latinLnBrk="0" hangingPunct="1">
              <a:spcBef>
                <a:spcPct val="20000"/>
              </a:spcBef>
              <a:buFont typeface="Arial"/>
              <a:buChar char="–"/>
              <a:defRPr sz="2800" b="0" i="0" kern="1200">
                <a:solidFill>
                  <a:schemeClr val="tx1"/>
                </a:solidFill>
                <a:latin typeface="Open Sans Light"/>
                <a:ea typeface="+mn-ea"/>
                <a:cs typeface="Open Sans Light"/>
              </a:defRPr>
            </a:lvl2pPr>
            <a:lvl3pPr marL="1143000" indent="-228600" algn="l" defTabSz="457200" rtl="0" eaLnBrk="1" latinLnBrk="0" hangingPunct="1">
              <a:spcBef>
                <a:spcPct val="20000"/>
              </a:spcBef>
              <a:buFont typeface="Arial"/>
              <a:buChar char="•"/>
              <a:defRPr sz="2400" b="0" i="0" kern="1200">
                <a:solidFill>
                  <a:schemeClr val="tx1"/>
                </a:solidFill>
                <a:latin typeface="Open Sans Light"/>
                <a:ea typeface="+mn-ea"/>
                <a:cs typeface="Open Sans Light"/>
              </a:defRPr>
            </a:lvl3pPr>
            <a:lvl4pPr marL="1600200" indent="-228600" algn="l" defTabSz="457200" rtl="0" eaLnBrk="1" latinLnBrk="0" hangingPunct="1">
              <a:spcBef>
                <a:spcPct val="20000"/>
              </a:spcBef>
              <a:buFont typeface="Arial"/>
              <a:buChar char="–"/>
              <a:defRPr sz="2000" b="0" i="0" kern="120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2000" b="0" i="0" kern="1200">
                <a:solidFill>
                  <a:schemeClr val="tx1"/>
                </a:solidFill>
                <a:latin typeface="Open Sans Light"/>
                <a:ea typeface="+mn-ea"/>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buNone/>
            </a:pPr>
            <a:r>
              <a:rPr lang="en-US" sz="1400" dirty="0">
                <a:latin typeface="Avenir Light" panose="020B0402020203020204" pitchFamily="34" charset="77"/>
              </a:rPr>
              <a:t>No additional chemicals for maintenance</a:t>
            </a:r>
          </a:p>
        </p:txBody>
      </p:sp>
      <p:sp>
        <p:nvSpPr>
          <p:cNvPr id="16" name="Content Placeholder 2">
            <a:extLst>
              <a:ext uri="{FF2B5EF4-FFF2-40B4-BE49-F238E27FC236}">
                <a16:creationId xmlns:a16="http://schemas.microsoft.com/office/drawing/2014/main" id="{22B5E29D-6A75-F844-8F84-1CBA31DECB06}"/>
              </a:ext>
            </a:extLst>
          </p:cNvPr>
          <p:cNvSpPr txBox="1">
            <a:spLocks/>
          </p:cNvSpPr>
          <p:nvPr/>
        </p:nvSpPr>
        <p:spPr>
          <a:xfrm>
            <a:off x="5033291" y="3526736"/>
            <a:ext cx="3899647" cy="36512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0" i="0" kern="1200">
                <a:solidFill>
                  <a:schemeClr val="tx1"/>
                </a:solidFill>
                <a:latin typeface="Open Sans Light"/>
                <a:ea typeface="+mn-ea"/>
                <a:cs typeface="Open Sans Light"/>
              </a:defRPr>
            </a:lvl1pPr>
            <a:lvl2pPr marL="742950" indent="-285750" algn="l" defTabSz="457200" rtl="0" eaLnBrk="1" latinLnBrk="0" hangingPunct="1">
              <a:spcBef>
                <a:spcPct val="20000"/>
              </a:spcBef>
              <a:buFont typeface="Arial"/>
              <a:buChar char="–"/>
              <a:defRPr sz="2800" b="0" i="0" kern="1200">
                <a:solidFill>
                  <a:schemeClr val="tx1"/>
                </a:solidFill>
                <a:latin typeface="Open Sans Light"/>
                <a:ea typeface="+mn-ea"/>
                <a:cs typeface="Open Sans Light"/>
              </a:defRPr>
            </a:lvl2pPr>
            <a:lvl3pPr marL="1143000" indent="-228600" algn="l" defTabSz="457200" rtl="0" eaLnBrk="1" latinLnBrk="0" hangingPunct="1">
              <a:spcBef>
                <a:spcPct val="20000"/>
              </a:spcBef>
              <a:buFont typeface="Arial"/>
              <a:buChar char="•"/>
              <a:defRPr sz="2400" b="0" i="0" kern="1200">
                <a:solidFill>
                  <a:schemeClr val="tx1"/>
                </a:solidFill>
                <a:latin typeface="Open Sans Light"/>
                <a:ea typeface="+mn-ea"/>
                <a:cs typeface="Open Sans Light"/>
              </a:defRPr>
            </a:lvl3pPr>
            <a:lvl4pPr marL="1600200" indent="-228600" algn="l" defTabSz="457200" rtl="0" eaLnBrk="1" latinLnBrk="0" hangingPunct="1">
              <a:spcBef>
                <a:spcPct val="20000"/>
              </a:spcBef>
              <a:buFont typeface="Arial"/>
              <a:buChar char="–"/>
              <a:defRPr sz="2000" b="0" i="0" kern="120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2000" b="0" i="0" kern="1200">
                <a:solidFill>
                  <a:schemeClr val="tx1"/>
                </a:solidFill>
                <a:latin typeface="Open Sans Light"/>
                <a:ea typeface="+mn-ea"/>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buNone/>
            </a:pPr>
            <a:r>
              <a:rPr lang="en-US" sz="1400" dirty="0">
                <a:latin typeface="Avenir Light" panose="020B0402020203020204" pitchFamily="34" charset="77"/>
              </a:rPr>
              <a:t>Treated water remains stable</a:t>
            </a:r>
          </a:p>
        </p:txBody>
      </p:sp>
      <p:sp>
        <p:nvSpPr>
          <p:cNvPr id="17" name="Content Placeholder 2">
            <a:extLst>
              <a:ext uri="{FF2B5EF4-FFF2-40B4-BE49-F238E27FC236}">
                <a16:creationId xmlns:a16="http://schemas.microsoft.com/office/drawing/2014/main" id="{2BAFC7AA-ED72-7346-8538-A08BC9736632}"/>
              </a:ext>
            </a:extLst>
          </p:cNvPr>
          <p:cNvSpPr txBox="1">
            <a:spLocks/>
          </p:cNvSpPr>
          <p:nvPr/>
        </p:nvSpPr>
        <p:spPr>
          <a:xfrm>
            <a:off x="5033291" y="5704160"/>
            <a:ext cx="4324574" cy="36512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0" i="0" kern="1200">
                <a:solidFill>
                  <a:schemeClr val="tx1"/>
                </a:solidFill>
                <a:latin typeface="Open Sans Light"/>
                <a:ea typeface="+mn-ea"/>
                <a:cs typeface="Open Sans Light"/>
              </a:defRPr>
            </a:lvl1pPr>
            <a:lvl2pPr marL="742950" indent="-285750" algn="l" defTabSz="457200" rtl="0" eaLnBrk="1" latinLnBrk="0" hangingPunct="1">
              <a:spcBef>
                <a:spcPct val="20000"/>
              </a:spcBef>
              <a:buFont typeface="Arial"/>
              <a:buChar char="–"/>
              <a:defRPr sz="2800" b="0" i="0" kern="1200">
                <a:solidFill>
                  <a:schemeClr val="tx1"/>
                </a:solidFill>
                <a:latin typeface="Open Sans Light"/>
                <a:ea typeface="+mn-ea"/>
                <a:cs typeface="Open Sans Light"/>
              </a:defRPr>
            </a:lvl2pPr>
            <a:lvl3pPr marL="1143000" indent="-228600" algn="l" defTabSz="457200" rtl="0" eaLnBrk="1" latinLnBrk="0" hangingPunct="1">
              <a:spcBef>
                <a:spcPct val="20000"/>
              </a:spcBef>
              <a:buFont typeface="Arial"/>
              <a:buChar char="•"/>
              <a:defRPr sz="2400" b="0" i="0" kern="1200">
                <a:solidFill>
                  <a:schemeClr val="tx1"/>
                </a:solidFill>
                <a:latin typeface="Open Sans Light"/>
                <a:ea typeface="+mn-ea"/>
                <a:cs typeface="Open Sans Light"/>
              </a:defRPr>
            </a:lvl3pPr>
            <a:lvl4pPr marL="1600200" indent="-228600" algn="l" defTabSz="457200" rtl="0" eaLnBrk="1" latinLnBrk="0" hangingPunct="1">
              <a:spcBef>
                <a:spcPct val="20000"/>
              </a:spcBef>
              <a:buFont typeface="Arial"/>
              <a:buChar char="–"/>
              <a:defRPr sz="2000" b="0" i="0" kern="120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2000" b="0" i="0" kern="1200">
                <a:solidFill>
                  <a:schemeClr val="tx1"/>
                </a:solidFill>
                <a:latin typeface="Open Sans Light"/>
                <a:ea typeface="+mn-ea"/>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buNone/>
            </a:pPr>
            <a:r>
              <a:rPr lang="en-US" sz="1400" dirty="0">
                <a:latin typeface="Avenir Book" panose="02000503020000020003" pitchFamily="2" charset="0"/>
              </a:rPr>
              <a:t>Patient-operated without need for assistance</a:t>
            </a:r>
          </a:p>
          <a:p>
            <a:pPr marL="0" indent="0" fontAlgn="base">
              <a:buNone/>
            </a:pPr>
            <a:endParaRPr lang="en-US" sz="1400" dirty="0">
              <a:latin typeface="Avenir Light" panose="020B0402020203020204" pitchFamily="34" charset="77"/>
            </a:endParaRPr>
          </a:p>
        </p:txBody>
      </p:sp>
      <p:pic>
        <p:nvPicPr>
          <p:cNvPr id="18" name="Picture 17" descr="A close up of a logo&#10;&#10;Description automatically generated">
            <a:extLst>
              <a:ext uri="{FF2B5EF4-FFF2-40B4-BE49-F238E27FC236}">
                <a16:creationId xmlns:a16="http://schemas.microsoft.com/office/drawing/2014/main" id="{B4350E67-ACDC-9744-B3E1-2A3A17C434B2}"/>
              </a:ext>
            </a:extLst>
          </p:cNvPr>
          <p:cNvPicPr>
            <a:picLocks noChangeAspect="1"/>
          </p:cNvPicPr>
          <p:nvPr/>
        </p:nvPicPr>
        <p:blipFill>
          <a:blip r:embed="rId3"/>
          <a:stretch>
            <a:fillRect/>
          </a:stretch>
        </p:blipFill>
        <p:spPr>
          <a:xfrm>
            <a:off x="5033291" y="2954510"/>
            <a:ext cx="2780852" cy="420865"/>
          </a:xfrm>
          <a:prstGeom prst="rect">
            <a:avLst/>
          </a:prstGeom>
        </p:spPr>
      </p:pic>
      <p:pic>
        <p:nvPicPr>
          <p:cNvPr id="19" name="Picture 18" descr="A close up of a logo&#10;&#10;Description automatically generated">
            <a:extLst>
              <a:ext uri="{FF2B5EF4-FFF2-40B4-BE49-F238E27FC236}">
                <a16:creationId xmlns:a16="http://schemas.microsoft.com/office/drawing/2014/main" id="{0B144D08-8D0B-5047-9F62-571ECE924D4B}"/>
              </a:ext>
            </a:extLst>
          </p:cNvPr>
          <p:cNvPicPr>
            <a:picLocks noChangeAspect="1"/>
          </p:cNvPicPr>
          <p:nvPr/>
        </p:nvPicPr>
        <p:blipFill>
          <a:blip r:embed="rId3"/>
          <a:stretch>
            <a:fillRect/>
          </a:stretch>
        </p:blipFill>
        <p:spPr>
          <a:xfrm>
            <a:off x="5033291" y="4043223"/>
            <a:ext cx="2780852" cy="420865"/>
          </a:xfrm>
          <a:prstGeom prst="rect">
            <a:avLst/>
          </a:prstGeom>
        </p:spPr>
      </p:pic>
      <p:pic>
        <p:nvPicPr>
          <p:cNvPr id="20" name="Picture 19" descr="A close up of a logo&#10;&#10;Description automatically generated">
            <a:extLst>
              <a:ext uri="{FF2B5EF4-FFF2-40B4-BE49-F238E27FC236}">
                <a16:creationId xmlns:a16="http://schemas.microsoft.com/office/drawing/2014/main" id="{FEE7CFE1-5D8C-A045-922F-BEEFCA390FEB}"/>
              </a:ext>
            </a:extLst>
          </p:cNvPr>
          <p:cNvPicPr>
            <a:picLocks noChangeAspect="1"/>
          </p:cNvPicPr>
          <p:nvPr/>
        </p:nvPicPr>
        <p:blipFill>
          <a:blip r:embed="rId3"/>
          <a:stretch>
            <a:fillRect/>
          </a:stretch>
        </p:blipFill>
        <p:spPr>
          <a:xfrm>
            <a:off x="5033291" y="5131936"/>
            <a:ext cx="2780852" cy="420865"/>
          </a:xfrm>
          <a:prstGeom prst="rect">
            <a:avLst/>
          </a:prstGeom>
        </p:spPr>
      </p:pic>
      <p:sp>
        <p:nvSpPr>
          <p:cNvPr id="6" name="TextBox 5">
            <a:extLst>
              <a:ext uri="{FF2B5EF4-FFF2-40B4-BE49-F238E27FC236}">
                <a16:creationId xmlns:a16="http://schemas.microsoft.com/office/drawing/2014/main" id="{3ED1B897-6278-B944-BFBE-E47B82D0DFE2}"/>
              </a:ext>
            </a:extLst>
          </p:cNvPr>
          <p:cNvSpPr txBox="1"/>
          <p:nvPr/>
        </p:nvSpPr>
        <p:spPr>
          <a:xfrm>
            <a:off x="5033291" y="698038"/>
            <a:ext cx="1747594" cy="261610"/>
          </a:xfrm>
          <a:prstGeom prst="rect">
            <a:avLst/>
          </a:prstGeom>
          <a:noFill/>
        </p:spPr>
        <p:txBody>
          <a:bodyPr wrap="none" rtlCol="0">
            <a:spAutoFit/>
          </a:bodyPr>
          <a:lstStyle/>
          <a:p>
            <a:r>
              <a:rPr lang="en-US" sz="1100" b="1" dirty="0">
                <a:latin typeface="Avenir Black" panose="02000503020000020003" pitchFamily="2" charset="0"/>
              </a:rPr>
              <a:t>Solution Requirements:</a:t>
            </a:r>
          </a:p>
        </p:txBody>
      </p:sp>
      <p:sp>
        <p:nvSpPr>
          <p:cNvPr id="12" name="Rectangle 11">
            <a:extLst>
              <a:ext uri="{FF2B5EF4-FFF2-40B4-BE49-F238E27FC236}">
                <a16:creationId xmlns:a16="http://schemas.microsoft.com/office/drawing/2014/main" id="{93C07DE8-7E81-E943-80F7-2C936CE1D790}"/>
              </a:ext>
            </a:extLst>
          </p:cNvPr>
          <p:cNvSpPr/>
          <p:nvPr/>
        </p:nvSpPr>
        <p:spPr>
          <a:xfrm>
            <a:off x="371136" y="1608267"/>
            <a:ext cx="4051545" cy="2092881"/>
          </a:xfrm>
          <a:prstGeom prst="rect">
            <a:avLst/>
          </a:prstGeom>
        </p:spPr>
        <p:txBody>
          <a:bodyPr wrap="square">
            <a:spAutoFit/>
          </a:bodyPr>
          <a:lstStyle/>
          <a:p>
            <a:r>
              <a:rPr lang="en-US" sz="2600" dirty="0">
                <a:solidFill>
                  <a:srgbClr val="000000"/>
                </a:solidFill>
                <a:latin typeface="Avenir Light" panose="020B0402020203020204" pitchFamily="34" charset="77"/>
              </a:rPr>
              <a:t>Efficient, low-maintenance technologies suitable for daily home use that reduce calcium carbonate (hardness)</a:t>
            </a:r>
            <a:endParaRPr lang="en-US" sz="2600" dirty="0">
              <a:latin typeface="Avenir Light" panose="020B0402020203020204" pitchFamily="34" charset="77"/>
            </a:endParaRPr>
          </a:p>
        </p:txBody>
      </p:sp>
    </p:spTree>
    <p:extLst>
      <p:ext uri="{BB962C8B-B14F-4D97-AF65-F5344CB8AC3E}">
        <p14:creationId xmlns:p14="http://schemas.microsoft.com/office/powerpoint/2010/main" val="345198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821239-02AF-ED4D-BB46-239AED099162}"/>
              </a:ext>
            </a:extLst>
          </p:cNvPr>
          <p:cNvSpPr/>
          <p:nvPr/>
        </p:nvSpPr>
        <p:spPr>
          <a:xfrm>
            <a:off x="4604273" y="0"/>
            <a:ext cx="457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fontAlgn="base"/>
            <a:endParaRPr lang="en-US" sz="1400" dirty="0">
              <a:solidFill>
                <a:schemeClr val="tx1"/>
              </a:solidFill>
              <a:latin typeface="Avenir Book" panose="02000503020000020003" pitchFamily="2" charset="0"/>
            </a:endParaRPr>
          </a:p>
        </p:txBody>
      </p:sp>
      <p:sp>
        <p:nvSpPr>
          <p:cNvPr id="4" name="Slide Number Placeholder 3">
            <a:extLst>
              <a:ext uri="{FF2B5EF4-FFF2-40B4-BE49-F238E27FC236}">
                <a16:creationId xmlns:a16="http://schemas.microsoft.com/office/drawing/2014/main" id="{42CD28E6-1D90-FD45-8691-41138A1F301B}"/>
              </a:ext>
            </a:extLst>
          </p:cNvPr>
          <p:cNvSpPr>
            <a:spLocks noGrp="1"/>
          </p:cNvSpPr>
          <p:nvPr>
            <p:ph type="sldNum" sz="quarter" idx="12"/>
          </p:nvPr>
        </p:nvSpPr>
        <p:spPr/>
        <p:txBody>
          <a:bodyPr/>
          <a:lstStyle/>
          <a:p>
            <a:fld id="{97F42FAF-87BD-D54A-B8CD-2E456E7C874E}" type="slidenum">
              <a:rPr lang="en-US" smtClean="0"/>
              <a:pPr/>
              <a:t>17</a:t>
            </a:fld>
            <a:endParaRPr lang="en-US" dirty="0"/>
          </a:p>
        </p:txBody>
      </p:sp>
      <p:sp>
        <p:nvSpPr>
          <p:cNvPr id="7" name="Title 1">
            <a:extLst>
              <a:ext uri="{FF2B5EF4-FFF2-40B4-BE49-F238E27FC236}">
                <a16:creationId xmlns:a16="http://schemas.microsoft.com/office/drawing/2014/main" id="{264C0D83-90A6-104B-8DE4-0DCDC87EF44F}"/>
              </a:ext>
            </a:extLst>
          </p:cNvPr>
          <p:cNvSpPr>
            <a:spLocks noGrp="1"/>
          </p:cNvSpPr>
          <p:nvPr>
            <p:ph type="title"/>
          </p:nvPr>
        </p:nvSpPr>
        <p:spPr>
          <a:xfrm>
            <a:off x="371136" y="968465"/>
            <a:ext cx="4295320" cy="394612"/>
          </a:xfrm>
        </p:spPr>
        <p:txBody>
          <a:bodyPr>
            <a:noAutofit/>
          </a:bodyPr>
          <a:lstStyle/>
          <a:p>
            <a:r>
              <a:rPr lang="en-US" sz="2000" dirty="0">
                <a:solidFill>
                  <a:schemeClr val="tx1">
                    <a:lumMod val="75000"/>
                    <a:lumOff val="25000"/>
                  </a:schemeClr>
                </a:solidFill>
                <a:latin typeface="Avenir Black" panose="02000503020000020003" pitchFamily="2" charset="0"/>
                <a:cs typeface="Aharoni" panose="020F0502020204030204" pitchFamily="34" charset="0"/>
              </a:rPr>
              <a:t>Removing Total Chlorine</a:t>
            </a:r>
          </a:p>
        </p:txBody>
      </p:sp>
      <p:sp>
        <p:nvSpPr>
          <p:cNvPr id="5" name="TextBox 4">
            <a:extLst>
              <a:ext uri="{FF2B5EF4-FFF2-40B4-BE49-F238E27FC236}">
                <a16:creationId xmlns:a16="http://schemas.microsoft.com/office/drawing/2014/main" id="{0C440978-6225-7143-A478-B11AB1F1F070}"/>
              </a:ext>
            </a:extLst>
          </p:cNvPr>
          <p:cNvSpPr txBox="1"/>
          <p:nvPr/>
        </p:nvSpPr>
        <p:spPr>
          <a:xfrm>
            <a:off x="371136" y="651871"/>
            <a:ext cx="1887749" cy="276999"/>
          </a:xfrm>
          <a:prstGeom prst="rect">
            <a:avLst/>
          </a:prstGeom>
          <a:noFill/>
        </p:spPr>
        <p:txBody>
          <a:bodyPr wrap="square" rtlCol="0">
            <a:spAutoFit/>
          </a:bodyPr>
          <a:lstStyle/>
          <a:p>
            <a:r>
              <a:rPr lang="en-US" sz="1200" dirty="0">
                <a:latin typeface="Avenir Book" panose="02000503020000020003" pitchFamily="2" charset="0"/>
              </a:rPr>
              <a:t>Opportunity #2</a:t>
            </a:r>
          </a:p>
        </p:txBody>
      </p:sp>
      <p:sp>
        <p:nvSpPr>
          <p:cNvPr id="9" name="Content Placeholder 2">
            <a:extLst>
              <a:ext uri="{FF2B5EF4-FFF2-40B4-BE49-F238E27FC236}">
                <a16:creationId xmlns:a16="http://schemas.microsoft.com/office/drawing/2014/main" id="{01306652-BFFF-A34A-AEBC-310F4DDA2A67}"/>
              </a:ext>
            </a:extLst>
          </p:cNvPr>
          <p:cNvSpPr txBox="1">
            <a:spLocks/>
          </p:cNvSpPr>
          <p:nvPr/>
        </p:nvSpPr>
        <p:spPr>
          <a:xfrm>
            <a:off x="5033291" y="1349310"/>
            <a:ext cx="3663198" cy="36512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0" i="0" kern="1200">
                <a:solidFill>
                  <a:schemeClr val="tx1"/>
                </a:solidFill>
                <a:latin typeface="Open Sans Light"/>
                <a:ea typeface="+mn-ea"/>
                <a:cs typeface="Open Sans Light"/>
              </a:defRPr>
            </a:lvl1pPr>
            <a:lvl2pPr marL="742950" indent="-285750" algn="l" defTabSz="457200" rtl="0" eaLnBrk="1" latinLnBrk="0" hangingPunct="1">
              <a:spcBef>
                <a:spcPct val="20000"/>
              </a:spcBef>
              <a:buFont typeface="Arial"/>
              <a:buChar char="–"/>
              <a:defRPr sz="2800" b="0" i="0" kern="1200">
                <a:solidFill>
                  <a:schemeClr val="tx1"/>
                </a:solidFill>
                <a:latin typeface="Open Sans Light"/>
                <a:ea typeface="+mn-ea"/>
                <a:cs typeface="Open Sans Light"/>
              </a:defRPr>
            </a:lvl2pPr>
            <a:lvl3pPr marL="1143000" indent="-228600" algn="l" defTabSz="457200" rtl="0" eaLnBrk="1" latinLnBrk="0" hangingPunct="1">
              <a:spcBef>
                <a:spcPct val="20000"/>
              </a:spcBef>
              <a:buFont typeface="Arial"/>
              <a:buChar char="•"/>
              <a:defRPr sz="2400" b="0" i="0" kern="1200">
                <a:solidFill>
                  <a:schemeClr val="tx1"/>
                </a:solidFill>
                <a:latin typeface="Open Sans Light"/>
                <a:ea typeface="+mn-ea"/>
                <a:cs typeface="Open Sans Light"/>
              </a:defRPr>
            </a:lvl3pPr>
            <a:lvl4pPr marL="1600200" indent="-228600" algn="l" defTabSz="457200" rtl="0" eaLnBrk="1" latinLnBrk="0" hangingPunct="1">
              <a:spcBef>
                <a:spcPct val="20000"/>
              </a:spcBef>
              <a:buFont typeface="Arial"/>
              <a:buChar char="–"/>
              <a:defRPr sz="2000" b="0" i="0" kern="120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2000" b="0" i="0" kern="1200">
                <a:solidFill>
                  <a:schemeClr val="tx1"/>
                </a:solidFill>
                <a:latin typeface="Open Sans Light"/>
                <a:ea typeface="+mn-ea"/>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buNone/>
            </a:pPr>
            <a:r>
              <a:rPr lang="en-US" sz="1400" dirty="0">
                <a:latin typeface="Avenir Light" panose="020B0402020203020204" pitchFamily="34" charset="77"/>
              </a:rPr>
              <a:t>Total chlorine below .1 mg/L </a:t>
            </a:r>
          </a:p>
        </p:txBody>
      </p:sp>
      <p:pic>
        <p:nvPicPr>
          <p:cNvPr id="10" name="Picture 9" descr="A close up of a logo&#10;&#10;Description automatically generated">
            <a:extLst>
              <a:ext uri="{FF2B5EF4-FFF2-40B4-BE49-F238E27FC236}">
                <a16:creationId xmlns:a16="http://schemas.microsoft.com/office/drawing/2014/main" id="{54CA0E2E-929F-1349-BCCB-097BF5285448}"/>
              </a:ext>
            </a:extLst>
          </p:cNvPr>
          <p:cNvPicPr>
            <a:picLocks noChangeAspect="1"/>
          </p:cNvPicPr>
          <p:nvPr/>
        </p:nvPicPr>
        <p:blipFill>
          <a:blip r:embed="rId3"/>
          <a:stretch>
            <a:fillRect/>
          </a:stretch>
        </p:blipFill>
        <p:spPr>
          <a:xfrm>
            <a:off x="5033291" y="1865797"/>
            <a:ext cx="2780852" cy="420865"/>
          </a:xfrm>
          <a:prstGeom prst="rect">
            <a:avLst/>
          </a:prstGeom>
        </p:spPr>
      </p:pic>
      <p:sp>
        <p:nvSpPr>
          <p:cNvPr id="13" name="Content Placeholder 2">
            <a:extLst>
              <a:ext uri="{FF2B5EF4-FFF2-40B4-BE49-F238E27FC236}">
                <a16:creationId xmlns:a16="http://schemas.microsoft.com/office/drawing/2014/main" id="{5DF1F59B-E090-6F41-87C8-1E4FD25698DF}"/>
              </a:ext>
            </a:extLst>
          </p:cNvPr>
          <p:cNvSpPr txBox="1">
            <a:spLocks/>
          </p:cNvSpPr>
          <p:nvPr/>
        </p:nvSpPr>
        <p:spPr>
          <a:xfrm>
            <a:off x="5033291" y="2438023"/>
            <a:ext cx="4114800" cy="36512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0" i="0" kern="1200">
                <a:solidFill>
                  <a:schemeClr val="tx1"/>
                </a:solidFill>
                <a:latin typeface="Open Sans Light"/>
                <a:ea typeface="+mn-ea"/>
                <a:cs typeface="Open Sans Light"/>
              </a:defRPr>
            </a:lvl1pPr>
            <a:lvl2pPr marL="742950" indent="-285750" algn="l" defTabSz="457200" rtl="0" eaLnBrk="1" latinLnBrk="0" hangingPunct="1">
              <a:spcBef>
                <a:spcPct val="20000"/>
              </a:spcBef>
              <a:buFont typeface="Arial"/>
              <a:buChar char="–"/>
              <a:defRPr sz="2800" b="0" i="0" kern="1200">
                <a:solidFill>
                  <a:schemeClr val="tx1"/>
                </a:solidFill>
                <a:latin typeface="Open Sans Light"/>
                <a:ea typeface="+mn-ea"/>
                <a:cs typeface="Open Sans Light"/>
              </a:defRPr>
            </a:lvl2pPr>
            <a:lvl3pPr marL="1143000" indent="-228600" algn="l" defTabSz="457200" rtl="0" eaLnBrk="1" latinLnBrk="0" hangingPunct="1">
              <a:spcBef>
                <a:spcPct val="20000"/>
              </a:spcBef>
              <a:buFont typeface="Arial"/>
              <a:buChar char="•"/>
              <a:defRPr sz="2400" b="0" i="0" kern="1200">
                <a:solidFill>
                  <a:schemeClr val="tx1"/>
                </a:solidFill>
                <a:latin typeface="Open Sans Light"/>
                <a:ea typeface="+mn-ea"/>
                <a:cs typeface="Open Sans Light"/>
              </a:defRPr>
            </a:lvl3pPr>
            <a:lvl4pPr marL="1600200" indent="-228600" algn="l" defTabSz="457200" rtl="0" eaLnBrk="1" latinLnBrk="0" hangingPunct="1">
              <a:spcBef>
                <a:spcPct val="20000"/>
              </a:spcBef>
              <a:buFont typeface="Arial"/>
              <a:buChar char="–"/>
              <a:defRPr sz="2000" b="0" i="0" kern="120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2000" b="0" i="0" kern="1200">
                <a:solidFill>
                  <a:schemeClr val="tx1"/>
                </a:solidFill>
                <a:latin typeface="Open Sans Light"/>
                <a:ea typeface="+mn-ea"/>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buNone/>
            </a:pPr>
            <a:r>
              <a:rPr lang="en-US" sz="1400" dirty="0">
                <a:latin typeface="Avenir Light" panose="020B0402020203020204" pitchFamily="34" charset="77"/>
              </a:rPr>
              <a:t>No waste produced</a:t>
            </a:r>
          </a:p>
        </p:txBody>
      </p:sp>
      <p:sp>
        <p:nvSpPr>
          <p:cNvPr id="15" name="Content Placeholder 2">
            <a:extLst>
              <a:ext uri="{FF2B5EF4-FFF2-40B4-BE49-F238E27FC236}">
                <a16:creationId xmlns:a16="http://schemas.microsoft.com/office/drawing/2014/main" id="{DCACFF50-490F-344D-B6AC-E45D8AAD7322}"/>
              </a:ext>
            </a:extLst>
          </p:cNvPr>
          <p:cNvSpPr txBox="1">
            <a:spLocks/>
          </p:cNvSpPr>
          <p:nvPr/>
        </p:nvSpPr>
        <p:spPr>
          <a:xfrm>
            <a:off x="5033291" y="4615449"/>
            <a:ext cx="3899647" cy="36512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0" i="0" kern="1200">
                <a:solidFill>
                  <a:schemeClr val="tx1"/>
                </a:solidFill>
                <a:latin typeface="Open Sans Light"/>
                <a:ea typeface="+mn-ea"/>
                <a:cs typeface="Open Sans Light"/>
              </a:defRPr>
            </a:lvl1pPr>
            <a:lvl2pPr marL="742950" indent="-285750" algn="l" defTabSz="457200" rtl="0" eaLnBrk="1" latinLnBrk="0" hangingPunct="1">
              <a:spcBef>
                <a:spcPct val="20000"/>
              </a:spcBef>
              <a:buFont typeface="Arial"/>
              <a:buChar char="–"/>
              <a:defRPr sz="2800" b="0" i="0" kern="1200">
                <a:solidFill>
                  <a:schemeClr val="tx1"/>
                </a:solidFill>
                <a:latin typeface="Open Sans Light"/>
                <a:ea typeface="+mn-ea"/>
                <a:cs typeface="Open Sans Light"/>
              </a:defRPr>
            </a:lvl2pPr>
            <a:lvl3pPr marL="1143000" indent="-228600" algn="l" defTabSz="457200" rtl="0" eaLnBrk="1" latinLnBrk="0" hangingPunct="1">
              <a:spcBef>
                <a:spcPct val="20000"/>
              </a:spcBef>
              <a:buFont typeface="Arial"/>
              <a:buChar char="•"/>
              <a:defRPr sz="2400" b="0" i="0" kern="1200">
                <a:solidFill>
                  <a:schemeClr val="tx1"/>
                </a:solidFill>
                <a:latin typeface="Open Sans Light"/>
                <a:ea typeface="+mn-ea"/>
                <a:cs typeface="Open Sans Light"/>
              </a:defRPr>
            </a:lvl3pPr>
            <a:lvl4pPr marL="1600200" indent="-228600" algn="l" defTabSz="457200" rtl="0" eaLnBrk="1" latinLnBrk="0" hangingPunct="1">
              <a:spcBef>
                <a:spcPct val="20000"/>
              </a:spcBef>
              <a:buFont typeface="Arial"/>
              <a:buChar char="–"/>
              <a:defRPr sz="2000" b="0" i="0" kern="120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2000" b="0" i="0" kern="1200">
                <a:solidFill>
                  <a:schemeClr val="tx1"/>
                </a:solidFill>
                <a:latin typeface="Open Sans Light"/>
                <a:ea typeface="+mn-ea"/>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buNone/>
            </a:pPr>
            <a:r>
              <a:rPr lang="en-US" sz="1400" dirty="0">
                <a:latin typeface="Avenir Light" panose="020B0402020203020204" pitchFamily="34" charset="77"/>
              </a:rPr>
              <a:t>Activated carbon is not of interest</a:t>
            </a:r>
          </a:p>
        </p:txBody>
      </p:sp>
      <p:sp>
        <p:nvSpPr>
          <p:cNvPr id="16" name="Content Placeholder 2">
            <a:extLst>
              <a:ext uri="{FF2B5EF4-FFF2-40B4-BE49-F238E27FC236}">
                <a16:creationId xmlns:a16="http://schemas.microsoft.com/office/drawing/2014/main" id="{22B5E29D-6A75-F844-8F84-1CBA31DECB06}"/>
              </a:ext>
            </a:extLst>
          </p:cNvPr>
          <p:cNvSpPr txBox="1">
            <a:spLocks/>
          </p:cNvSpPr>
          <p:nvPr/>
        </p:nvSpPr>
        <p:spPr>
          <a:xfrm>
            <a:off x="5033291" y="3526736"/>
            <a:ext cx="3899647" cy="36512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0" i="0" kern="1200">
                <a:solidFill>
                  <a:schemeClr val="tx1"/>
                </a:solidFill>
                <a:latin typeface="Open Sans Light"/>
                <a:ea typeface="+mn-ea"/>
                <a:cs typeface="Open Sans Light"/>
              </a:defRPr>
            </a:lvl1pPr>
            <a:lvl2pPr marL="742950" indent="-285750" algn="l" defTabSz="457200" rtl="0" eaLnBrk="1" latinLnBrk="0" hangingPunct="1">
              <a:spcBef>
                <a:spcPct val="20000"/>
              </a:spcBef>
              <a:buFont typeface="Arial"/>
              <a:buChar char="–"/>
              <a:defRPr sz="2800" b="0" i="0" kern="1200">
                <a:solidFill>
                  <a:schemeClr val="tx1"/>
                </a:solidFill>
                <a:latin typeface="Open Sans Light"/>
                <a:ea typeface="+mn-ea"/>
                <a:cs typeface="Open Sans Light"/>
              </a:defRPr>
            </a:lvl2pPr>
            <a:lvl3pPr marL="1143000" indent="-228600" algn="l" defTabSz="457200" rtl="0" eaLnBrk="1" latinLnBrk="0" hangingPunct="1">
              <a:spcBef>
                <a:spcPct val="20000"/>
              </a:spcBef>
              <a:buFont typeface="Arial"/>
              <a:buChar char="•"/>
              <a:defRPr sz="2400" b="0" i="0" kern="1200">
                <a:solidFill>
                  <a:schemeClr val="tx1"/>
                </a:solidFill>
                <a:latin typeface="Open Sans Light"/>
                <a:ea typeface="+mn-ea"/>
                <a:cs typeface="Open Sans Light"/>
              </a:defRPr>
            </a:lvl3pPr>
            <a:lvl4pPr marL="1600200" indent="-228600" algn="l" defTabSz="457200" rtl="0" eaLnBrk="1" latinLnBrk="0" hangingPunct="1">
              <a:spcBef>
                <a:spcPct val="20000"/>
              </a:spcBef>
              <a:buFont typeface="Arial"/>
              <a:buChar char="–"/>
              <a:defRPr sz="2000" b="0" i="0" kern="120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2000" b="0" i="0" kern="1200">
                <a:solidFill>
                  <a:schemeClr val="tx1"/>
                </a:solidFill>
                <a:latin typeface="Open Sans Light"/>
                <a:ea typeface="+mn-ea"/>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buNone/>
            </a:pPr>
            <a:r>
              <a:rPr lang="en-US" sz="1400" dirty="0">
                <a:latin typeface="Avenir Light" panose="020B0402020203020204" pitchFamily="34" charset="77"/>
              </a:rPr>
              <a:t>No chemical de-chlorination additives</a:t>
            </a:r>
          </a:p>
        </p:txBody>
      </p:sp>
      <p:sp>
        <p:nvSpPr>
          <p:cNvPr id="17" name="Content Placeholder 2">
            <a:extLst>
              <a:ext uri="{FF2B5EF4-FFF2-40B4-BE49-F238E27FC236}">
                <a16:creationId xmlns:a16="http://schemas.microsoft.com/office/drawing/2014/main" id="{2BAFC7AA-ED72-7346-8538-A08BC9736632}"/>
              </a:ext>
            </a:extLst>
          </p:cNvPr>
          <p:cNvSpPr txBox="1">
            <a:spLocks/>
          </p:cNvSpPr>
          <p:nvPr/>
        </p:nvSpPr>
        <p:spPr>
          <a:xfrm>
            <a:off x="5033291" y="5704160"/>
            <a:ext cx="4324574" cy="36512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0" i="0" kern="1200">
                <a:solidFill>
                  <a:schemeClr val="tx1"/>
                </a:solidFill>
                <a:latin typeface="Open Sans Light"/>
                <a:ea typeface="+mn-ea"/>
                <a:cs typeface="Open Sans Light"/>
              </a:defRPr>
            </a:lvl1pPr>
            <a:lvl2pPr marL="742950" indent="-285750" algn="l" defTabSz="457200" rtl="0" eaLnBrk="1" latinLnBrk="0" hangingPunct="1">
              <a:spcBef>
                <a:spcPct val="20000"/>
              </a:spcBef>
              <a:buFont typeface="Arial"/>
              <a:buChar char="–"/>
              <a:defRPr sz="2800" b="0" i="0" kern="1200">
                <a:solidFill>
                  <a:schemeClr val="tx1"/>
                </a:solidFill>
                <a:latin typeface="Open Sans Light"/>
                <a:ea typeface="+mn-ea"/>
                <a:cs typeface="Open Sans Light"/>
              </a:defRPr>
            </a:lvl2pPr>
            <a:lvl3pPr marL="1143000" indent="-228600" algn="l" defTabSz="457200" rtl="0" eaLnBrk="1" latinLnBrk="0" hangingPunct="1">
              <a:spcBef>
                <a:spcPct val="20000"/>
              </a:spcBef>
              <a:buFont typeface="Arial"/>
              <a:buChar char="•"/>
              <a:defRPr sz="2400" b="0" i="0" kern="1200">
                <a:solidFill>
                  <a:schemeClr val="tx1"/>
                </a:solidFill>
                <a:latin typeface="Open Sans Light"/>
                <a:ea typeface="+mn-ea"/>
                <a:cs typeface="Open Sans Light"/>
              </a:defRPr>
            </a:lvl3pPr>
            <a:lvl4pPr marL="1600200" indent="-228600" algn="l" defTabSz="457200" rtl="0" eaLnBrk="1" latinLnBrk="0" hangingPunct="1">
              <a:spcBef>
                <a:spcPct val="20000"/>
              </a:spcBef>
              <a:buFont typeface="Arial"/>
              <a:buChar char="–"/>
              <a:defRPr sz="2000" b="0" i="0" kern="120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2000" b="0" i="0" kern="1200">
                <a:solidFill>
                  <a:schemeClr val="tx1"/>
                </a:solidFill>
                <a:latin typeface="Open Sans Light"/>
                <a:ea typeface="+mn-ea"/>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buNone/>
            </a:pPr>
            <a:r>
              <a:rPr lang="en-US" sz="1400" dirty="0">
                <a:latin typeface="Avenir Book" panose="02000503020000020003" pitchFamily="2" charset="0"/>
              </a:rPr>
              <a:t>UV from mercury lamps is not of interest</a:t>
            </a:r>
          </a:p>
          <a:p>
            <a:pPr marL="0" indent="0" fontAlgn="base">
              <a:buNone/>
            </a:pPr>
            <a:endParaRPr lang="en-US" sz="1400" dirty="0">
              <a:latin typeface="Avenir Light" panose="020B0402020203020204" pitchFamily="34" charset="77"/>
            </a:endParaRPr>
          </a:p>
        </p:txBody>
      </p:sp>
      <p:pic>
        <p:nvPicPr>
          <p:cNvPr id="18" name="Picture 17" descr="A close up of a logo&#10;&#10;Description automatically generated">
            <a:extLst>
              <a:ext uri="{FF2B5EF4-FFF2-40B4-BE49-F238E27FC236}">
                <a16:creationId xmlns:a16="http://schemas.microsoft.com/office/drawing/2014/main" id="{B4350E67-ACDC-9744-B3E1-2A3A17C434B2}"/>
              </a:ext>
            </a:extLst>
          </p:cNvPr>
          <p:cNvPicPr>
            <a:picLocks noChangeAspect="1"/>
          </p:cNvPicPr>
          <p:nvPr/>
        </p:nvPicPr>
        <p:blipFill>
          <a:blip r:embed="rId3"/>
          <a:stretch>
            <a:fillRect/>
          </a:stretch>
        </p:blipFill>
        <p:spPr>
          <a:xfrm>
            <a:off x="5033291" y="2954510"/>
            <a:ext cx="2780852" cy="420865"/>
          </a:xfrm>
          <a:prstGeom prst="rect">
            <a:avLst/>
          </a:prstGeom>
        </p:spPr>
      </p:pic>
      <p:pic>
        <p:nvPicPr>
          <p:cNvPr id="19" name="Picture 18" descr="A close up of a logo&#10;&#10;Description automatically generated">
            <a:extLst>
              <a:ext uri="{FF2B5EF4-FFF2-40B4-BE49-F238E27FC236}">
                <a16:creationId xmlns:a16="http://schemas.microsoft.com/office/drawing/2014/main" id="{0B144D08-8D0B-5047-9F62-571ECE924D4B}"/>
              </a:ext>
            </a:extLst>
          </p:cNvPr>
          <p:cNvPicPr>
            <a:picLocks noChangeAspect="1"/>
          </p:cNvPicPr>
          <p:nvPr/>
        </p:nvPicPr>
        <p:blipFill>
          <a:blip r:embed="rId3"/>
          <a:stretch>
            <a:fillRect/>
          </a:stretch>
        </p:blipFill>
        <p:spPr>
          <a:xfrm>
            <a:off x="5033291" y="4043223"/>
            <a:ext cx="2780852" cy="420865"/>
          </a:xfrm>
          <a:prstGeom prst="rect">
            <a:avLst/>
          </a:prstGeom>
        </p:spPr>
      </p:pic>
      <p:pic>
        <p:nvPicPr>
          <p:cNvPr id="20" name="Picture 19" descr="A close up of a logo&#10;&#10;Description automatically generated">
            <a:extLst>
              <a:ext uri="{FF2B5EF4-FFF2-40B4-BE49-F238E27FC236}">
                <a16:creationId xmlns:a16="http://schemas.microsoft.com/office/drawing/2014/main" id="{FEE7CFE1-5D8C-A045-922F-BEEFCA390FEB}"/>
              </a:ext>
            </a:extLst>
          </p:cNvPr>
          <p:cNvPicPr>
            <a:picLocks noChangeAspect="1"/>
          </p:cNvPicPr>
          <p:nvPr/>
        </p:nvPicPr>
        <p:blipFill>
          <a:blip r:embed="rId3"/>
          <a:stretch>
            <a:fillRect/>
          </a:stretch>
        </p:blipFill>
        <p:spPr>
          <a:xfrm>
            <a:off x="5033291" y="5131936"/>
            <a:ext cx="2780852" cy="420865"/>
          </a:xfrm>
          <a:prstGeom prst="rect">
            <a:avLst/>
          </a:prstGeom>
        </p:spPr>
      </p:pic>
      <p:sp>
        <p:nvSpPr>
          <p:cNvPr id="6" name="TextBox 5">
            <a:extLst>
              <a:ext uri="{FF2B5EF4-FFF2-40B4-BE49-F238E27FC236}">
                <a16:creationId xmlns:a16="http://schemas.microsoft.com/office/drawing/2014/main" id="{3ED1B897-6278-B944-BFBE-E47B82D0DFE2}"/>
              </a:ext>
            </a:extLst>
          </p:cNvPr>
          <p:cNvSpPr txBox="1"/>
          <p:nvPr/>
        </p:nvSpPr>
        <p:spPr>
          <a:xfrm>
            <a:off x="5033291" y="698038"/>
            <a:ext cx="1747594" cy="261610"/>
          </a:xfrm>
          <a:prstGeom prst="rect">
            <a:avLst/>
          </a:prstGeom>
          <a:noFill/>
        </p:spPr>
        <p:txBody>
          <a:bodyPr wrap="none" rtlCol="0">
            <a:spAutoFit/>
          </a:bodyPr>
          <a:lstStyle/>
          <a:p>
            <a:r>
              <a:rPr lang="en-US" sz="1100" b="1" dirty="0">
                <a:latin typeface="Avenir Black" panose="02000503020000020003" pitchFamily="2" charset="0"/>
              </a:rPr>
              <a:t>Solution Requirements:</a:t>
            </a:r>
          </a:p>
        </p:txBody>
      </p:sp>
      <p:sp>
        <p:nvSpPr>
          <p:cNvPr id="12" name="Rectangle 11">
            <a:extLst>
              <a:ext uri="{FF2B5EF4-FFF2-40B4-BE49-F238E27FC236}">
                <a16:creationId xmlns:a16="http://schemas.microsoft.com/office/drawing/2014/main" id="{93C07DE8-7E81-E943-80F7-2C936CE1D790}"/>
              </a:ext>
            </a:extLst>
          </p:cNvPr>
          <p:cNvSpPr/>
          <p:nvPr/>
        </p:nvSpPr>
        <p:spPr>
          <a:xfrm>
            <a:off x="371136" y="1608267"/>
            <a:ext cx="3989802" cy="2893100"/>
          </a:xfrm>
          <a:prstGeom prst="rect">
            <a:avLst/>
          </a:prstGeom>
        </p:spPr>
        <p:txBody>
          <a:bodyPr wrap="square">
            <a:spAutoFit/>
          </a:bodyPr>
          <a:lstStyle/>
          <a:p>
            <a:r>
              <a:rPr lang="en-US" sz="2600" dirty="0">
                <a:latin typeface="Avenir Light" panose="020B0402020203020204" pitchFamily="34" charset="77"/>
              </a:rPr>
              <a:t>Small technologies that can reduce </a:t>
            </a:r>
            <a:r>
              <a:rPr lang="en-US" sz="2600" dirty="0">
                <a:latin typeface="Avenir Book" panose="02000503020000020003" pitchFamily="2" charset="0"/>
              </a:rPr>
              <a:t>reduce total chlorine (mono-di-tri-chloramine, free chlorine) levels in </a:t>
            </a:r>
            <a:r>
              <a:rPr lang="en-US" sz="2600" dirty="0">
                <a:latin typeface="Avenir Light" panose="020B0402020203020204" pitchFamily="34" charset="77"/>
              </a:rPr>
              <a:t>household water to 0.1mg/L for use in home dialysis</a:t>
            </a:r>
          </a:p>
        </p:txBody>
      </p:sp>
    </p:spTree>
    <p:extLst>
      <p:ext uri="{BB962C8B-B14F-4D97-AF65-F5344CB8AC3E}">
        <p14:creationId xmlns:p14="http://schemas.microsoft.com/office/powerpoint/2010/main" val="23574059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B821239-02AF-ED4D-BB46-239AED099162}"/>
              </a:ext>
            </a:extLst>
          </p:cNvPr>
          <p:cNvSpPr/>
          <p:nvPr/>
        </p:nvSpPr>
        <p:spPr>
          <a:xfrm>
            <a:off x="4604273" y="0"/>
            <a:ext cx="4572000" cy="68580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fontAlgn="base"/>
            <a:endParaRPr lang="en-US" sz="1400" dirty="0">
              <a:solidFill>
                <a:schemeClr val="tx1"/>
              </a:solidFill>
              <a:latin typeface="Avenir Book" panose="02000503020000020003" pitchFamily="2" charset="0"/>
            </a:endParaRPr>
          </a:p>
        </p:txBody>
      </p:sp>
      <p:sp>
        <p:nvSpPr>
          <p:cNvPr id="4" name="Slide Number Placeholder 3">
            <a:extLst>
              <a:ext uri="{FF2B5EF4-FFF2-40B4-BE49-F238E27FC236}">
                <a16:creationId xmlns:a16="http://schemas.microsoft.com/office/drawing/2014/main" id="{42CD28E6-1D90-FD45-8691-41138A1F301B}"/>
              </a:ext>
            </a:extLst>
          </p:cNvPr>
          <p:cNvSpPr>
            <a:spLocks noGrp="1"/>
          </p:cNvSpPr>
          <p:nvPr>
            <p:ph type="sldNum" sz="quarter" idx="12"/>
          </p:nvPr>
        </p:nvSpPr>
        <p:spPr/>
        <p:txBody>
          <a:bodyPr/>
          <a:lstStyle/>
          <a:p>
            <a:fld id="{97F42FAF-87BD-D54A-B8CD-2E456E7C874E}" type="slidenum">
              <a:rPr lang="en-US" smtClean="0"/>
              <a:pPr/>
              <a:t>18</a:t>
            </a:fld>
            <a:endParaRPr lang="en-US" dirty="0"/>
          </a:p>
        </p:txBody>
      </p:sp>
      <p:sp>
        <p:nvSpPr>
          <p:cNvPr id="7" name="Title 1">
            <a:extLst>
              <a:ext uri="{FF2B5EF4-FFF2-40B4-BE49-F238E27FC236}">
                <a16:creationId xmlns:a16="http://schemas.microsoft.com/office/drawing/2014/main" id="{264C0D83-90A6-104B-8DE4-0DCDC87EF44F}"/>
              </a:ext>
            </a:extLst>
          </p:cNvPr>
          <p:cNvSpPr>
            <a:spLocks noGrp="1"/>
          </p:cNvSpPr>
          <p:nvPr>
            <p:ph type="title"/>
          </p:nvPr>
        </p:nvSpPr>
        <p:spPr>
          <a:xfrm>
            <a:off x="371136" y="968465"/>
            <a:ext cx="4295320" cy="394612"/>
          </a:xfrm>
        </p:spPr>
        <p:txBody>
          <a:bodyPr>
            <a:noAutofit/>
          </a:bodyPr>
          <a:lstStyle/>
          <a:p>
            <a:r>
              <a:rPr lang="en-US" sz="2000" dirty="0">
                <a:solidFill>
                  <a:schemeClr val="tx1"/>
                </a:solidFill>
                <a:latin typeface="Avenir Black" panose="02000503020000020003" pitchFamily="2" charset="0"/>
                <a:cs typeface="Aharoni" panose="020F0502020204030204" pitchFamily="34" charset="0"/>
              </a:rPr>
              <a:t>Chlorine Sensor</a:t>
            </a:r>
          </a:p>
        </p:txBody>
      </p:sp>
      <p:sp>
        <p:nvSpPr>
          <p:cNvPr id="5" name="TextBox 4">
            <a:extLst>
              <a:ext uri="{FF2B5EF4-FFF2-40B4-BE49-F238E27FC236}">
                <a16:creationId xmlns:a16="http://schemas.microsoft.com/office/drawing/2014/main" id="{0C440978-6225-7143-A478-B11AB1F1F070}"/>
              </a:ext>
            </a:extLst>
          </p:cNvPr>
          <p:cNvSpPr txBox="1"/>
          <p:nvPr/>
        </p:nvSpPr>
        <p:spPr>
          <a:xfrm>
            <a:off x="371136" y="651871"/>
            <a:ext cx="1887749" cy="276999"/>
          </a:xfrm>
          <a:prstGeom prst="rect">
            <a:avLst/>
          </a:prstGeom>
          <a:noFill/>
        </p:spPr>
        <p:txBody>
          <a:bodyPr wrap="square" rtlCol="0">
            <a:spAutoFit/>
          </a:bodyPr>
          <a:lstStyle/>
          <a:p>
            <a:r>
              <a:rPr lang="en-US" sz="1200" dirty="0">
                <a:latin typeface="Avenir Book" panose="02000503020000020003" pitchFamily="2" charset="0"/>
              </a:rPr>
              <a:t>Opportunity #3</a:t>
            </a:r>
          </a:p>
        </p:txBody>
      </p:sp>
      <p:sp>
        <p:nvSpPr>
          <p:cNvPr id="9" name="Content Placeholder 2">
            <a:extLst>
              <a:ext uri="{FF2B5EF4-FFF2-40B4-BE49-F238E27FC236}">
                <a16:creationId xmlns:a16="http://schemas.microsoft.com/office/drawing/2014/main" id="{01306652-BFFF-A34A-AEBC-310F4DDA2A67}"/>
              </a:ext>
            </a:extLst>
          </p:cNvPr>
          <p:cNvSpPr txBox="1">
            <a:spLocks/>
          </p:cNvSpPr>
          <p:nvPr/>
        </p:nvSpPr>
        <p:spPr>
          <a:xfrm>
            <a:off x="5033291" y="1349310"/>
            <a:ext cx="3663198" cy="36512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0" i="0" kern="1200">
                <a:solidFill>
                  <a:schemeClr val="tx1"/>
                </a:solidFill>
                <a:latin typeface="Open Sans Light"/>
                <a:ea typeface="+mn-ea"/>
                <a:cs typeface="Open Sans Light"/>
              </a:defRPr>
            </a:lvl1pPr>
            <a:lvl2pPr marL="742950" indent="-285750" algn="l" defTabSz="457200" rtl="0" eaLnBrk="1" latinLnBrk="0" hangingPunct="1">
              <a:spcBef>
                <a:spcPct val="20000"/>
              </a:spcBef>
              <a:buFont typeface="Arial"/>
              <a:buChar char="–"/>
              <a:defRPr sz="2800" b="0" i="0" kern="1200">
                <a:solidFill>
                  <a:schemeClr val="tx1"/>
                </a:solidFill>
                <a:latin typeface="Open Sans Light"/>
                <a:ea typeface="+mn-ea"/>
                <a:cs typeface="Open Sans Light"/>
              </a:defRPr>
            </a:lvl2pPr>
            <a:lvl3pPr marL="1143000" indent="-228600" algn="l" defTabSz="457200" rtl="0" eaLnBrk="1" latinLnBrk="0" hangingPunct="1">
              <a:spcBef>
                <a:spcPct val="20000"/>
              </a:spcBef>
              <a:buFont typeface="Arial"/>
              <a:buChar char="•"/>
              <a:defRPr sz="2400" b="0" i="0" kern="1200">
                <a:solidFill>
                  <a:schemeClr val="tx1"/>
                </a:solidFill>
                <a:latin typeface="Open Sans Light"/>
                <a:ea typeface="+mn-ea"/>
                <a:cs typeface="Open Sans Light"/>
              </a:defRPr>
            </a:lvl3pPr>
            <a:lvl4pPr marL="1600200" indent="-228600" algn="l" defTabSz="457200" rtl="0" eaLnBrk="1" latinLnBrk="0" hangingPunct="1">
              <a:spcBef>
                <a:spcPct val="20000"/>
              </a:spcBef>
              <a:buFont typeface="Arial"/>
              <a:buChar char="–"/>
              <a:defRPr sz="2000" b="0" i="0" kern="120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2000" b="0" i="0" kern="1200">
                <a:solidFill>
                  <a:schemeClr val="tx1"/>
                </a:solidFill>
                <a:latin typeface="Open Sans Light"/>
                <a:ea typeface="+mn-ea"/>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buNone/>
            </a:pPr>
            <a:r>
              <a:rPr lang="en-US" sz="1400" dirty="0">
                <a:latin typeface="Avenir Light" panose="020B0402020203020204" pitchFamily="34" charset="77"/>
              </a:rPr>
              <a:t>Accuracy of +/- 20%</a:t>
            </a:r>
          </a:p>
        </p:txBody>
      </p:sp>
      <p:pic>
        <p:nvPicPr>
          <p:cNvPr id="10" name="Picture 9" descr="A close up of a logo&#10;&#10;Description automatically generated">
            <a:extLst>
              <a:ext uri="{FF2B5EF4-FFF2-40B4-BE49-F238E27FC236}">
                <a16:creationId xmlns:a16="http://schemas.microsoft.com/office/drawing/2014/main" id="{54CA0E2E-929F-1349-BCCB-097BF5285448}"/>
              </a:ext>
            </a:extLst>
          </p:cNvPr>
          <p:cNvPicPr>
            <a:picLocks noChangeAspect="1"/>
          </p:cNvPicPr>
          <p:nvPr/>
        </p:nvPicPr>
        <p:blipFill>
          <a:blip r:embed="rId3"/>
          <a:stretch>
            <a:fillRect/>
          </a:stretch>
        </p:blipFill>
        <p:spPr>
          <a:xfrm>
            <a:off x="5033291" y="1865797"/>
            <a:ext cx="2780852" cy="420865"/>
          </a:xfrm>
          <a:prstGeom prst="rect">
            <a:avLst/>
          </a:prstGeom>
        </p:spPr>
      </p:pic>
      <p:sp>
        <p:nvSpPr>
          <p:cNvPr id="13" name="Content Placeholder 2">
            <a:extLst>
              <a:ext uri="{FF2B5EF4-FFF2-40B4-BE49-F238E27FC236}">
                <a16:creationId xmlns:a16="http://schemas.microsoft.com/office/drawing/2014/main" id="{5DF1F59B-E090-6F41-87C8-1E4FD25698DF}"/>
              </a:ext>
            </a:extLst>
          </p:cNvPr>
          <p:cNvSpPr txBox="1">
            <a:spLocks/>
          </p:cNvSpPr>
          <p:nvPr/>
        </p:nvSpPr>
        <p:spPr>
          <a:xfrm>
            <a:off x="5033291" y="2438023"/>
            <a:ext cx="4114800" cy="36512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0" i="0" kern="1200">
                <a:solidFill>
                  <a:schemeClr val="tx1"/>
                </a:solidFill>
                <a:latin typeface="Open Sans Light"/>
                <a:ea typeface="+mn-ea"/>
                <a:cs typeface="Open Sans Light"/>
              </a:defRPr>
            </a:lvl1pPr>
            <a:lvl2pPr marL="742950" indent="-285750" algn="l" defTabSz="457200" rtl="0" eaLnBrk="1" latinLnBrk="0" hangingPunct="1">
              <a:spcBef>
                <a:spcPct val="20000"/>
              </a:spcBef>
              <a:buFont typeface="Arial"/>
              <a:buChar char="–"/>
              <a:defRPr sz="2800" b="0" i="0" kern="1200">
                <a:solidFill>
                  <a:schemeClr val="tx1"/>
                </a:solidFill>
                <a:latin typeface="Open Sans Light"/>
                <a:ea typeface="+mn-ea"/>
                <a:cs typeface="Open Sans Light"/>
              </a:defRPr>
            </a:lvl2pPr>
            <a:lvl3pPr marL="1143000" indent="-228600" algn="l" defTabSz="457200" rtl="0" eaLnBrk="1" latinLnBrk="0" hangingPunct="1">
              <a:spcBef>
                <a:spcPct val="20000"/>
              </a:spcBef>
              <a:buFont typeface="Arial"/>
              <a:buChar char="•"/>
              <a:defRPr sz="2400" b="0" i="0" kern="1200">
                <a:solidFill>
                  <a:schemeClr val="tx1"/>
                </a:solidFill>
                <a:latin typeface="Open Sans Light"/>
                <a:ea typeface="+mn-ea"/>
                <a:cs typeface="Open Sans Light"/>
              </a:defRPr>
            </a:lvl3pPr>
            <a:lvl4pPr marL="1600200" indent="-228600" algn="l" defTabSz="457200" rtl="0" eaLnBrk="1" latinLnBrk="0" hangingPunct="1">
              <a:spcBef>
                <a:spcPct val="20000"/>
              </a:spcBef>
              <a:buFont typeface="Arial"/>
              <a:buChar char="–"/>
              <a:defRPr sz="2000" b="0" i="0" kern="120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2000" b="0" i="0" kern="1200">
                <a:solidFill>
                  <a:schemeClr val="tx1"/>
                </a:solidFill>
                <a:latin typeface="Open Sans Light"/>
                <a:ea typeface="+mn-ea"/>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buNone/>
            </a:pPr>
            <a:r>
              <a:rPr lang="en-US" sz="1400" dirty="0">
                <a:latin typeface="Avenir Light" panose="020B0402020203020204" pitchFamily="34" charset="77"/>
              </a:rPr>
              <a:t>No larger than 10cm3</a:t>
            </a:r>
          </a:p>
        </p:txBody>
      </p:sp>
      <p:sp>
        <p:nvSpPr>
          <p:cNvPr id="15" name="Content Placeholder 2">
            <a:extLst>
              <a:ext uri="{FF2B5EF4-FFF2-40B4-BE49-F238E27FC236}">
                <a16:creationId xmlns:a16="http://schemas.microsoft.com/office/drawing/2014/main" id="{DCACFF50-490F-344D-B6AC-E45D8AAD7322}"/>
              </a:ext>
            </a:extLst>
          </p:cNvPr>
          <p:cNvSpPr txBox="1">
            <a:spLocks/>
          </p:cNvSpPr>
          <p:nvPr/>
        </p:nvSpPr>
        <p:spPr>
          <a:xfrm>
            <a:off x="5033291" y="4615449"/>
            <a:ext cx="3899647" cy="36512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0" i="0" kern="1200">
                <a:solidFill>
                  <a:schemeClr val="tx1"/>
                </a:solidFill>
                <a:latin typeface="Open Sans Light"/>
                <a:ea typeface="+mn-ea"/>
                <a:cs typeface="Open Sans Light"/>
              </a:defRPr>
            </a:lvl1pPr>
            <a:lvl2pPr marL="742950" indent="-285750" algn="l" defTabSz="457200" rtl="0" eaLnBrk="1" latinLnBrk="0" hangingPunct="1">
              <a:spcBef>
                <a:spcPct val="20000"/>
              </a:spcBef>
              <a:buFont typeface="Arial"/>
              <a:buChar char="–"/>
              <a:defRPr sz="2800" b="0" i="0" kern="1200">
                <a:solidFill>
                  <a:schemeClr val="tx1"/>
                </a:solidFill>
                <a:latin typeface="Open Sans Light"/>
                <a:ea typeface="+mn-ea"/>
                <a:cs typeface="Open Sans Light"/>
              </a:defRPr>
            </a:lvl2pPr>
            <a:lvl3pPr marL="1143000" indent="-228600" algn="l" defTabSz="457200" rtl="0" eaLnBrk="1" latinLnBrk="0" hangingPunct="1">
              <a:spcBef>
                <a:spcPct val="20000"/>
              </a:spcBef>
              <a:buFont typeface="Arial"/>
              <a:buChar char="•"/>
              <a:defRPr sz="2400" b="0" i="0" kern="1200">
                <a:solidFill>
                  <a:schemeClr val="tx1"/>
                </a:solidFill>
                <a:latin typeface="Open Sans Light"/>
                <a:ea typeface="+mn-ea"/>
                <a:cs typeface="Open Sans Light"/>
              </a:defRPr>
            </a:lvl3pPr>
            <a:lvl4pPr marL="1600200" indent="-228600" algn="l" defTabSz="457200" rtl="0" eaLnBrk="1" latinLnBrk="0" hangingPunct="1">
              <a:spcBef>
                <a:spcPct val="20000"/>
              </a:spcBef>
              <a:buFont typeface="Arial"/>
              <a:buChar char="–"/>
              <a:defRPr sz="2000" b="0" i="0" kern="120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2000" b="0" i="0" kern="1200">
                <a:solidFill>
                  <a:schemeClr val="tx1"/>
                </a:solidFill>
                <a:latin typeface="Open Sans Light"/>
                <a:ea typeface="+mn-ea"/>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buNone/>
            </a:pPr>
            <a:r>
              <a:rPr lang="en-US" sz="1400" dirty="0">
                <a:latin typeface="Avenir Light" panose="020B0402020203020204" pitchFamily="34" charset="77"/>
              </a:rPr>
              <a:t>Calibration once at installation</a:t>
            </a:r>
          </a:p>
        </p:txBody>
      </p:sp>
      <p:sp>
        <p:nvSpPr>
          <p:cNvPr id="16" name="Content Placeholder 2">
            <a:extLst>
              <a:ext uri="{FF2B5EF4-FFF2-40B4-BE49-F238E27FC236}">
                <a16:creationId xmlns:a16="http://schemas.microsoft.com/office/drawing/2014/main" id="{22B5E29D-6A75-F844-8F84-1CBA31DECB06}"/>
              </a:ext>
            </a:extLst>
          </p:cNvPr>
          <p:cNvSpPr txBox="1">
            <a:spLocks/>
          </p:cNvSpPr>
          <p:nvPr/>
        </p:nvSpPr>
        <p:spPr>
          <a:xfrm>
            <a:off x="5033291" y="3526736"/>
            <a:ext cx="3899647" cy="36512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0" i="0" kern="1200">
                <a:solidFill>
                  <a:schemeClr val="tx1"/>
                </a:solidFill>
                <a:latin typeface="Open Sans Light"/>
                <a:ea typeface="+mn-ea"/>
                <a:cs typeface="Open Sans Light"/>
              </a:defRPr>
            </a:lvl1pPr>
            <a:lvl2pPr marL="742950" indent="-285750" algn="l" defTabSz="457200" rtl="0" eaLnBrk="1" latinLnBrk="0" hangingPunct="1">
              <a:spcBef>
                <a:spcPct val="20000"/>
              </a:spcBef>
              <a:buFont typeface="Arial"/>
              <a:buChar char="–"/>
              <a:defRPr sz="2800" b="0" i="0" kern="1200">
                <a:solidFill>
                  <a:schemeClr val="tx1"/>
                </a:solidFill>
                <a:latin typeface="Open Sans Light"/>
                <a:ea typeface="+mn-ea"/>
                <a:cs typeface="Open Sans Light"/>
              </a:defRPr>
            </a:lvl2pPr>
            <a:lvl3pPr marL="1143000" indent="-228600" algn="l" defTabSz="457200" rtl="0" eaLnBrk="1" latinLnBrk="0" hangingPunct="1">
              <a:spcBef>
                <a:spcPct val="20000"/>
              </a:spcBef>
              <a:buFont typeface="Arial"/>
              <a:buChar char="•"/>
              <a:defRPr sz="2400" b="0" i="0" kern="1200">
                <a:solidFill>
                  <a:schemeClr val="tx1"/>
                </a:solidFill>
                <a:latin typeface="Open Sans Light"/>
                <a:ea typeface="+mn-ea"/>
                <a:cs typeface="Open Sans Light"/>
              </a:defRPr>
            </a:lvl3pPr>
            <a:lvl4pPr marL="1600200" indent="-228600" algn="l" defTabSz="457200" rtl="0" eaLnBrk="1" latinLnBrk="0" hangingPunct="1">
              <a:spcBef>
                <a:spcPct val="20000"/>
              </a:spcBef>
              <a:buFont typeface="Arial"/>
              <a:buChar char="–"/>
              <a:defRPr sz="2000" b="0" i="0" kern="120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2000" b="0" i="0" kern="1200">
                <a:solidFill>
                  <a:schemeClr val="tx1"/>
                </a:solidFill>
                <a:latin typeface="Open Sans Light"/>
                <a:ea typeface="+mn-ea"/>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buNone/>
            </a:pPr>
            <a:r>
              <a:rPr lang="en-US" sz="1400" dirty="0">
                <a:latin typeface="Avenir Light" panose="020B0402020203020204" pitchFamily="34" charset="77"/>
              </a:rPr>
              <a:t>Eliminates need for patient testing</a:t>
            </a:r>
          </a:p>
        </p:txBody>
      </p:sp>
      <p:sp>
        <p:nvSpPr>
          <p:cNvPr id="17" name="Content Placeholder 2">
            <a:extLst>
              <a:ext uri="{FF2B5EF4-FFF2-40B4-BE49-F238E27FC236}">
                <a16:creationId xmlns:a16="http://schemas.microsoft.com/office/drawing/2014/main" id="{2BAFC7AA-ED72-7346-8538-A08BC9736632}"/>
              </a:ext>
            </a:extLst>
          </p:cNvPr>
          <p:cNvSpPr txBox="1">
            <a:spLocks/>
          </p:cNvSpPr>
          <p:nvPr/>
        </p:nvSpPr>
        <p:spPr>
          <a:xfrm>
            <a:off x="5033291" y="5704160"/>
            <a:ext cx="4324574" cy="36512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b="0" i="0" kern="1200">
                <a:solidFill>
                  <a:schemeClr val="tx1"/>
                </a:solidFill>
                <a:latin typeface="Open Sans Light"/>
                <a:ea typeface="+mn-ea"/>
                <a:cs typeface="Open Sans Light"/>
              </a:defRPr>
            </a:lvl1pPr>
            <a:lvl2pPr marL="742950" indent="-285750" algn="l" defTabSz="457200" rtl="0" eaLnBrk="1" latinLnBrk="0" hangingPunct="1">
              <a:spcBef>
                <a:spcPct val="20000"/>
              </a:spcBef>
              <a:buFont typeface="Arial"/>
              <a:buChar char="–"/>
              <a:defRPr sz="2800" b="0" i="0" kern="1200">
                <a:solidFill>
                  <a:schemeClr val="tx1"/>
                </a:solidFill>
                <a:latin typeface="Open Sans Light"/>
                <a:ea typeface="+mn-ea"/>
                <a:cs typeface="Open Sans Light"/>
              </a:defRPr>
            </a:lvl2pPr>
            <a:lvl3pPr marL="1143000" indent="-228600" algn="l" defTabSz="457200" rtl="0" eaLnBrk="1" latinLnBrk="0" hangingPunct="1">
              <a:spcBef>
                <a:spcPct val="20000"/>
              </a:spcBef>
              <a:buFont typeface="Arial"/>
              <a:buChar char="•"/>
              <a:defRPr sz="2400" b="0" i="0" kern="1200">
                <a:solidFill>
                  <a:schemeClr val="tx1"/>
                </a:solidFill>
                <a:latin typeface="Open Sans Light"/>
                <a:ea typeface="+mn-ea"/>
                <a:cs typeface="Open Sans Light"/>
              </a:defRPr>
            </a:lvl3pPr>
            <a:lvl4pPr marL="1600200" indent="-228600" algn="l" defTabSz="457200" rtl="0" eaLnBrk="1" latinLnBrk="0" hangingPunct="1">
              <a:spcBef>
                <a:spcPct val="20000"/>
              </a:spcBef>
              <a:buFont typeface="Arial"/>
              <a:buChar char="–"/>
              <a:defRPr sz="2000" b="0" i="0" kern="1200">
                <a:solidFill>
                  <a:schemeClr val="tx1"/>
                </a:solidFill>
                <a:latin typeface="Open Sans Light"/>
                <a:ea typeface="+mn-ea"/>
                <a:cs typeface="Open Sans Light"/>
              </a:defRPr>
            </a:lvl4pPr>
            <a:lvl5pPr marL="2057400" indent="-228600" algn="l" defTabSz="457200" rtl="0" eaLnBrk="1" latinLnBrk="0" hangingPunct="1">
              <a:spcBef>
                <a:spcPct val="20000"/>
              </a:spcBef>
              <a:buFont typeface="Arial"/>
              <a:buChar char="»"/>
              <a:defRPr sz="2000" b="0" i="0" kern="1200">
                <a:solidFill>
                  <a:schemeClr val="tx1"/>
                </a:solidFill>
                <a:latin typeface="Open Sans Light"/>
                <a:ea typeface="+mn-ea"/>
                <a:cs typeface="Open Sans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buNone/>
            </a:pPr>
            <a:r>
              <a:rPr lang="en-US" sz="1400" dirty="0">
                <a:latin typeface="Avenir Light" panose="020B0402020203020204" pitchFamily="34" charset="77"/>
              </a:rPr>
              <a:t>No waste flow or additional reagents</a:t>
            </a:r>
          </a:p>
        </p:txBody>
      </p:sp>
      <p:pic>
        <p:nvPicPr>
          <p:cNvPr id="18" name="Picture 17" descr="A close up of a logo&#10;&#10;Description automatically generated">
            <a:extLst>
              <a:ext uri="{FF2B5EF4-FFF2-40B4-BE49-F238E27FC236}">
                <a16:creationId xmlns:a16="http://schemas.microsoft.com/office/drawing/2014/main" id="{B4350E67-ACDC-9744-B3E1-2A3A17C434B2}"/>
              </a:ext>
            </a:extLst>
          </p:cNvPr>
          <p:cNvPicPr>
            <a:picLocks noChangeAspect="1"/>
          </p:cNvPicPr>
          <p:nvPr/>
        </p:nvPicPr>
        <p:blipFill>
          <a:blip r:embed="rId3"/>
          <a:stretch>
            <a:fillRect/>
          </a:stretch>
        </p:blipFill>
        <p:spPr>
          <a:xfrm>
            <a:off x="5033291" y="2954510"/>
            <a:ext cx="2780852" cy="420865"/>
          </a:xfrm>
          <a:prstGeom prst="rect">
            <a:avLst/>
          </a:prstGeom>
        </p:spPr>
      </p:pic>
      <p:pic>
        <p:nvPicPr>
          <p:cNvPr id="19" name="Picture 18" descr="A close up of a logo&#10;&#10;Description automatically generated">
            <a:extLst>
              <a:ext uri="{FF2B5EF4-FFF2-40B4-BE49-F238E27FC236}">
                <a16:creationId xmlns:a16="http://schemas.microsoft.com/office/drawing/2014/main" id="{0B144D08-8D0B-5047-9F62-571ECE924D4B}"/>
              </a:ext>
            </a:extLst>
          </p:cNvPr>
          <p:cNvPicPr>
            <a:picLocks noChangeAspect="1"/>
          </p:cNvPicPr>
          <p:nvPr/>
        </p:nvPicPr>
        <p:blipFill>
          <a:blip r:embed="rId3"/>
          <a:stretch>
            <a:fillRect/>
          </a:stretch>
        </p:blipFill>
        <p:spPr>
          <a:xfrm>
            <a:off x="5033291" y="4043223"/>
            <a:ext cx="2780852" cy="420865"/>
          </a:xfrm>
          <a:prstGeom prst="rect">
            <a:avLst/>
          </a:prstGeom>
        </p:spPr>
      </p:pic>
      <p:pic>
        <p:nvPicPr>
          <p:cNvPr id="20" name="Picture 19" descr="A close up of a logo&#10;&#10;Description automatically generated">
            <a:extLst>
              <a:ext uri="{FF2B5EF4-FFF2-40B4-BE49-F238E27FC236}">
                <a16:creationId xmlns:a16="http://schemas.microsoft.com/office/drawing/2014/main" id="{FEE7CFE1-5D8C-A045-922F-BEEFCA390FEB}"/>
              </a:ext>
            </a:extLst>
          </p:cNvPr>
          <p:cNvPicPr>
            <a:picLocks noChangeAspect="1"/>
          </p:cNvPicPr>
          <p:nvPr/>
        </p:nvPicPr>
        <p:blipFill>
          <a:blip r:embed="rId3"/>
          <a:stretch>
            <a:fillRect/>
          </a:stretch>
        </p:blipFill>
        <p:spPr>
          <a:xfrm>
            <a:off x="5033291" y="5131936"/>
            <a:ext cx="2780852" cy="420865"/>
          </a:xfrm>
          <a:prstGeom prst="rect">
            <a:avLst/>
          </a:prstGeom>
        </p:spPr>
      </p:pic>
      <p:sp>
        <p:nvSpPr>
          <p:cNvPr id="6" name="TextBox 5">
            <a:extLst>
              <a:ext uri="{FF2B5EF4-FFF2-40B4-BE49-F238E27FC236}">
                <a16:creationId xmlns:a16="http://schemas.microsoft.com/office/drawing/2014/main" id="{3ED1B897-6278-B944-BFBE-E47B82D0DFE2}"/>
              </a:ext>
            </a:extLst>
          </p:cNvPr>
          <p:cNvSpPr txBox="1"/>
          <p:nvPr/>
        </p:nvSpPr>
        <p:spPr>
          <a:xfrm>
            <a:off x="5033291" y="698038"/>
            <a:ext cx="1747594" cy="261610"/>
          </a:xfrm>
          <a:prstGeom prst="rect">
            <a:avLst/>
          </a:prstGeom>
          <a:noFill/>
        </p:spPr>
        <p:txBody>
          <a:bodyPr wrap="none" rtlCol="0">
            <a:spAutoFit/>
          </a:bodyPr>
          <a:lstStyle/>
          <a:p>
            <a:r>
              <a:rPr lang="en-US" sz="1100" b="1" dirty="0">
                <a:latin typeface="Avenir Black" panose="02000503020000020003" pitchFamily="2" charset="0"/>
              </a:rPr>
              <a:t>Solution Requirements:</a:t>
            </a:r>
          </a:p>
        </p:txBody>
      </p:sp>
      <p:sp>
        <p:nvSpPr>
          <p:cNvPr id="12" name="Rectangle 11">
            <a:extLst>
              <a:ext uri="{FF2B5EF4-FFF2-40B4-BE49-F238E27FC236}">
                <a16:creationId xmlns:a16="http://schemas.microsoft.com/office/drawing/2014/main" id="{93C07DE8-7E81-E943-80F7-2C936CE1D790}"/>
              </a:ext>
            </a:extLst>
          </p:cNvPr>
          <p:cNvSpPr/>
          <p:nvPr/>
        </p:nvSpPr>
        <p:spPr>
          <a:xfrm>
            <a:off x="371136" y="1608267"/>
            <a:ext cx="3922568" cy="2893100"/>
          </a:xfrm>
          <a:prstGeom prst="rect">
            <a:avLst/>
          </a:prstGeom>
        </p:spPr>
        <p:txBody>
          <a:bodyPr wrap="square">
            <a:spAutoFit/>
          </a:bodyPr>
          <a:lstStyle/>
          <a:p>
            <a:r>
              <a:rPr lang="en-US" sz="2600" dirty="0">
                <a:latin typeface="Avenir Light" panose="020B0402020203020204" pitchFamily="34" charset="77"/>
              </a:rPr>
              <a:t>Seeking an in-line sensor smaller than 10 cm3 that </a:t>
            </a:r>
            <a:r>
              <a:rPr lang="en-US" sz="2600" dirty="0">
                <a:latin typeface="Avenir Book" panose="02000503020000020003" pitchFamily="2" charset="0"/>
              </a:rPr>
              <a:t>measures total chlorine (mono-di-tri-chloramine, free chlorine) in </a:t>
            </a:r>
            <a:r>
              <a:rPr lang="en-US" sz="2600" dirty="0">
                <a:latin typeface="Avenir Light" panose="020B0402020203020204" pitchFamily="34" charset="77"/>
              </a:rPr>
              <a:t>feed water with an accuracy of +/- 20%</a:t>
            </a:r>
          </a:p>
        </p:txBody>
      </p:sp>
    </p:spTree>
    <p:extLst>
      <p:ext uri="{BB962C8B-B14F-4D97-AF65-F5344CB8AC3E}">
        <p14:creationId xmlns:p14="http://schemas.microsoft.com/office/powerpoint/2010/main" val="4534529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ABEEE"/>
        </a:solidFill>
        <a:effectLst/>
      </p:bgPr>
    </p:bg>
    <p:spTree>
      <p:nvGrpSpPr>
        <p:cNvPr id="1" name=""/>
        <p:cNvGrpSpPr/>
        <p:nvPr/>
      </p:nvGrpSpPr>
      <p:grpSpPr>
        <a:xfrm>
          <a:off x="0" y="0"/>
          <a:ext cx="0" cy="0"/>
          <a:chOff x="0" y="0"/>
          <a:chExt cx="0" cy="0"/>
        </a:xfrm>
      </p:grpSpPr>
      <p:pic>
        <p:nvPicPr>
          <p:cNvPr id="21" name="Picture 20" descr="A screenshot of a computer screen&#10;&#10;Description automatically generated">
            <a:extLst>
              <a:ext uri="{FF2B5EF4-FFF2-40B4-BE49-F238E27FC236}">
                <a16:creationId xmlns:a16="http://schemas.microsoft.com/office/drawing/2014/main" id="{5C6D9A92-6083-0744-A8E6-42C14DCDF4EB}"/>
              </a:ext>
            </a:extLst>
          </p:cNvPr>
          <p:cNvPicPr>
            <a:picLocks noChangeAspect="1"/>
          </p:cNvPicPr>
          <p:nvPr/>
        </p:nvPicPr>
        <p:blipFill>
          <a:blip r:embed="rId3"/>
          <a:stretch>
            <a:fillRect/>
          </a:stretch>
        </p:blipFill>
        <p:spPr>
          <a:xfrm>
            <a:off x="2160103" y="3339438"/>
            <a:ext cx="4505740" cy="599661"/>
          </a:xfrm>
          <a:prstGeom prst="rect">
            <a:avLst/>
          </a:prstGeom>
        </p:spPr>
      </p:pic>
      <p:sp>
        <p:nvSpPr>
          <p:cNvPr id="13" name="TextBox 12"/>
          <p:cNvSpPr txBox="1"/>
          <p:nvPr/>
        </p:nvSpPr>
        <p:spPr>
          <a:xfrm>
            <a:off x="647284" y="3105834"/>
            <a:ext cx="7849428" cy="646331"/>
          </a:xfrm>
          <a:prstGeom prst="rect">
            <a:avLst/>
          </a:prstGeom>
          <a:noFill/>
        </p:spPr>
        <p:txBody>
          <a:bodyPr wrap="square" rtlCol="0">
            <a:spAutoFit/>
          </a:bodyPr>
          <a:lstStyle/>
          <a:p>
            <a:pPr algn="ctr"/>
            <a:r>
              <a:rPr lang="en-US" sz="3600" b="1" dirty="0">
                <a:solidFill>
                  <a:schemeClr val="bg1"/>
                </a:solidFill>
                <a:latin typeface="Avenir Black" panose="02000503020000020003" pitchFamily="2" charset="0"/>
                <a:cs typeface="Avenir Light"/>
              </a:rPr>
              <a:t>How to submit a proposal on Halo</a:t>
            </a:r>
          </a:p>
        </p:txBody>
      </p:sp>
      <p:sp>
        <p:nvSpPr>
          <p:cNvPr id="6" name="Slide Number Placeholder 5"/>
          <p:cNvSpPr>
            <a:spLocks noGrp="1"/>
          </p:cNvSpPr>
          <p:nvPr>
            <p:ph type="sldNum" sz="quarter" idx="12"/>
          </p:nvPr>
        </p:nvSpPr>
        <p:spPr/>
        <p:txBody>
          <a:bodyPr/>
          <a:lstStyle/>
          <a:p>
            <a:fld id="{97F42FAF-87BD-D54A-B8CD-2E456E7C874E}" type="slidenum">
              <a:rPr lang="en-US" smtClean="0"/>
              <a:t>19</a:t>
            </a:fld>
            <a:endParaRPr lang="en-US" dirty="0"/>
          </a:p>
        </p:txBody>
      </p:sp>
      <p:sp>
        <p:nvSpPr>
          <p:cNvPr id="5" name="TextBox 4">
            <a:extLst>
              <a:ext uri="{FF2B5EF4-FFF2-40B4-BE49-F238E27FC236}">
                <a16:creationId xmlns:a16="http://schemas.microsoft.com/office/drawing/2014/main" id="{35862F53-EB35-5E4B-ADF9-41D090A6F6D6}"/>
              </a:ext>
            </a:extLst>
          </p:cNvPr>
          <p:cNvSpPr txBox="1"/>
          <p:nvPr/>
        </p:nvSpPr>
        <p:spPr>
          <a:xfrm>
            <a:off x="3609189" y="2515452"/>
            <a:ext cx="1925619" cy="369332"/>
          </a:xfrm>
          <a:prstGeom prst="rect">
            <a:avLst/>
          </a:prstGeom>
          <a:noFill/>
        </p:spPr>
        <p:txBody>
          <a:bodyPr wrap="square" rtlCol="0">
            <a:spAutoFit/>
          </a:bodyPr>
          <a:lstStyle/>
          <a:p>
            <a:pPr algn="ctr"/>
            <a:r>
              <a:rPr lang="en-US" dirty="0">
                <a:solidFill>
                  <a:schemeClr val="bg1"/>
                </a:solidFill>
                <a:latin typeface="Avenir Medium" panose="02000503020000020003" pitchFamily="2" charset="0"/>
              </a:rPr>
              <a:t>Demo</a:t>
            </a:r>
          </a:p>
        </p:txBody>
      </p:sp>
    </p:spTree>
    <p:extLst>
      <p:ext uri="{BB962C8B-B14F-4D97-AF65-F5344CB8AC3E}">
        <p14:creationId xmlns:p14="http://schemas.microsoft.com/office/powerpoint/2010/main" val="1906467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981636"/>
            <a:ext cx="6858000" cy="67628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4450" y="5586614"/>
            <a:ext cx="1159002" cy="289751"/>
          </a:xfrm>
          <a:prstGeom prst="rect">
            <a:avLst/>
          </a:prstGeom>
        </p:spPr>
      </p:pic>
      <p:sp>
        <p:nvSpPr>
          <p:cNvPr id="6" name="Content Placeholder 2"/>
          <p:cNvSpPr>
            <a:spLocks noGrp="1"/>
          </p:cNvSpPr>
          <p:nvPr>
            <p:ph idx="1"/>
          </p:nvPr>
        </p:nvSpPr>
        <p:spPr>
          <a:xfrm>
            <a:off x="2473453" y="2388130"/>
            <a:ext cx="5175937" cy="2223707"/>
          </a:xfrm>
        </p:spPr>
        <p:txBody>
          <a:bodyPr>
            <a:normAutofit fontScale="92500" lnSpcReduction="20000"/>
          </a:bodyPr>
          <a:lstStyle>
            <a:defPPr>
              <a:defRPr lang="ja-JP"/>
            </a:defPPr>
            <a:lvl1pPr marL="0" algn="l" defTabSz="914301" rtl="0" eaLnBrk="1" latinLnBrk="0" hangingPunct="1">
              <a:defRPr kumimoji="1" sz="1736" kern="1200">
                <a:solidFill>
                  <a:schemeClr val="tx1"/>
                </a:solidFill>
                <a:latin typeface="+mn-lt"/>
                <a:ea typeface="+mn-ea"/>
                <a:cs typeface="+mn-cs"/>
              </a:defRPr>
            </a:lvl1pPr>
            <a:lvl2pPr marL="457150" algn="l" defTabSz="914301" rtl="0" eaLnBrk="1" latinLnBrk="0" hangingPunct="1">
              <a:defRPr kumimoji="1" sz="1736" kern="1200">
                <a:solidFill>
                  <a:schemeClr val="tx1"/>
                </a:solidFill>
                <a:latin typeface="+mn-lt"/>
                <a:ea typeface="+mn-ea"/>
                <a:cs typeface="+mn-cs"/>
              </a:defRPr>
            </a:lvl2pPr>
            <a:lvl3pPr marL="914301" algn="l" defTabSz="914301" rtl="0" eaLnBrk="1" latinLnBrk="0" hangingPunct="1">
              <a:defRPr kumimoji="1" sz="1736" kern="1200">
                <a:solidFill>
                  <a:schemeClr val="tx1"/>
                </a:solidFill>
                <a:latin typeface="+mn-lt"/>
                <a:ea typeface="+mn-ea"/>
                <a:cs typeface="+mn-cs"/>
              </a:defRPr>
            </a:lvl3pPr>
            <a:lvl4pPr marL="1371451" algn="l" defTabSz="914301" rtl="0" eaLnBrk="1" latinLnBrk="0" hangingPunct="1">
              <a:defRPr kumimoji="1" sz="1736" kern="1200">
                <a:solidFill>
                  <a:schemeClr val="tx1"/>
                </a:solidFill>
                <a:latin typeface="+mn-lt"/>
                <a:ea typeface="+mn-ea"/>
                <a:cs typeface="+mn-cs"/>
              </a:defRPr>
            </a:lvl4pPr>
            <a:lvl5pPr marL="1828601" algn="l" defTabSz="914301" rtl="0" eaLnBrk="1" latinLnBrk="0" hangingPunct="1">
              <a:defRPr kumimoji="1" sz="1736" kern="1200">
                <a:solidFill>
                  <a:schemeClr val="tx1"/>
                </a:solidFill>
                <a:latin typeface="+mn-lt"/>
                <a:ea typeface="+mn-ea"/>
                <a:cs typeface="+mn-cs"/>
              </a:defRPr>
            </a:lvl5pPr>
            <a:lvl6pPr marL="2285752" algn="l" defTabSz="914301" rtl="0" eaLnBrk="1" latinLnBrk="0" hangingPunct="1">
              <a:defRPr kumimoji="1" sz="1736" kern="1200">
                <a:solidFill>
                  <a:schemeClr val="tx1"/>
                </a:solidFill>
                <a:latin typeface="+mn-lt"/>
                <a:ea typeface="+mn-ea"/>
                <a:cs typeface="+mn-cs"/>
              </a:defRPr>
            </a:lvl6pPr>
            <a:lvl7pPr marL="2742902" algn="l" defTabSz="914301" rtl="0" eaLnBrk="1" latinLnBrk="0" hangingPunct="1">
              <a:defRPr kumimoji="1" sz="1736" kern="1200">
                <a:solidFill>
                  <a:schemeClr val="tx1"/>
                </a:solidFill>
                <a:latin typeface="+mn-lt"/>
                <a:ea typeface="+mn-ea"/>
                <a:cs typeface="+mn-cs"/>
              </a:defRPr>
            </a:lvl7pPr>
            <a:lvl8pPr marL="3200053" algn="l" defTabSz="914301" rtl="0" eaLnBrk="1" latinLnBrk="0" hangingPunct="1">
              <a:defRPr kumimoji="1" sz="1736" kern="1200">
                <a:solidFill>
                  <a:schemeClr val="tx1"/>
                </a:solidFill>
                <a:latin typeface="+mn-lt"/>
                <a:ea typeface="+mn-ea"/>
                <a:cs typeface="+mn-cs"/>
              </a:defRPr>
            </a:lvl8pPr>
            <a:lvl9pPr marL="3657203" algn="l" defTabSz="914301" rtl="0" eaLnBrk="1" latinLnBrk="0" hangingPunct="1">
              <a:defRPr kumimoji="1" sz="1736" kern="1200">
                <a:solidFill>
                  <a:schemeClr val="tx1"/>
                </a:solidFill>
                <a:latin typeface="+mn-lt"/>
                <a:ea typeface="+mn-ea"/>
                <a:cs typeface="+mn-cs"/>
              </a:defRPr>
            </a:lvl9pPr>
          </a:lstStyle>
          <a:p>
            <a:pPr marL="192872" indent="-192872" defTabSz="510850">
              <a:buFont typeface="Arial" panose="020B0604020202020204" pitchFamily="34" charset="0"/>
              <a:buChar char="•"/>
              <a:defRPr/>
            </a:pPr>
            <a:r>
              <a:rPr lang="en-US" sz="1700" dirty="0">
                <a:solidFill>
                  <a:prstClr val="black"/>
                </a:solidFill>
              </a:rPr>
              <a:t>You should be able to hear me talking now.</a:t>
            </a:r>
          </a:p>
          <a:p>
            <a:pPr marL="192872" indent="-192872" defTabSz="510850">
              <a:buFont typeface="Arial" panose="020B0604020202020204" pitchFamily="34" charset="0"/>
              <a:buChar char="•"/>
              <a:defRPr/>
            </a:pPr>
            <a:r>
              <a:rPr lang="en-US" sz="1700" dirty="0">
                <a:solidFill>
                  <a:prstClr val="black"/>
                </a:solidFill>
              </a:rPr>
              <a:t>If you have trouble connecting to audio with your computer, </a:t>
            </a:r>
            <a:r>
              <a:rPr lang="en-US" sz="1700" dirty="0">
                <a:solidFill>
                  <a:srgbClr val="010101"/>
                </a:solidFill>
              </a:rPr>
              <a:t> or if  you prefer to use your phone, select "Use Telephone" after joining the webinar and call in using: </a:t>
            </a:r>
            <a:r>
              <a:rPr lang="en-US" dirty="0"/>
              <a:t>+1 (415) 655-0052</a:t>
            </a:r>
            <a:r>
              <a:rPr lang="en-US" sz="1700" dirty="0">
                <a:solidFill>
                  <a:srgbClr val="010101"/>
                </a:solidFill>
              </a:rPr>
              <a:t>. Access Code: </a:t>
            </a:r>
            <a:r>
              <a:rPr lang="en-US" dirty="0"/>
              <a:t>933-544-279</a:t>
            </a:r>
            <a:r>
              <a:rPr lang="en-US" sz="1700" dirty="0">
                <a:solidFill>
                  <a:srgbClr val="010101"/>
                </a:solidFill>
              </a:rPr>
              <a:t>. Webinar ID: 547-149-659.	  </a:t>
            </a:r>
          </a:p>
          <a:p>
            <a:pPr marL="192872" indent="-192872" defTabSz="510850">
              <a:buFont typeface="Arial" panose="020B0604020202020204" pitchFamily="34" charset="0"/>
              <a:buChar char="•"/>
              <a:defRPr/>
            </a:pPr>
            <a:r>
              <a:rPr lang="en-US" sz="1700" dirty="0">
                <a:solidFill>
                  <a:prstClr val="black"/>
                </a:solidFill>
              </a:rPr>
              <a:t>Ask questions using the Questions Panel on your screen at any time. </a:t>
            </a:r>
          </a:p>
          <a:p>
            <a:pPr marL="192872" indent="-192872" defTabSz="510850">
              <a:buFont typeface="Arial" panose="020B0604020202020204" pitchFamily="34" charset="0"/>
              <a:buChar char="•"/>
              <a:defRPr/>
            </a:pPr>
            <a:r>
              <a:rPr lang="en-US" sz="1700" dirty="0">
                <a:solidFill>
                  <a:prstClr val="black"/>
                </a:solidFill>
              </a:rPr>
              <a:t>The recording and slide deck will be available after the webinar is completed.</a:t>
            </a:r>
          </a:p>
        </p:txBody>
      </p:sp>
      <p:sp>
        <p:nvSpPr>
          <p:cNvPr id="7" name="Subtitle 2"/>
          <p:cNvSpPr txBox="1">
            <a:spLocks/>
          </p:cNvSpPr>
          <p:nvPr/>
        </p:nvSpPr>
        <p:spPr>
          <a:xfrm>
            <a:off x="2473453" y="1863694"/>
            <a:ext cx="4556079" cy="512613"/>
          </a:xfrm>
          <a:prstGeom prst="rect">
            <a:avLst/>
          </a:prstGeom>
        </p:spPr>
        <p:txBody>
          <a:bodyPr vert="horz" lIns="51435" tIns="25718" rIns="51435" bIns="25718" rtlCol="0">
            <a:noAutofit/>
          </a:bodyPr>
          <a:lstStyle>
            <a:defPPr>
              <a:defRPr lang="ja-JP"/>
            </a:defPPr>
            <a:lvl1pPr marL="0" algn="l" defTabSz="914301" rtl="0" eaLnBrk="1" latinLnBrk="0" hangingPunct="1">
              <a:defRPr kumimoji="1" sz="1736" kern="1200">
                <a:solidFill>
                  <a:schemeClr val="tx1"/>
                </a:solidFill>
                <a:latin typeface="+mn-lt"/>
                <a:ea typeface="+mn-ea"/>
                <a:cs typeface="+mn-cs"/>
              </a:defRPr>
            </a:lvl1pPr>
            <a:lvl2pPr marL="457150" algn="l" defTabSz="914301" rtl="0" eaLnBrk="1" latinLnBrk="0" hangingPunct="1">
              <a:defRPr kumimoji="1" sz="1736" kern="1200">
                <a:solidFill>
                  <a:schemeClr val="tx1"/>
                </a:solidFill>
                <a:latin typeface="+mn-lt"/>
                <a:ea typeface="+mn-ea"/>
                <a:cs typeface="+mn-cs"/>
              </a:defRPr>
            </a:lvl2pPr>
            <a:lvl3pPr marL="914301" algn="l" defTabSz="914301" rtl="0" eaLnBrk="1" latinLnBrk="0" hangingPunct="1">
              <a:defRPr kumimoji="1" sz="1736" kern="1200">
                <a:solidFill>
                  <a:schemeClr val="tx1"/>
                </a:solidFill>
                <a:latin typeface="+mn-lt"/>
                <a:ea typeface="+mn-ea"/>
                <a:cs typeface="+mn-cs"/>
              </a:defRPr>
            </a:lvl3pPr>
            <a:lvl4pPr marL="1371451" algn="l" defTabSz="914301" rtl="0" eaLnBrk="1" latinLnBrk="0" hangingPunct="1">
              <a:defRPr kumimoji="1" sz="1736" kern="1200">
                <a:solidFill>
                  <a:schemeClr val="tx1"/>
                </a:solidFill>
                <a:latin typeface="+mn-lt"/>
                <a:ea typeface="+mn-ea"/>
                <a:cs typeface="+mn-cs"/>
              </a:defRPr>
            </a:lvl4pPr>
            <a:lvl5pPr marL="1828601" algn="l" defTabSz="914301" rtl="0" eaLnBrk="1" latinLnBrk="0" hangingPunct="1">
              <a:defRPr kumimoji="1" sz="1736" kern="1200">
                <a:solidFill>
                  <a:schemeClr val="tx1"/>
                </a:solidFill>
                <a:latin typeface="+mn-lt"/>
                <a:ea typeface="+mn-ea"/>
                <a:cs typeface="+mn-cs"/>
              </a:defRPr>
            </a:lvl5pPr>
            <a:lvl6pPr marL="2285752" algn="l" defTabSz="914301" rtl="0" eaLnBrk="1" latinLnBrk="0" hangingPunct="1">
              <a:defRPr kumimoji="1" sz="1736" kern="1200">
                <a:solidFill>
                  <a:schemeClr val="tx1"/>
                </a:solidFill>
                <a:latin typeface="+mn-lt"/>
                <a:ea typeface="+mn-ea"/>
                <a:cs typeface="+mn-cs"/>
              </a:defRPr>
            </a:lvl6pPr>
            <a:lvl7pPr marL="2742902" algn="l" defTabSz="914301" rtl="0" eaLnBrk="1" latinLnBrk="0" hangingPunct="1">
              <a:defRPr kumimoji="1" sz="1736" kern="1200">
                <a:solidFill>
                  <a:schemeClr val="tx1"/>
                </a:solidFill>
                <a:latin typeface="+mn-lt"/>
                <a:ea typeface="+mn-ea"/>
                <a:cs typeface="+mn-cs"/>
              </a:defRPr>
            </a:lvl7pPr>
            <a:lvl8pPr marL="3200053" algn="l" defTabSz="914301" rtl="0" eaLnBrk="1" latinLnBrk="0" hangingPunct="1">
              <a:defRPr kumimoji="1" sz="1736" kern="1200">
                <a:solidFill>
                  <a:schemeClr val="tx1"/>
                </a:solidFill>
                <a:latin typeface="+mn-lt"/>
                <a:ea typeface="+mn-ea"/>
                <a:cs typeface="+mn-cs"/>
              </a:defRPr>
            </a:lvl8pPr>
            <a:lvl9pPr marL="3657203" algn="l" defTabSz="914301" rtl="0" eaLnBrk="1" latinLnBrk="0" hangingPunct="1">
              <a:defRPr kumimoji="1" sz="1736" kern="1200">
                <a:solidFill>
                  <a:schemeClr val="tx1"/>
                </a:solidFill>
                <a:latin typeface="+mn-lt"/>
                <a:ea typeface="+mn-ea"/>
                <a:cs typeface="+mn-cs"/>
              </a:defRPr>
            </a:lvl9pPr>
          </a:lstStyle>
          <a:p>
            <a:pPr marL="0" indent="0" defTabSz="128588">
              <a:buNone/>
            </a:pPr>
            <a:r>
              <a:rPr lang="en-US" sz="2250" b="1" dirty="0">
                <a:solidFill>
                  <a:prstClr val="black"/>
                </a:solidFill>
                <a:latin typeface="Helvetica LT Std" charset="0"/>
                <a:ea typeface="Helvetica LT Std" charset="0"/>
                <a:cs typeface="Helvetica LT Std" charset="0"/>
                <a:sym typeface="Helvetica Neue"/>
              </a:rPr>
              <a:t>Webinar Logistics</a:t>
            </a:r>
          </a:p>
        </p:txBody>
      </p:sp>
    </p:spTree>
    <p:extLst>
      <p:ext uri="{BB962C8B-B14F-4D97-AF65-F5344CB8AC3E}">
        <p14:creationId xmlns:p14="http://schemas.microsoft.com/office/powerpoint/2010/main" val="14056562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ABEEE"/>
        </a:solidFill>
        <a:effectLst/>
      </p:bgPr>
    </p:bg>
    <p:spTree>
      <p:nvGrpSpPr>
        <p:cNvPr id="1" name=""/>
        <p:cNvGrpSpPr/>
        <p:nvPr/>
      </p:nvGrpSpPr>
      <p:grpSpPr>
        <a:xfrm>
          <a:off x="0" y="0"/>
          <a:ext cx="0" cy="0"/>
          <a:chOff x="0" y="0"/>
          <a:chExt cx="0" cy="0"/>
        </a:xfrm>
      </p:grpSpPr>
      <p:pic>
        <p:nvPicPr>
          <p:cNvPr id="21" name="Picture 20" descr="A screenshot of a computer screen&#10;&#10;Description automatically generated">
            <a:extLst>
              <a:ext uri="{FF2B5EF4-FFF2-40B4-BE49-F238E27FC236}">
                <a16:creationId xmlns:a16="http://schemas.microsoft.com/office/drawing/2014/main" id="{5C6D9A92-6083-0744-A8E6-42C14DCDF4EB}"/>
              </a:ext>
            </a:extLst>
          </p:cNvPr>
          <p:cNvPicPr>
            <a:picLocks noChangeAspect="1"/>
          </p:cNvPicPr>
          <p:nvPr/>
        </p:nvPicPr>
        <p:blipFill>
          <a:blip r:embed="rId3"/>
          <a:stretch>
            <a:fillRect/>
          </a:stretch>
        </p:blipFill>
        <p:spPr>
          <a:xfrm>
            <a:off x="2540768" y="3428999"/>
            <a:ext cx="3725591" cy="426306"/>
          </a:xfrm>
          <a:prstGeom prst="rect">
            <a:avLst/>
          </a:prstGeom>
        </p:spPr>
      </p:pic>
      <p:sp>
        <p:nvSpPr>
          <p:cNvPr id="13" name="TextBox 12"/>
          <p:cNvSpPr txBox="1"/>
          <p:nvPr/>
        </p:nvSpPr>
        <p:spPr>
          <a:xfrm>
            <a:off x="2877640" y="3044279"/>
            <a:ext cx="3388719" cy="769441"/>
          </a:xfrm>
          <a:prstGeom prst="rect">
            <a:avLst/>
          </a:prstGeom>
          <a:noFill/>
        </p:spPr>
        <p:txBody>
          <a:bodyPr wrap="square" rtlCol="0">
            <a:spAutoFit/>
          </a:bodyPr>
          <a:lstStyle/>
          <a:p>
            <a:pPr algn="ctr"/>
            <a:r>
              <a:rPr lang="en-US" sz="4400" b="1" dirty="0">
                <a:solidFill>
                  <a:schemeClr val="bg1"/>
                </a:solidFill>
                <a:latin typeface="Avenir Black" panose="02000503020000020003" pitchFamily="2" charset="0"/>
                <a:cs typeface="Avenir Light"/>
              </a:rPr>
              <a:t>Questions</a:t>
            </a:r>
          </a:p>
        </p:txBody>
      </p:sp>
      <p:sp>
        <p:nvSpPr>
          <p:cNvPr id="6" name="Slide Number Placeholder 5"/>
          <p:cNvSpPr>
            <a:spLocks noGrp="1"/>
          </p:cNvSpPr>
          <p:nvPr>
            <p:ph type="sldNum" sz="quarter" idx="12"/>
          </p:nvPr>
        </p:nvSpPr>
        <p:spPr/>
        <p:txBody>
          <a:bodyPr/>
          <a:lstStyle/>
          <a:p>
            <a:fld id="{97F42FAF-87BD-D54A-B8CD-2E456E7C874E}" type="slidenum">
              <a:rPr lang="en-US" smtClean="0"/>
              <a:t>20</a:t>
            </a:fld>
            <a:endParaRPr lang="en-US" dirty="0"/>
          </a:p>
        </p:txBody>
      </p:sp>
    </p:spTree>
    <p:extLst>
      <p:ext uri="{BB962C8B-B14F-4D97-AF65-F5344CB8AC3E}">
        <p14:creationId xmlns:p14="http://schemas.microsoft.com/office/powerpoint/2010/main" val="4098701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alo-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47" y="838200"/>
            <a:ext cx="7856253" cy="5304997"/>
          </a:xfrm>
          <a:prstGeom prst="rect">
            <a:avLst/>
          </a:prstGeom>
        </p:spPr>
      </p:pic>
      <p:sp>
        <p:nvSpPr>
          <p:cNvPr id="3" name="TextBox 2"/>
          <p:cNvSpPr txBox="1"/>
          <p:nvPr/>
        </p:nvSpPr>
        <p:spPr>
          <a:xfrm>
            <a:off x="1154687" y="4937548"/>
            <a:ext cx="6631437" cy="369332"/>
          </a:xfrm>
          <a:prstGeom prst="rect">
            <a:avLst/>
          </a:prstGeom>
          <a:noFill/>
        </p:spPr>
        <p:txBody>
          <a:bodyPr wrap="square" rtlCol="0">
            <a:spAutoFit/>
          </a:bodyPr>
          <a:lstStyle/>
          <a:p>
            <a:pPr algn="ctr"/>
            <a:r>
              <a:rPr lang="en-US" b="1" dirty="0">
                <a:solidFill>
                  <a:schemeClr val="tx1">
                    <a:lumMod val="65000"/>
                    <a:lumOff val="35000"/>
                  </a:schemeClr>
                </a:solidFill>
                <a:cs typeface="Avenir Black"/>
              </a:rPr>
              <a:t>A NEW WAY TO FUND CRITICAL BIOMEDICAL RESEARCH</a:t>
            </a:r>
          </a:p>
        </p:txBody>
      </p:sp>
      <p:sp>
        <p:nvSpPr>
          <p:cNvPr id="2" name="Rectangle 1"/>
          <p:cNvSpPr/>
          <p:nvPr/>
        </p:nvSpPr>
        <p:spPr>
          <a:xfrm>
            <a:off x="7684524" y="5927297"/>
            <a:ext cx="1162036" cy="78836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p:txBody>
          <a:bodyPr/>
          <a:lstStyle/>
          <a:p>
            <a:fld id="{97F42FAF-87BD-D54A-B8CD-2E456E7C874E}" type="slidenum">
              <a:rPr lang="en-US" smtClean="0"/>
              <a:t>21</a:t>
            </a:fld>
            <a:endParaRPr lang="en-US" dirty="0"/>
          </a:p>
        </p:txBody>
      </p:sp>
      <p:sp>
        <p:nvSpPr>
          <p:cNvPr id="7" name="Rectangle 6"/>
          <p:cNvSpPr/>
          <p:nvPr/>
        </p:nvSpPr>
        <p:spPr>
          <a:xfrm>
            <a:off x="8382000" y="6356350"/>
            <a:ext cx="464560" cy="3651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Content Placeholder 3"/>
          <p:cNvPicPr>
            <a:picLocks noGrp="1" noChangeAspect="1"/>
          </p:cNvPicPr>
          <p:nvPr>
            <p:ph idx="1"/>
          </p:nvPr>
        </p:nvPicPr>
        <p:blipFill>
          <a:blip r:embed="rId4"/>
          <a:srcRect t="3418" b="3418"/>
          <a:stretch>
            <a:fillRect/>
          </a:stretch>
        </p:blipFill>
        <p:spPr>
          <a:xfrm>
            <a:off x="0" y="0"/>
            <a:ext cx="9144000" cy="6858000"/>
          </a:xfrm>
        </p:spPr>
      </p:pic>
      <p:sp>
        <p:nvSpPr>
          <p:cNvPr id="10" name="TextBox 9"/>
          <p:cNvSpPr txBox="1"/>
          <p:nvPr/>
        </p:nvSpPr>
        <p:spPr>
          <a:xfrm>
            <a:off x="1154687" y="4287614"/>
            <a:ext cx="6631437" cy="523220"/>
          </a:xfrm>
          <a:prstGeom prst="rect">
            <a:avLst/>
          </a:prstGeom>
          <a:noFill/>
        </p:spPr>
        <p:txBody>
          <a:bodyPr wrap="square" rtlCol="0">
            <a:spAutoFit/>
          </a:bodyPr>
          <a:lstStyle/>
          <a:p>
            <a:pPr algn="ctr"/>
            <a:r>
              <a:rPr lang="en-US" sz="2800" dirty="0">
                <a:solidFill>
                  <a:schemeClr val="bg1"/>
                </a:solidFill>
                <a:latin typeface="Avenir Light"/>
                <a:cs typeface="Avenir Light"/>
              </a:rPr>
              <a:t>Thank You!</a:t>
            </a:r>
          </a:p>
        </p:txBody>
      </p:sp>
      <p:pic>
        <p:nvPicPr>
          <p:cNvPr id="12" name="Picture 11" descr="halo-logo-reverse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0100" y="1096713"/>
            <a:ext cx="5067300" cy="3421734"/>
          </a:xfrm>
          <a:prstGeom prst="rect">
            <a:avLst/>
          </a:prstGeom>
        </p:spPr>
      </p:pic>
      <p:sp>
        <p:nvSpPr>
          <p:cNvPr id="13" name="TextBox 12">
            <a:extLst>
              <a:ext uri="{FF2B5EF4-FFF2-40B4-BE49-F238E27FC236}">
                <a16:creationId xmlns:a16="http://schemas.microsoft.com/office/drawing/2014/main" id="{AA1185EF-3DE5-574B-A08D-C030DA881DF9}"/>
              </a:ext>
            </a:extLst>
          </p:cNvPr>
          <p:cNvSpPr txBox="1"/>
          <p:nvPr/>
        </p:nvSpPr>
        <p:spPr>
          <a:xfrm>
            <a:off x="1138154" y="5592010"/>
            <a:ext cx="6631437" cy="369332"/>
          </a:xfrm>
          <a:prstGeom prst="rect">
            <a:avLst/>
          </a:prstGeom>
          <a:noFill/>
        </p:spPr>
        <p:txBody>
          <a:bodyPr wrap="square" rtlCol="0">
            <a:spAutoFit/>
          </a:bodyPr>
          <a:lstStyle/>
          <a:p>
            <a:pPr algn="ctr"/>
            <a:r>
              <a:rPr lang="en-US" dirty="0">
                <a:solidFill>
                  <a:schemeClr val="bg1"/>
                </a:solidFill>
                <a:latin typeface="Avenir Light"/>
                <a:cs typeface="Avenir Light"/>
              </a:rPr>
              <a:t>Sign up at </a:t>
            </a:r>
            <a:r>
              <a:rPr lang="en-US" dirty="0" err="1">
                <a:solidFill>
                  <a:schemeClr val="bg1"/>
                </a:solidFill>
                <a:latin typeface="Avenir Light"/>
                <a:cs typeface="Avenir Light"/>
              </a:rPr>
              <a:t>halocures.com</a:t>
            </a:r>
            <a:endParaRPr lang="en-US" dirty="0">
              <a:solidFill>
                <a:schemeClr val="bg1"/>
              </a:solidFill>
              <a:latin typeface="Avenir Light"/>
              <a:cs typeface="Avenir Light"/>
            </a:endParaRPr>
          </a:p>
        </p:txBody>
      </p:sp>
    </p:spTree>
    <p:extLst>
      <p:ext uri="{BB962C8B-B14F-4D97-AF65-F5344CB8AC3E}">
        <p14:creationId xmlns:p14="http://schemas.microsoft.com/office/powerpoint/2010/main" val="2502673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0250" y="1530309"/>
            <a:ext cx="5143500" cy="50721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38373" y="5110379"/>
            <a:ext cx="869252" cy="217314"/>
          </a:xfrm>
          <a:prstGeom prst="rect">
            <a:avLst/>
          </a:prstGeom>
        </p:spPr>
      </p:pic>
      <p:sp>
        <p:nvSpPr>
          <p:cNvPr id="7" name="Subtitle 2"/>
          <p:cNvSpPr txBox="1">
            <a:spLocks/>
          </p:cNvSpPr>
          <p:nvPr/>
        </p:nvSpPr>
        <p:spPr>
          <a:xfrm>
            <a:off x="3103090" y="2150949"/>
            <a:ext cx="3068331" cy="335076"/>
          </a:xfrm>
          <a:prstGeom prst="rect">
            <a:avLst/>
          </a:prstGeom>
        </p:spPr>
        <p:txBody>
          <a:bodyPr vert="horz" lIns="38577" tIns="19289" rIns="38577" bIns="19289" rtlCol="0">
            <a:noAutofit/>
          </a:bodyPr>
          <a:lstStyle>
            <a:defPPr>
              <a:defRPr lang="ja-JP"/>
            </a:defPPr>
            <a:lvl1pPr marL="0" algn="l" defTabSz="914301" rtl="0" eaLnBrk="1" latinLnBrk="0" hangingPunct="1">
              <a:defRPr kumimoji="1" sz="1736" kern="1200">
                <a:solidFill>
                  <a:schemeClr val="tx1"/>
                </a:solidFill>
                <a:latin typeface="+mn-lt"/>
                <a:ea typeface="+mn-ea"/>
                <a:cs typeface="+mn-cs"/>
              </a:defRPr>
            </a:lvl1pPr>
            <a:lvl2pPr marL="457150" algn="l" defTabSz="914301" rtl="0" eaLnBrk="1" latinLnBrk="0" hangingPunct="1">
              <a:defRPr kumimoji="1" sz="1736" kern="1200">
                <a:solidFill>
                  <a:schemeClr val="tx1"/>
                </a:solidFill>
                <a:latin typeface="+mn-lt"/>
                <a:ea typeface="+mn-ea"/>
                <a:cs typeface="+mn-cs"/>
              </a:defRPr>
            </a:lvl2pPr>
            <a:lvl3pPr marL="914301" algn="l" defTabSz="914301" rtl="0" eaLnBrk="1" latinLnBrk="0" hangingPunct="1">
              <a:defRPr kumimoji="1" sz="1736" kern="1200">
                <a:solidFill>
                  <a:schemeClr val="tx1"/>
                </a:solidFill>
                <a:latin typeface="+mn-lt"/>
                <a:ea typeface="+mn-ea"/>
                <a:cs typeface="+mn-cs"/>
              </a:defRPr>
            </a:lvl3pPr>
            <a:lvl4pPr marL="1371451" algn="l" defTabSz="914301" rtl="0" eaLnBrk="1" latinLnBrk="0" hangingPunct="1">
              <a:defRPr kumimoji="1" sz="1736" kern="1200">
                <a:solidFill>
                  <a:schemeClr val="tx1"/>
                </a:solidFill>
                <a:latin typeface="+mn-lt"/>
                <a:ea typeface="+mn-ea"/>
                <a:cs typeface="+mn-cs"/>
              </a:defRPr>
            </a:lvl4pPr>
            <a:lvl5pPr marL="1828601" algn="l" defTabSz="914301" rtl="0" eaLnBrk="1" latinLnBrk="0" hangingPunct="1">
              <a:defRPr kumimoji="1" sz="1736" kern="1200">
                <a:solidFill>
                  <a:schemeClr val="tx1"/>
                </a:solidFill>
                <a:latin typeface="+mn-lt"/>
                <a:ea typeface="+mn-ea"/>
                <a:cs typeface="+mn-cs"/>
              </a:defRPr>
            </a:lvl5pPr>
            <a:lvl6pPr marL="2285752" algn="l" defTabSz="914301" rtl="0" eaLnBrk="1" latinLnBrk="0" hangingPunct="1">
              <a:defRPr kumimoji="1" sz="1736" kern="1200">
                <a:solidFill>
                  <a:schemeClr val="tx1"/>
                </a:solidFill>
                <a:latin typeface="+mn-lt"/>
                <a:ea typeface="+mn-ea"/>
                <a:cs typeface="+mn-cs"/>
              </a:defRPr>
            </a:lvl6pPr>
            <a:lvl7pPr marL="2742902" algn="l" defTabSz="914301" rtl="0" eaLnBrk="1" latinLnBrk="0" hangingPunct="1">
              <a:defRPr kumimoji="1" sz="1736" kern="1200">
                <a:solidFill>
                  <a:schemeClr val="tx1"/>
                </a:solidFill>
                <a:latin typeface="+mn-lt"/>
                <a:ea typeface="+mn-ea"/>
                <a:cs typeface="+mn-cs"/>
              </a:defRPr>
            </a:lvl7pPr>
            <a:lvl8pPr marL="3200053" algn="l" defTabSz="914301" rtl="0" eaLnBrk="1" latinLnBrk="0" hangingPunct="1">
              <a:defRPr kumimoji="1" sz="1736" kern="1200">
                <a:solidFill>
                  <a:schemeClr val="tx1"/>
                </a:solidFill>
                <a:latin typeface="+mn-lt"/>
                <a:ea typeface="+mn-ea"/>
                <a:cs typeface="+mn-cs"/>
              </a:defRPr>
            </a:lvl8pPr>
            <a:lvl9pPr marL="3657203" algn="l" defTabSz="914301" rtl="0" eaLnBrk="1" latinLnBrk="0" hangingPunct="1">
              <a:defRPr kumimoji="1" sz="1736" kern="1200">
                <a:solidFill>
                  <a:schemeClr val="tx1"/>
                </a:solidFill>
                <a:latin typeface="+mn-lt"/>
                <a:ea typeface="+mn-ea"/>
                <a:cs typeface="+mn-cs"/>
              </a:defRPr>
            </a:lvl9pPr>
          </a:lstStyle>
          <a:p>
            <a:pPr marL="0" indent="0" defTabSz="144661">
              <a:buNone/>
              <a:defRPr/>
            </a:pPr>
            <a:r>
              <a:rPr lang="en-US" sz="1519" dirty="0">
                <a:solidFill>
                  <a:prstClr val="black"/>
                </a:solidFill>
                <a:latin typeface="Helvetica LT Std"/>
                <a:ea typeface="Helvetica LT Std" charset="0"/>
                <a:cs typeface="Helvetica LT Std" charset="0"/>
              </a:rPr>
              <a:t>Interested in university-industry partnerships?</a:t>
            </a:r>
          </a:p>
        </p:txBody>
      </p:sp>
      <p:sp>
        <p:nvSpPr>
          <p:cNvPr id="6" name="Content Placeholder 2">
            <a:extLst>
              <a:ext uri="{FF2B5EF4-FFF2-40B4-BE49-F238E27FC236}">
                <a16:creationId xmlns:a16="http://schemas.microsoft.com/office/drawing/2014/main" id="{5F077D4D-DBF3-415C-994C-2A0080E2F5EE}"/>
              </a:ext>
            </a:extLst>
          </p:cNvPr>
          <p:cNvSpPr>
            <a:spLocks noGrp="1"/>
          </p:cNvSpPr>
          <p:nvPr>
            <p:ph idx="1"/>
          </p:nvPr>
        </p:nvSpPr>
        <p:spPr>
          <a:xfrm>
            <a:off x="3103089" y="2700338"/>
            <a:ext cx="2669062" cy="1084889"/>
          </a:xfrm>
        </p:spPr>
        <p:txBody>
          <a:bodyPr>
            <a:normAutofit/>
          </a:bodyPr>
          <a:lstStyle>
            <a:defPPr>
              <a:defRPr lang="ja-JP"/>
            </a:defPPr>
            <a:lvl1pPr marL="0" algn="l" defTabSz="914301" rtl="0" eaLnBrk="1" latinLnBrk="0" hangingPunct="1">
              <a:defRPr kumimoji="1" sz="1736" kern="1200">
                <a:solidFill>
                  <a:schemeClr val="tx1"/>
                </a:solidFill>
                <a:latin typeface="+mn-lt"/>
                <a:ea typeface="+mn-ea"/>
                <a:cs typeface="+mn-cs"/>
              </a:defRPr>
            </a:lvl1pPr>
            <a:lvl2pPr marL="457150" algn="l" defTabSz="914301" rtl="0" eaLnBrk="1" latinLnBrk="0" hangingPunct="1">
              <a:defRPr kumimoji="1" sz="1736" kern="1200">
                <a:solidFill>
                  <a:schemeClr val="tx1"/>
                </a:solidFill>
                <a:latin typeface="+mn-lt"/>
                <a:ea typeface="+mn-ea"/>
                <a:cs typeface="+mn-cs"/>
              </a:defRPr>
            </a:lvl2pPr>
            <a:lvl3pPr marL="914301" algn="l" defTabSz="914301" rtl="0" eaLnBrk="1" latinLnBrk="0" hangingPunct="1">
              <a:defRPr kumimoji="1" sz="1736" kern="1200">
                <a:solidFill>
                  <a:schemeClr val="tx1"/>
                </a:solidFill>
                <a:latin typeface="+mn-lt"/>
                <a:ea typeface="+mn-ea"/>
                <a:cs typeface="+mn-cs"/>
              </a:defRPr>
            </a:lvl3pPr>
            <a:lvl4pPr marL="1371451" algn="l" defTabSz="914301" rtl="0" eaLnBrk="1" latinLnBrk="0" hangingPunct="1">
              <a:defRPr kumimoji="1" sz="1736" kern="1200">
                <a:solidFill>
                  <a:schemeClr val="tx1"/>
                </a:solidFill>
                <a:latin typeface="+mn-lt"/>
                <a:ea typeface="+mn-ea"/>
                <a:cs typeface="+mn-cs"/>
              </a:defRPr>
            </a:lvl4pPr>
            <a:lvl5pPr marL="1828601" algn="l" defTabSz="914301" rtl="0" eaLnBrk="1" latinLnBrk="0" hangingPunct="1">
              <a:defRPr kumimoji="1" sz="1736" kern="1200">
                <a:solidFill>
                  <a:schemeClr val="tx1"/>
                </a:solidFill>
                <a:latin typeface="+mn-lt"/>
                <a:ea typeface="+mn-ea"/>
                <a:cs typeface="+mn-cs"/>
              </a:defRPr>
            </a:lvl5pPr>
            <a:lvl6pPr marL="2285752" algn="l" defTabSz="914301" rtl="0" eaLnBrk="1" latinLnBrk="0" hangingPunct="1">
              <a:defRPr kumimoji="1" sz="1736" kern="1200">
                <a:solidFill>
                  <a:schemeClr val="tx1"/>
                </a:solidFill>
                <a:latin typeface="+mn-lt"/>
                <a:ea typeface="+mn-ea"/>
                <a:cs typeface="+mn-cs"/>
              </a:defRPr>
            </a:lvl6pPr>
            <a:lvl7pPr marL="2742902" algn="l" defTabSz="914301" rtl="0" eaLnBrk="1" latinLnBrk="0" hangingPunct="1">
              <a:defRPr kumimoji="1" sz="1736" kern="1200">
                <a:solidFill>
                  <a:schemeClr val="tx1"/>
                </a:solidFill>
                <a:latin typeface="+mn-lt"/>
                <a:ea typeface="+mn-ea"/>
                <a:cs typeface="+mn-cs"/>
              </a:defRPr>
            </a:lvl7pPr>
            <a:lvl8pPr marL="3200053" algn="l" defTabSz="914301" rtl="0" eaLnBrk="1" latinLnBrk="0" hangingPunct="1">
              <a:defRPr kumimoji="1" sz="1736" kern="1200">
                <a:solidFill>
                  <a:schemeClr val="tx1"/>
                </a:solidFill>
                <a:latin typeface="+mn-lt"/>
                <a:ea typeface="+mn-ea"/>
                <a:cs typeface="+mn-cs"/>
              </a:defRPr>
            </a:lvl8pPr>
            <a:lvl9pPr marL="3657203" algn="l" defTabSz="914301" rtl="0" eaLnBrk="1" latinLnBrk="0" hangingPunct="1">
              <a:defRPr kumimoji="1" sz="1736" kern="1200">
                <a:solidFill>
                  <a:schemeClr val="tx1"/>
                </a:solidFill>
                <a:latin typeface="+mn-lt"/>
                <a:ea typeface="+mn-ea"/>
                <a:cs typeface="+mn-cs"/>
              </a:defRPr>
            </a:lvl9pPr>
          </a:lstStyle>
          <a:p>
            <a:pPr marL="0" indent="0">
              <a:lnSpc>
                <a:spcPct val="110000"/>
              </a:lnSpc>
              <a:buClr>
                <a:srgbClr val="A8CF43"/>
              </a:buClr>
              <a:buNone/>
            </a:pPr>
            <a:r>
              <a:rPr lang="en-US" sz="1013" dirty="0">
                <a:latin typeface="Helvetica LT Std"/>
                <a:cs typeface="HelveticaNeueLT Std"/>
              </a:rPr>
              <a:t>Sign up for information about UIDP news, webinars, projects, and more at uidp.org/newsletter-signup.</a:t>
            </a:r>
          </a:p>
        </p:txBody>
      </p:sp>
      <p:sp>
        <p:nvSpPr>
          <p:cNvPr id="8" name="Subtitle 2">
            <a:extLst>
              <a:ext uri="{FF2B5EF4-FFF2-40B4-BE49-F238E27FC236}">
                <a16:creationId xmlns:a16="http://schemas.microsoft.com/office/drawing/2014/main" id="{98783A2D-8128-4C9D-8A36-4A2CC88E00D8}"/>
              </a:ext>
            </a:extLst>
          </p:cNvPr>
          <p:cNvSpPr txBox="1">
            <a:spLocks/>
          </p:cNvSpPr>
          <p:nvPr/>
        </p:nvSpPr>
        <p:spPr>
          <a:xfrm>
            <a:off x="6445108" y="4914543"/>
            <a:ext cx="711250" cy="413151"/>
          </a:xfrm>
          <a:prstGeom prst="rect">
            <a:avLst/>
          </a:prstGeom>
        </p:spPr>
        <p:txBody>
          <a:bodyPr vert="horz" lIns="28932" tIns="14467" rIns="28932" bIns="14467" rtlCol="0">
            <a:normAutofit/>
          </a:bodyPr>
          <a:lstStyle>
            <a:defPPr>
              <a:defRPr lang="ja-JP"/>
            </a:defPPr>
            <a:lvl1pPr marL="0" algn="l" defTabSz="914301" rtl="0" eaLnBrk="1" latinLnBrk="0" hangingPunct="1">
              <a:defRPr kumimoji="1" sz="1736" kern="1200">
                <a:solidFill>
                  <a:schemeClr val="tx1"/>
                </a:solidFill>
                <a:latin typeface="+mn-lt"/>
                <a:ea typeface="+mn-ea"/>
                <a:cs typeface="+mn-cs"/>
              </a:defRPr>
            </a:lvl1pPr>
            <a:lvl2pPr marL="457150" algn="l" defTabSz="914301" rtl="0" eaLnBrk="1" latinLnBrk="0" hangingPunct="1">
              <a:defRPr kumimoji="1" sz="1736" kern="1200">
                <a:solidFill>
                  <a:schemeClr val="tx1"/>
                </a:solidFill>
                <a:latin typeface="+mn-lt"/>
                <a:ea typeface="+mn-ea"/>
                <a:cs typeface="+mn-cs"/>
              </a:defRPr>
            </a:lvl2pPr>
            <a:lvl3pPr marL="914301" algn="l" defTabSz="914301" rtl="0" eaLnBrk="1" latinLnBrk="0" hangingPunct="1">
              <a:defRPr kumimoji="1" sz="1736" kern="1200">
                <a:solidFill>
                  <a:schemeClr val="tx1"/>
                </a:solidFill>
                <a:latin typeface="+mn-lt"/>
                <a:ea typeface="+mn-ea"/>
                <a:cs typeface="+mn-cs"/>
              </a:defRPr>
            </a:lvl3pPr>
            <a:lvl4pPr marL="1371451" algn="l" defTabSz="914301" rtl="0" eaLnBrk="1" latinLnBrk="0" hangingPunct="1">
              <a:defRPr kumimoji="1" sz="1736" kern="1200">
                <a:solidFill>
                  <a:schemeClr val="tx1"/>
                </a:solidFill>
                <a:latin typeface="+mn-lt"/>
                <a:ea typeface="+mn-ea"/>
                <a:cs typeface="+mn-cs"/>
              </a:defRPr>
            </a:lvl4pPr>
            <a:lvl5pPr marL="1828601" algn="l" defTabSz="914301" rtl="0" eaLnBrk="1" latinLnBrk="0" hangingPunct="1">
              <a:defRPr kumimoji="1" sz="1736" kern="1200">
                <a:solidFill>
                  <a:schemeClr val="tx1"/>
                </a:solidFill>
                <a:latin typeface="+mn-lt"/>
                <a:ea typeface="+mn-ea"/>
                <a:cs typeface="+mn-cs"/>
              </a:defRPr>
            </a:lvl5pPr>
            <a:lvl6pPr marL="2285752" algn="l" defTabSz="914301" rtl="0" eaLnBrk="1" latinLnBrk="0" hangingPunct="1">
              <a:defRPr kumimoji="1" sz="1736" kern="1200">
                <a:solidFill>
                  <a:schemeClr val="tx1"/>
                </a:solidFill>
                <a:latin typeface="+mn-lt"/>
                <a:ea typeface="+mn-ea"/>
                <a:cs typeface="+mn-cs"/>
              </a:defRPr>
            </a:lvl6pPr>
            <a:lvl7pPr marL="2742902" algn="l" defTabSz="914301" rtl="0" eaLnBrk="1" latinLnBrk="0" hangingPunct="1">
              <a:defRPr kumimoji="1" sz="1736" kern="1200">
                <a:solidFill>
                  <a:schemeClr val="tx1"/>
                </a:solidFill>
                <a:latin typeface="+mn-lt"/>
                <a:ea typeface="+mn-ea"/>
                <a:cs typeface="+mn-cs"/>
              </a:defRPr>
            </a:lvl7pPr>
            <a:lvl8pPr marL="3200053" algn="l" defTabSz="914301" rtl="0" eaLnBrk="1" latinLnBrk="0" hangingPunct="1">
              <a:defRPr kumimoji="1" sz="1736" kern="1200">
                <a:solidFill>
                  <a:schemeClr val="tx1"/>
                </a:solidFill>
                <a:latin typeface="+mn-lt"/>
                <a:ea typeface="+mn-ea"/>
                <a:cs typeface="+mn-cs"/>
              </a:defRPr>
            </a:lvl8pPr>
            <a:lvl9pPr marL="3657203" algn="l" defTabSz="914301" rtl="0" eaLnBrk="1" latinLnBrk="0" hangingPunct="1">
              <a:defRPr kumimoji="1" sz="1736" kern="1200">
                <a:solidFill>
                  <a:schemeClr val="tx1"/>
                </a:solidFill>
                <a:latin typeface="+mn-lt"/>
                <a:ea typeface="+mn-ea"/>
                <a:cs typeface="+mn-cs"/>
              </a:defRPr>
            </a:lvl9pPr>
          </a:lstStyle>
          <a:p>
            <a:pPr algn="l">
              <a:defRPr/>
            </a:pPr>
            <a:r>
              <a:rPr lang="en-US" sz="633" dirty="0">
                <a:solidFill>
                  <a:prstClr val="black"/>
                </a:solidFill>
                <a:latin typeface="Calibri" panose="020F0502020204030204"/>
              </a:rPr>
              <a:t>www.uidp.org</a:t>
            </a:r>
          </a:p>
          <a:p>
            <a:pPr algn="l">
              <a:defRPr/>
            </a:pPr>
            <a:r>
              <a:rPr lang="en-US" sz="633" dirty="0">
                <a:solidFill>
                  <a:prstClr val="black"/>
                </a:solidFill>
                <a:latin typeface="Calibri" panose="020F0502020204030204"/>
              </a:rPr>
              <a:t>info@uidp.net</a:t>
            </a:r>
          </a:p>
          <a:p>
            <a:pPr algn="l">
              <a:defRPr/>
            </a:pPr>
            <a:r>
              <a:rPr lang="en-US" sz="633" dirty="0">
                <a:solidFill>
                  <a:prstClr val="black"/>
                </a:solidFill>
                <a:latin typeface="Calibri" panose="020F0502020204030204"/>
              </a:rPr>
              <a:t>(803) 807-3679</a:t>
            </a:r>
          </a:p>
        </p:txBody>
      </p:sp>
    </p:spTree>
    <p:extLst>
      <p:ext uri="{BB962C8B-B14F-4D97-AF65-F5344CB8AC3E}">
        <p14:creationId xmlns:p14="http://schemas.microsoft.com/office/powerpoint/2010/main" val="2574671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981636"/>
            <a:ext cx="6858000" cy="67628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4450" y="5586614"/>
            <a:ext cx="1159002" cy="289751"/>
          </a:xfrm>
          <a:prstGeom prst="rect">
            <a:avLst/>
          </a:prstGeom>
        </p:spPr>
      </p:pic>
      <p:sp>
        <p:nvSpPr>
          <p:cNvPr id="6" name="Content Placeholder 2"/>
          <p:cNvSpPr>
            <a:spLocks noGrp="1"/>
          </p:cNvSpPr>
          <p:nvPr>
            <p:ph idx="1"/>
          </p:nvPr>
        </p:nvSpPr>
        <p:spPr>
          <a:xfrm>
            <a:off x="2473453" y="2432885"/>
            <a:ext cx="5175937" cy="2561424"/>
          </a:xfrm>
        </p:spPr>
        <p:txBody>
          <a:bodyPr>
            <a:noAutofit/>
          </a:bodyPr>
          <a:lstStyle>
            <a:defPPr>
              <a:defRPr lang="ja-JP"/>
            </a:defPPr>
            <a:lvl1pPr marL="0" algn="l" defTabSz="914301" rtl="0" eaLnBrk="1" latinLnBrk="0" hangingPunct="1">
              <a:defRPr kumimoji="1" sz="1736" kern="1200">
                <a:solidFill>
                  <a:schemeClr val="tx1"/>
                </a:solidFill>
                <a:latin typeface="+mn-lt"/>
                <a:ea typeface="+mn-ea"/>
                <a:cs typeface="+mn-cs"/>
              </a:defRPr>
            </a:lvl1pPr>
            <a:lvl2pPr marL="457150" algn="l" defTabSz="914301" rtl="0" eaLnBrk="1" latinLnBrk="0" hangingPunct="1">
              <a:defRPr kumimoji="1" sz="1736" kern="1200">
                <a:solidFill>
                  <a:schemeClr val="tx1"/>
                </a:solidFill>
                <a:latin typeface="+mn-lt"/>
                <a:ea typeface="+mn-ea"/>
                <a:cs typeface="+mn-cs"/>
              </a:defRPr>
            </a:lvl2pPr>
            <a:lvl3pPr marL="914301" algn="l" defTabSz="914301" rtl="0" eaLnBrk="1" latinLnBrk="0" hangingPunct="1">
              <a:defRPr kumimoji="1" sz="1736" kern="1200">
                <a:solidFill>
                  <a:schemeClr val="tx1"/>
                </a:solidFill>
                <a:latin typeface="+mn-lt"/>
                <a:ea typeface="+mn-ea"/>
                <a:cs typeface="+mn-cs"/>
              </a:defRPr>
            </a:lvl3pPr>
            <a:lvl4pPr marL="1371451" algn="l" defTabSz="914301" rtl="0" eaLnBrk="1" latinLnBrk="0" hangingPunct="1">
              <a:defRPr kumimoji="1" sz="1736" kern="1200">
                <a:solidFill>
                  <a:schemeClr val="tx1"/>
                </a:solidFill>
                <a:latin typeface="+mn-lt"/>
                <a:ea typeface="+mn-ea"/>
                <a:cs typeface="+mn-cs"/>
              </a:defRPr>
            </a:lvl4pPr>
            <a:lvl5pPr marL="1828601" algn="l" defTabSz="914301" rtl="0" eaLnBrk="1" latinLnBrk="0" hangingPunct="1">
              <a:defRPr kumimoji="1" sz="1736" kern="1200">
                <a:solidFill>
                  <a:schemeClr val="tx1"/>
                </a:solidFill>
                <a:latin typeface="+mn-lt"/>
                <a:ea typeface="+mn-ea"/>
                <a:cs typeface="+mn-cs"/>
              </a:defRPr>
            </a:lvl5pPr>
            <a:lvl6pPr marL="2285752" algn="l" defTabSz="914301" rtl="0" eaLnBrk="1" latinLnBrk="0" hangingPunct="1">
              <a:defRPr kumimoji="1" sz="1736" kern="1200">
                <a:solidFill>
                  <a:schemeClr val="tx1"/>
                </a:solidFill>
                <a:latin typeface="+mn-lt"/>
                <a:ea typeface="+mn-ea"/>
                <a:cs typeface="+mn-cs"/>
              </a:defRPr>
            </a:lvl6pPr>
            <a:lvl7pPr marL="2742902" algn="l" defTabSz="914301" rtl="0" eaLnBrk="1" latinLnBrk="0" hangingPunct="1">
              <a:defRPr kumimoji="1" sz="1736" kern="1200">
                <a:solidFill>
                  <a:schemeClr val="tx1"/>
                </a:solidFill>
                <a:latin typeface="+mn-lt"/>
                <a:ea typeface="+mn-ea"/>
                <a:cs typeface="+mn-cs"/>
              </a:defRPr>
            </a:lvl7pPr>
            <a:lvl8pPr marL="3200053" algn="l" defTabSz="914301" rtl="0" eaLnBrk="1" latinLnBrk="0" hangingPunct="1">
              <a:defRPr kumimoji="1" sz="1736" kern="1200">
                <a:solidFill>
                  <a:schemeClr val="tx1"/>
                </a:solidFill>
                <a:latin typeface="+mn-lt"/>
                <a:ea typeface="+mn-ea"/>
                <a:cs typeface="+mn-cs"/>
              </a:defRPr>
            </a:lvl8pPr>
            <a:lvl9pPr marL="3657203" algn="l" defTabSz="914301" rtl="0" eaLnBrk="1" latinLnBrk="0" hangingPunct="1">
              <a:defRPr kumimoji="1" sz="1736" kern="1200">
                <a:solidFill>
                  <a:schemeClr val="tx1"/>
                </a:solidFill>
                <a:latin typeface="+mn-lt"/>
                <a:ea typeface="+mn-ea"/>
                <a:cs typeface="+mn-cs"/>
              </a:defRPr>
            </a:lvl9pPr>
          </a:lstStyle>
          <a:p>
            <a:pPr marL="0" indent="0" defTabSz="510850">
              <a:buNone/>
              <a:defRPr/>
            </a:pPr>
            <a:r>
              <a:rPr lang="en-US" sz="1350" i="1" dirty="0">
                <a:solidFill>
                  <a:prstClr val="black"/>
                </a:solidFill>
                <a:latin typeface="Helvetica LT Std"/>
              </a:rPr>
              <a:t>UIDP materials, which include publications, webinars, videos, and presentations, reflect an amalgamation of the experiences and knowledge of those who participate in UIDP activities. The views and opinions expressed in UIDP materials do not necessarily reflect the official policy or position of any individual organization or the UIDP. At no time should any UIDP materials be used as a replacement for an individual organization’s policy, procedures, or legal counsel. UIDP is not a lobbying organization and UIDP materials are not intended to be used to influence government decisions.</a:t>
            </a:r>
          </a:p>
        </p:txBody>
      </p:sp>
      <p:sp>
        <p:nvSpPr>
          <p:cNvPr id="7" name="Subtitle 2"/>
          <p:cNvSpPr txBox="1">
            <a:spLocks/>
          </p:cNvSpPr>
          <p:nvPr/>
        </p:nvSpPr>
        <p:spPr>
          <a:xfrm>
            <a:off x="2473453" y="1863694"/>
            <a:ext cx="4556079" cy="512613"/>
          </a:xfrm>
          <a:prstGeom prst="rect">
            <a:avLst/>
          </a:prstGeom>
        </p:spPr>
        <p:txBody>
          <a:bodyPr vert="horz" lIns="51435" tIns="25718" rIns="51435" bIns="25718" rtlCol="0">
            <a:noAutofit/>
          </a:bodyPr>
          <a:lstStyle>
            <a:defPPr>
              <a:defRPr lang="ja-JP"/>
            </a:defPPr>
            <a:lvl1pPr marL="0" algn="l" defTabSz="914301" rtl="0" eaLnBrk="1" latinLnBrk="0" hangingPunct="1">
              <a:defRPr kumimoji="1" sz="1736" kern="1200">
                <a:solidFill>
                  <a:schemeClr val="tx1"/>
                </a:solidFill>
                <a:latin typeface="+mn-lt"/>
                <a:ea typeface="+mn-ea"/>
                <a:cs typeface="+mn-cs"/>
              </a:defRPr>
            </a:lvl1pPr>
            <a:lvl2pPr marL="457150" algn="l" defTabSz="914301" rtl="0" eaLnBrk="1" latinLnBrk="0" hangingPunct="1">
              <a:defRPr kumimoji="1" sz="1736" kern="1200">
                <a:solidFill>
                  <a:schemeClr val="tx1"/>
                </a:solidFill>
                <a:latin typeface="+mn-lt"/>
                <a:ea typeface="+mn-ea"/>
                <a:cs typeface="+mn-cs"/>
              </a:defRPr>
            </a:lvl2pPr>
            <a:lvl3pPr marL="914301" algn="l" defTabSz="914301" rtl="0" eaLnBrk="1" latinLnBrk="0" hangingPunct="1">
              <a:defRPr kumimoji="1" sz="1736" kern="1200">
                <a:solidFill>
                  <a:schemeClr val="tx1"/>
                </a:solidFill>
                <a:latin typeface="+mn-lt"/>
                <a:ea typeface="+mn-ea"/>
                <a:cs typeface="+mn-cs"/>
              </a:defRPr>
            </a:lvl3pPr>
            <a:lvl4pPr marL="1371451" algn="l" defTabSz="914301" rtl="0" eaLnBrk="1" latinLnBrk="0" hangingPunct="1">
              <a:defRPr kumimoji="1" sz="1736" kern="1200">
                <a:solidFill>
                  <a:schemeClr val="tx1"/>
                </a:solidFill>
                <a:latin typeface="+mn-lt"/>
                <a:ea typeface="+mn-ea"/>
                <a:cs typeface="+mn-cs"/>
              </a:defRPr>
            </a:lvl4pPr>
            <a:lvl5pPr marL="1828601" algn="l" defTabSz="914301" rtl="0" eaLnBrk="1" latinLnBrk="0" hangingPunct="1">
              <a:defRPr kumimoji="1" sz="1736" kern="1200">
                <a:solidFill>
                  <a:schemeClr val="tx1"/>
                </a:solidFill>
                <a:latin typeface="+mn-lt"/>
                <a:ea typeface="+mn-ea"/>
                <a:cs typeface="+mn-cs"/>
              </a:defRPr>
            </a:lvl5pPr>
            <a:lvl6pPr marL="2285752" algn="l" defTabSz="914301" rtl="0" eaLnBrk="1" latinLnBrk="0" hangingPunct="1">
              <a:defRPr kumimoji="1" sz="1736" kern="1200">
                <a:solidFill>
                  <a:schemeClr val="tx1"/>
                </a:solidFill>
                <a:latin typeface="+mn-lt"/>
                <a:ea typeface="+mn-ea"/>
                <a:cs typeface="+mn-cs"/>
              </a:defRPr>
            </a:lvl6pPr>
            <a:lvl7pPr marL="2742902" algn="l" defTabSz="914301" rtl="0" eaLnBrk="1" latinLnBrk="0" hangingPunct="1">
              <a:defRPr kumimoji="1" sz="1736" kern="1200">
                <a:solidFill>
                  <a:schemeClr val="tx1"/>
                </a:solidFill>
                <a:latin typeface="+mn-lt"/>
                <a:ea typeface="+mn-ea"/>
                <a:cs typeface="+mn-cs"/>
              </a:defRPr>
            </a:lvl7pPr>
            <a:lvl8pPr marL="3200053" algn="l" defTabSz="914301" rtl="0" eaLnBrk="1" latinLnBrk="0" hangingPunct="1">
              <a:defRPr kumimoji="1" sz="1736" kern="1200">
                <a:solidFill>
                  <a:schemeClr val="tx1"/>
                </a:solidFill>
                <a:latin typeface="+mn-lt"/>
                <a:ea typeface="+mn-ea"/>
                <a:cs typeface="+mn-cs"/>
              </a:defRPr>
            </a:lvl8pPr>
            <a:lvl9pPr marL="3657203" algn="l" defTabSz="914301" rtl="0" eaLnBrk="1" latinLnBrk="0" hangingPunct="1">
              <a:defRPr kumimoji="1" sz="1736" kern="1200">
                <a:solidFill>
                  <a:schemeClr val="tx1"/>
                </a:solidFill>
                <a:latin typeface="+mn-lt"/>
                <a:ea typeface="+mn-ea"/>
                <a:cs typeface="+mn-cs"/>
              </a:defRPr>
            </a:lvl9pPr>
          </a:lstStyle>
          <a:p>
            <a:pPr marL="0" indent="0" defTabSz="128588">
              <a:buNone/>
            </a:pPr>
            <a:r>
              <a:rPr lang="en-US" sz="2250" b="1" dirty="0">
                <a:solidFill>
                  <a:prstClr val="black"/>
                </a:solidFill>
                <a:latin typeface="Helvetica LT Std" charset="0"/>
                <a:ea typeface="Helvetica LT Std" charset="0"/>
                <a:cs typeface="Helvetica LT Std" charset="0"/>
                <a:sym typeface="Helvetica Neue"/>
              </a:rPr>
              <a:t>Disclaimer</a:t>
            </a:r>
          </a:p>
        </p:txBody>
      </p:sp>
    </p:spTree>
    <p:extLst>
      <p:ext uri="{BB962C8B-B14F-4D97-AF65-F5344CB8AC3E}">
        <p14:creationId xmlns:p14="http://schemas.microsoft.com/office/powerpoint/2010/main" val="273621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ABEEE"/>
        </a:solidFill>
        <a:effectLst/>
      </p:bgPr>
    </p:bg>
    <p:spTree>
      <p:nvGrpSpPr>
        <p:cNvPr id="1" name=""/>
        <p:cNvGrpSpPr/>
        <p:nvPr/>
      </p:nvGrpSpPr>
      <p:grpSpPr>
        <a:xfrm>
          <a:off x="0" y="0"/>
          <a:ext cx="0" cy="0"/>
          <a:chOff x="0" y="0"/>
          <a:chExt cx="0" cy="0"/>
        </a:xfrm>
      </p:grpSpPr>
      <p:pic>
        <p:nvPicPr>
          <p:cNvPr id="4" name="Picture 3" descr="halo-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47" y="838200"/>
            <a:ext cx="7856253" cy="5304997"/>
          </a:xfrm>
          <a:prstGeom prst="rect">
            <a:avLst/>
          </a:prstGeom>
        </p:spPr>
      </p:pic>
      <p:sp>
        <p:nvSpPr>
          <p:cNvPr id="3" name="TextBox 2"/>
          <p:cNvSpPr txBox="1"/>
          <p:nvPr/>
        </p:nvSpPr>
        <p:spPr>
          <a:xfrm>
            <a:off x="1154687" y="4937548"/>
            <a:ext cx="6631437" cy="369332"/>
          </a:xfrm>
          <a:prstGeom prst="rect">
            <a:avLst/>
          </a:prstGeom>
          <a:noFill/>
        </p:spPr>
        <p:txBody>
          <a:bodyPr wrap="square" rtlCol="0">
            <a:spAutoFit/>
          </a:bodyPr>
          <a:lstStyle/>
          <a:p>
            <a:pPr algn="ctr"/>
            <a:r>
              <a:rPr lang="en-US" b="1" dirty="0">
                <a:solidFill>
                  <a:schemeClr val="tx1">
                    <a:lumMod val="65000"/>
                    <a:lumOff val="35000"/>
                  </a:schemeClr>
                </a:solidFill>
                <a:cs typeface="Avenir Black"/>
              </a:rPr>
              <a:t>A NEW WAY TO FUND CRITICAL BIOMEDICAL RESEARCH</a:t>
            </a:r>
          </a:p>
        </p:txBody>
      </p:sp>
      <p:sp>
        <p:nvSpPr>
          <p:cNvPr id="2" name="Rectangle 1"/>
          <p:cNvSpPr/>
          <p:nvPr/>
        </p:nvSpPr>
        <p:spPr>
          <a:xfrm>
            <a:off x="7684524" y="5927297"/>
            <a:ext cx="1162036" cy="78836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p:txBody>
          <a:bodyPr/>
          <a:lstStyle/>
          <a:p>
            <a:fld id="{97F42FAF-87BD-D54A-B8CD-2E456E7C874E}" type="slidenum">
              <a:rPr lang="en-US" smtClean="0"/>
              <a:t>4</a:t>
            </a:fld>
            <a:endParaRPr lang="en-US" dirty="0"/>
          </a:p>
        </p:txBody>
      </p:sp>
      <p:sp>
        <p:nvSpPr>
          <p:cNvPr id="7" name="Rectangle 6"/>
          <p:cNvSpPr/>
          <p:nvPr/>
        </p:nvSpPr>
        <p:spPr>
          <a:xfrm>
            <a:off x="8382000" y="6356350"/>
            <a:ext cx="464560" cy="3651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1" name="Content Placeholder 3"/>
          <p:cNvPicPr>
            <a:picLocks noGrp="1" noChangeAspect="1"/>
          </p:cNvPicPr>
          <p:nvPr>
            <p:ph idx="1"/>
          </p:nvPr>
        </p:nvPicPr>
        <p:blipFill>
          <a:blip r:embed="rId4"/>
          <a:srcRect t="3418" b="3418"/>
          <a:stretch>
            <a:fillRect/>
          </a:stretch>
        </p:blipFill>
        <p:spPr>
          <a:xfrm>
            <a:off x="-149" y="11219"/>
            <a:ext cx="9144000" cy="6858000"/>
          </a:xfrm>
        </p:spPr>
      </p:pic>
      <p:pic>
        <p:nvPicPr>
          <p:cNvPr id="9" name="Picture 8" descr="halo-logo-reverse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27568" y="838200"/>
            <a:ext cx="5067300" cy="3421734"/>
          </a:xfrm>
          <a:prstGeom prst="rect">
            <a:avLst/>
          </a:prstGeom>
        </p:spPr>
      </p:pic>
      <p:sp>
        <p:nvSpPr>
          <p:cNvPr id="12" name="TextBox 11"/>
          <p:cNvSpPr txBox="1"/>
          <p:nvPr/>
        </p:nvSpPr>
        <p:spPr>
          <a:xfrm>
            <a:off x="1293363" y="6422418"/>
            <a:ext cx="6631437" cy="246221"/>
          </a:xfrm>
          <a:prstGeom prst="rect">
            <a:avLst/>
          </a:prstGeom>
          <a:noFill/>
        </p:spPr>
        <p:txBody>
          <a:bodyPr wrap="square" rtlCol="0">
            <a:spAutoFit/>
          </a:bodyPr>
          <a:lstStyle/>
          <a:p>
            <a:pPr algn="ctr"/>
            <a:r>
              <a:rPr lang="en-US" sz="1000" dirty="0">
                <a:solidFill>
                  <a:srgbClr val="FFFFFF"/>
                </a:solidFill>
                <a:latin typeface="Open Sans Light"/>
                <a:cs typeface="Open Sans Light"/>
              </a:rPr>
              <a:t>Proprietary and Confidential</a:t>
            </a:r>
          </a:p>
        </p:txBody>
      </p:sp>
      <p:pic>
        <p:nvPicPr>
          <p:cNvPr id="8" name="Picture 7">
            <a:extLst>
              <a:ext uri="{FF2B5EF4-FFF2-40B4-BE49-F238E27FC236}">
                <a16:creationId xmlns:a16="http://schemas.microsoft.com/office/drawing/2014/main" id="{7E846F5B-D746-1240-8A25-5A4600378590}"/>
              </a:ext>
            </a:extLst>
          </p:cNvPr>
          <p:cNvPicPr>
            <a:picLocks noChangeAspect="1"/>
          </p:cNvPicPr>
          <p:nvPr/>
        </p:nvPicPr>
        <p:blipFill>
          <a:blip r:embed="rId6"/>
          <a:stretch>
            <a:fillRect/>
          </a:stretch>
        </p:blipFill>
        <p:spPr>
          <a:xfrm>
            <a:off x="1884072" y="3821520"/>
            <a:ext cx="5422900" cy="508000"/>
          </a:xfrm>
          <a:prstGeom prst="rect">
            <a:avLst/>
          </a:prstGeom>
        </p:spPr>
      </p:pic>
      <p:sp>
        <p:nvSpPr>
          <p:cNvPr id="13" name="TextBox 12"/>
          <p:cNvSpPr txBox="1"/>
          <p:nvPr/>
        </p:nvSpPr>
        <p:spPr>
          <a:xfrm>
            <a:off x="172126" y="3916876"/>
            <a:ext cx="8821453" cy="338554"/>
          </a:xfrm>
          <a:prstGeom prst="rect">
            <a:avLst/>
          </a:prstGeom>
          <a:noFill/>
        </p:spPr>
        <p:txBody>
          <a:bodyPr wrap="square" rtlCol="0">
            <a:spAutoFit/>
          </a:bodyPr>
          <a:lstStyle/>
          <a:p>
            <a:pPr algn="ctr"/>
            <a:r>
              <a:rPr lang="en-US" sz="1600" b="1" dirty="0">
                <a:solidFill>
                  <a:srgbClr val="58585A"/>
                </a:solidFill>
                <a:latin typeface="Avenir Light"/>
                <a:cs typeface="Avenir Light"/>
              </a:rPr>
              <a:t>Partnering with Baxter to Serve Home Dialysis Patients</a:t>
            </a:r>
          </a:p>
        </p:txBody>
      </p:sp>
      <p:sp>
        <p:nvSpPr>
          <p:cNvPr id="14" name="TextBox 13">
            <a:extLst>
              <a:ext uri="{FF2B5EF4-FFF2-40B4-BE49-F238E27FC236}">
                <a16:creationId xmlns:a16="http://schemas.microsoft.com/office/drawing/2014/main" id="{A0456516-A90F-0845-8E72-105B02DB439D}"/>
              </a:ext>
            </a:extLst>
          </p:cNvPr>
          <p:cNvSpPr txBox="1"/>
          <p:nvPr/>
        </p:nvSpPr>
        <p:spPr>
          <a:xfrm>
            <a:off x="161124" y="4716898"/>
            <a:ext cx="8821453" cy="338554"/>
          </a:xfrm>
          <a:prstGeom prst="rect">
            <a:avLst/>
          </a:prstGeom>
          <a:noFill/>
        </p:spPr>
        <p:txBody>
          <a:bodyPr wrap="square" rtlCol="0">
            <a:spAutoFit/>
          </a:bodyPr>
          <a:lstStyle/>
          <a:p>
            <a:pPr algn="ctr"/>
            <a:r>
              <a:rPr lang="en-US" sz="1600" b="1" dirty="0">
                <a:solidFill>
                  <a:schemeClr val="bg1"/>
                </a:solidFill>
                <a:latin typeface="Avenir Light"/>
                <a:cs typeface="Avenir Light"/>
              </a:rPr>
              <a:t>March 4, 2020</a:t>
            </a:r>
          </a:p>
        </p:txBody>
      </p:sp>
    </p:spTree>
    <p:extLst>
      <p:ext uri="{BB962C8B-B14F-4D97-AF65-F5344CB8AC3E}">
        <p14:creationId xmlns:p14="http://schemas.microsoft.com/office/powerpoint/2010/main" val="2022448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448EA7-4B06-4D47-9A0F-64B28977C22D}"/>
              </a:ext>
            </a:extLst>
          </p:cNvPr>
          <p:cNvSpPr>
            <a:spLocks noGrp="1"/>
          </p:cNvSpPr>
          <p:nvPr>
            <p:ph idx="1"/>
          </p:nvPr>
        </p:nvSpPr>
        <p:spPr>
          <a:xfrm>
            <a:off x="279480" y="1206777"/>
            <a:ext cx="4190322" cy="4525963"/>
          </a:xfrm>
        </p:spPr>
        <p:txBody>
          <a:bodyPr>
            <a:normAutofit/>
          </a:bodyPr>
          <a:lstStyle/>
          <a:p>
            <a:pPr>
              <a:buClr>
                <a:srgbClr val="3ABEEE"/>
              </a:buClr>
              <a:buFont typeface="Wingdings" pitchFamily="2" charset="2"/>
              <a:buChar char="ü"/>
            </a:pPr>
            <a:endParaRPr lang="en-US" sz="2000" dirty="0">
              <a:latin typeface="Avenir Light" panose="020B0402020203020204" pitchFamily="34" charset="77"/>
            </a:endParaRPr>
          </a:p>
          <a:p>
            <a:pPr>
              <a:buClr>
                <a:srgbClr val="3ABEEE"/>
              </a:buClr>
              <a:buFont typeface="Wingdings" pitchFamily="2" charset="2"/>
              <a:buChar char="ü"/>
            </a:pPr>
            <a:r>
              <a:rPr lang="en-US" sz="2000" dirty="0">
                <a:latin typeface="Avenir Light" panose="020B0402020203020204" pitchFamily="34" charset="77"/>
              </a:rPr>
              <a:t>Company Backgrounds</a:t>
            </a:r>
          </a:p>
          <a:p>
            <a:pPr>
              <a:buClr>
                <a:srgbClr val="3ABEEE"/>
              </a:buClr>
              <a:buFont typeface="Wingdings" pitchFamily="2" charset="2"/>
              <a:buChar char="ü"/>
            </a:pPr>
            <a:endParaRPr lang="en-US" sz="2000" dirty="0">
              <a:latin typeface="Avenir Light" panose="020B0402020203020204" pitchFamily="34" charset="77"/>
            </a:endParaRPr>
          </a:p>
          <a:p>
            <a:pPr>
              <a:buClr>
                <a:srgbClr val="3ABEEE"/>
              </a:buClr>
              <a:buFont typeface="Wingdings" pitchFamily="2" charset="2"/>
              <a:buChar char="ü"/>
            </a:pPr>
            <a:r>
              <a:rPr lang="en-US" sz="2000" dirty="0">
                <a:latin typeface="Avenir Light" panose="020B0402020203020204" pitchFamily="34" charset="77"/>
              </a:rPr>
              <a:t>Challenge Overview</a:t>
            </a:r>
          </a:p>
          <a:p>
            <a:pPr>
              <a:buClr>
                <a:srgbClr val="3ABEEE"/>
              </a:buClr>
              <a:buFont typeface="Wingdings" pitchFamily="2" charset="2"/>
              <a:buChar char="ü"/>
            </a:pPr>
            <a:endParaRPr lang="en-US" sz="2000" dirty="0">
              <a:latin typeface="Avenir Light" panose="020B0402020203020204" pitchFamily="34" charset="77"/>
            </a:endParaRPr>
          </a:p>
          <a:p>
            <a:pPr>
              <a:buClr>
                <a:srgbClr val="3ABEEE"/>
              </a:buClr>
              <a:buFont typeface="Wingdings" pitchFamily="2" charset="2"/>
              <a:buChar char="ü"/>
            </a:pPr>
            <a:r>
              <a:rPr lang="en-US" sz="2000" dirty="0">
                <a:latin typeface="Avenir Light" panose="020B0402020203020204" pitchFamily="34" charset="77"/>
              </a:rPr>
              <a:t>RFP Details</a:t>
            </a:r>
          </a:p>
          <a:p>
            <a:pPr>
              <a:buClr>
                <a:srgbClr val="3ABEEE"/>
              </a:buClr>
              <a:buFont typeface="Wingdings" pitchFamily="2" charset="2"/>
              <a:buChar char="ü"/>
            </a:pPr>
            <a:endParaRPr lang="en-US" sz="2000" dirty="0">
              <a:latin typeface="Avenir Light" panose="020B0402020203020204" pitchFamily="34" charset="77"/>
            </a:endParaRPr>
          </a:p>
          <a:p>
            <a:pPr>
              <a:buClr>
                <a:srgbClr val="3ABEEE"/>
              </a:buClr>
              <a:buFont typeface="Wingdings" pitchFamily="2" charset="2"/>
              <a:buChar char="ü"/>
            </a:pPr>
            <a:r>
              <a:rPr lang="en-US" sz="2000" dirty="0">
                <a:latin typeface="Avenir Light" panose="020B0402020203020204" pitchFamily="34" charset="77"/>
              </a:rPr>
              <a:t>Demo Proposal</a:t>
            </a:r>
          </a:p>
          <a:p>
            <a:pPr>
              <a:buClr>
                <a:srgbClr val="3ABEEE"/>
              </a:buClr>
              <a:buFont typeface="Wingdings" pitchFamily="2" charset="2"/>
              <a:buChar char="ü"/>
            </a:pPr>
            <a:endParaRPr lang="en-US" sz="2000" dirty="0">
              <a:latin typeface="Avenir Light" panose="020B0402020203020204" pitchFamily="34" charset="77"/>
            </a:endParaRPr>
          </a:p>
          <a:p>
            <a:pPr>
              <a:buClr>
                <a:srgbClr val="3ABEEE"/>
              </a:buClr>
              <a:buFont typeface="Wingdings" pitchFamily="2" charset="2"/>
              <a:buChar char="ü"/>
            </a:pPr>
            <a:r>
              <a:rPr lang="en-US" sz="2000" dirty="0">
                <a:latin typeface="Avenir Light" panose="020B0402020203020204" pitchFamily="34" charset="77"/>
              </a:rPr>
              <a:t>Q&amp;A</a:t>
            </a:r>
          </a:p>
          <a:p>
            <a:pPr>
              <a:buClr>
                <a:srgbClr val="3ABEEE"/>
              </a:buClr>
              <a:buFont typeface="Wingdings" pitchFamily="2" charset="2"/>
              <a:buChar char="q"/>
            </a:pPr>
            <a:endParaRPr lang="en-US" sz="2800" dirty="0"/>
          </a:p>
        </p:txBody>
      </p:sp>
      <p:sp>
        <p:nvSpPr>
          <p:cNvPr id="4" name="Slide Number Placeholder 3">
            <a:extLst>
              <a:ext uri="{FF2B5EF4-FFF2-40B4-BE49-F238E27FC236}">
                <a16:creationId xmlns:a16="http://schemas.microsoft.com/office/drawing/2014/main" id="{42CD28E6-1D90-FD45-8691-41138A1F301B}"/>
              </a:ext>
            </a:extLst>
          </p:cNvPr>
          <p:cNvSpPr>
            <a:spLocks noGrp="1"/>
          </p:cNvSpPr>
          <p:nvPr>
            <p:ph type="sldNum" sz="quarter" idx="12"/>
          </p:nvPr>
        </p:nvSpPr>
        <p:spPr/>
        <p:txBody>
          <a:bodyPr/>
          <a:lstStyle/>
          <a:p>
            <a:fld id="{97F42FAF-87BD-D54A-B8CD-2E456E7C874E}" type="slidenum">
              <a:rPr lang="en-US" smtClean="0"/>
              <a:pPr/>
              <a:t>5</a:t>
            </a:fld>
            <a:endParaRPr lang="en-US" dirty="0"/>
          </a:p>
        </p:txBody>
      </p:sp>
      <p:sp>
        <p:nvSpPr>
          <p:cNvPr id="7" name="Title 1">
            <a:extLst>
              <a:ext uri="{FF2B5EF4-FFF2-40B4-BE49-F238E27FC236}">
                <a16:creationId xmlns:a16="http://schemas.microsoft.com/office/drawing/2014/main" id="{264C0D83-90A6-104B-8DE4-0DCDC87EF44F}"/>
              </a:ext>
            </a:extLst>
          </p:cNvPr>
          <p:cNvSpPr>
            <a:spLocks noGrp="1"/>
          </p:cNvSpPr>
          <p:nvPr>
            <p:ph type="title"/>
          </p:nvPr>
        </p:nvSpPr>
        <p:spPr>
          <a:xfrm>
            <a:off x="177281" y="403225"/>
            <a:ext cx="4190322" cy="803552"/>
          </a:xfrm>
        </p:spPr>
        <p:txBody>
          <a:bodyPr>
            <a:normAutofit/>
          </a:bodyPr>
          <a:lstStyle/>
          <a:p>
            <a:pPr algn="ctr"/>
            <a:r>
              <a:rPr lang="en-US" sz="3200" dirty="0">
                <a:solidFill>
                  <a:srgbClr val="58585A"/>
                </a:solidFill>
                <a:latin typeface="Avenir Black" panose="02000503020000020003" pitchFamily="2" charset="0"/>
                <a:cs typeface="Aharoni" panose="020F0502020204030204" pitchFamily="34" charset="0"/>
              </a:rPr>
              <a:t>Agenda</a:t>
            </a:r>
            <a:endParaRPr lang="en-US" sz="3200" dirty="0">
              <a:solidFill>
                <a:srgbClr val="3ABEEE"/>
              </a:solidFill>
              <a:latin typeface="Avenir Black" panose="02000503020000020003" pitchFamily="2" charset="0"/>
              <a:cs typeface="Aharoni" panose="020F0502020204030204" pitchFamily="34" charset="0"/>
            </a:endParaRPr>
          </a:p>
        </p:txBody>
      </p:sp>
      <p:sp>
        <p:nvSpPr>
          <p:cNvPr id="2" name="Rectangle 1">
            <a:extLst>
              <a:ext uri="{FF2B5EF4-FFF2-40B4-BE49-F238E27FC236}">
                <a16:creationId xmlns:a16="http://schemas.microsoft.com/office/drawing/2014/main" id="{6B821239-02AF-ED4D-BB46-239AED099162}"/>
              </a:ext>
            </a:extLst>
          </p:cNvPr>
          <p:cNvSpPr/>
          <p:nvPr/>
        </p:nvSpPr>
        <p:spPr>
          <a:xfrm>
            <a:off x="4572000" y="0"/>
            <a:ext cx="4572000" cy="68580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A person in a suit and tie&#10;&#10;Description automatically generated">
            <a:extLst>
              <a:ext uri="{FF2B5EF4-FFF2-40B4-BE49-F238E27FC236}">
                <a16:creationId xmlns:a16="http://schemas.microsoft.com/office/drawing/2014/main" id="{4E83C65F-FC32-094C-B011-635F5F4661DA}"/>
              </a:ext>
            </a:extLst>
          </p:cNvPr>
          <p:cNvPicPr>
            <a:picLocks noChangeAspect="1"/>
          </p:cNvPicPr>
          <p:nvPr/>
        </p:nvPicPr>
        <p:blipFill>
          <a:blip r:embed="rId3"/>
          <a:stretch>
            <a:fillRect/>
          </a:stretch>
        </p:blipFill>
        <p:spPr>
          <a:xfrm>
            <a:off x="4576572" y="0"/>
            <a:ext cx="4567428" cy="6858000"/>
          </a:xfrm>
          <a:prstGeom prst="rect">
            <a:avLst/>
          </a:prstGeom>
        </p:spPr>
      </p:pic>
    </p:spTree>
    <p:extLst>
      <p:ext uri="{BB962C8B-B14F-4D97-AF65-F5344CB8AC3E}">
        <p14:creationId xmlns:p14="http://schemas.microsoft.com/office/powerpoint/2010/main" val="1481449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800" y="497835"/>
            <a:ext cx="8229600" cy="803552"/>
          </a:xfrm>
        </p:spPr>
        <p:txBody>
          <a:bodyPr>
            <a:normAutofit/>
          </a:bodyPr>
          <a:lstStyle/>
          <a:p>
            <a:pPr algn="ctr"/>
            <a:r>
              <a:rPr lang="en-US" sz="3600" dirty="0">
                <a:solidFill>
                  <a:schemeClr val="tx1">
                    <a:lumMod val="75000"/>
                    <a:lumOff val="25000"/>
                  </a:schemeClr>
                </a:solidFill>
                <a:latin typeface="Avenir Black" panose="02000503020000020003" pitchFamily="2" charset="0"/>
              </a:rPr>
              <a:t>Presenters</a:t>
            </a:r>
          </a:p>
        </p:txBody>
      </p:sp>
      <p:sp>
        <p:nvSpPr>
          <p:cNvPr id="4" name="Slide Number Placeholder 3"/>
          <p:cNvSpPr>
            <a:spLocks noGrp="1"/>
          </p:cNvSpPr>
          <p:nvPr>
            <p:ph type="sldNum" sz="quarter" idx="12"/>
          </p:nvPr>
        </p:nvSpPr>
        <p:spPr/>
        <p:txBody>
          <a:bodyPr/>
          <a:lstStyle/>
          <a:p>
            <a:fld id="{97F42FAF-87BD-D54A-B8CD-2E456E7C874E}" type="slidenum">
              <a:rPr lang="en-US" smtClean="0"/>
              <a:t>6</a:t>
            </a:fld>
            <a:endParaRPr lang="en-US" dirty="0"/>
          </a:p>
        </p:txBody>
      </p:sp>
      <p:sp>
        <p:nvSpPr>
          <p:cNvPr id="10" name="TextBox 9"/>
          <p:cNvSpPr txBox="1"/>
          <p:nvPr/>
        </p:nvSpPr>
        <p:spPr>
          <a:xfrm>
            <a:off x="1249347" y="4746210"/>
            <a:ext cx="2565400" cy="923330"/>
          </a:xfrm>
          <a:prstGeom prst="rect">
            <a:avLst/>
          </a:prstGeom>
          <a:noFill/>
        </p:spPr>
        <p:txBody>
          <a:bodyPr wrap="square" rtlCol="0">
            <a:spAutoFit/>
          </a:bodyPr>
          <a:lstStyle/>
          <a:p>
            <a:pPr algn="ctr"/>
            <a:r>
              <a:rPr lang="en-US" b="1" dirty="0">
                <a:latin typeface="Avenir Black" panose="02000503020000020003" pitchFamily="2" charset="0"/>
                <a:cs typeface="Open Sans SemiBold"/>
              </a:rPr>
              <a:t>Kevin Leland</a:t>
            </a:r>
          </a:p>
          <a:p>
            <a:pPr algn="ctr"/>
            <a:r>
              <a:rPr lang="en-US" dirty="0">
                <a:latin typeface="Avenir Book" panose="02000503020000020003" pitchFamily="2" charset="0"/>
                <a:cs typeface="Open Sans SemiBold"/>
              </a:rPr>
              <a:t>CEO &amp; Founder</a:t>
            </a:r>
          </a:p>
          <a:p>
            <a:pPr algn="ctr"/>
            <a:r>
              <a:rPr lang="en-US" dirty="0">
                <a:latin typeface="Avenir Book" panose="02000503020000020003" pitchFamily="2" charset="0"/>
                <a:cs typeface="Open Sans SemiBold"/>
              </a:rPr>
              <a:t>Halo</a:t>
            </a:r>
          </a:p>
        </p:txBody>
      </p:sp>
      <p:sp>
        <p:nvSpPr>
          <p:cNvPr id="15" name="TextBox 14"/>
          <p:cNvSpPr txBox="1"/>
          <p:nvPr/>
        </p:nvSpPr>
        <p:spPr>
          <a:xfrm>
            <a:off x="4917106" y="4744042"/>
            <a:ext cx="2565400" cy="923330"/>
          </a:xfrm>
          <a:prstGeom prst="rect">
            <a:avLst/>
          </a:prstGeom>
          <a:noFill/>
        </p:spPr>
        <p:txBody>
          <a:bodyPr wrap="square" rtlCol="0">
            <a:spAutoFit/>
          </a:bodyPr>
          <a:lstStyle/>
          <a:p>
            <a:pPr algn="ctr"/>
            <a:r>
              <a:rPr lang="en-US" b="1" dirty="0">
                <a:latin typeface="Avenir Black" panose="02000503020000020003" pitchFamily="2" charset="0"/>
                <a:cs typeface="Open Sans SemiBold"/>
              </a:rPr>
              <a:t>Matt Muller, PhD</a:t>
            </a:r>
          </a:p>
          <a:p>
            <a:pPr algn="ctr"/>
            <a:r>
              <a:rPr lang="en-US" dirty="0">
                <a:latin typeface="Avenir Book" panose="02000503020000020003" pitchFamily="2" charset="0"/>
                <a:cs typeface="Open Sans SemiBold"/>
              </a:rPr>
              <a:t>Director of R&amp;D </a:t>
            </a:r>
          </a:p>
          <a:p>
            <a:pPr algn="ctr"/>
            <a:r>
              <a:rPr lang="en-US" dirty="0">
                <a:latin typeface="Avenir Book" panose="02000503020000020003" pitchFamily="2" charset="0"/>
                <a:cs typeface="Open Sans SemiBold"/>
              </a:rPr>
              <a:t>Baxter</a:t>
            </a:r>
          </a:p>
        </p:txBody>
      </p:sp>
      <p:pic>
        <p:nvPicPr>
          <p:cNvPr id="8" name="Picture 7" descr="A person posing for the camera&#10;&#10;Description automatically generated">
            <a:extLst>
              <a:ext uri="{FF2B5EF4-FFF2-40B4-BE49-F238E27FC236}">
                <a16:creationId xmlns:a16="http://schemas.microsoft.com/office/drawing/2014/main" id="{63853F1E-6715-5341-921E-FC90463C6CF7}"/>
              </a:ext>
            </a:extLst>
          </p:cNvPr>
          <p:cNvPicPr>
            <a:picLocks noChangeAspect="1"/>
          </p:cNvPicPr>
          <p:nvPr/>
        </p:nvPicPr>
        <p:blipFill>
          <a:blip r:embed="rId3"/>
          <a:stretch>
            <a:fillRect/>
          </a:stretch>
        </p:blipFill>
        <p:spPr>
          <a:xfrm>
            <a:off x="4685299" y="1739040"/>
            <a:ext cx="3029014" cy="3029014"/>
          </a:xfrm>
          <a:prstGeom prst="rect">
            <a:avLst/>
          </a:prstGeom>
        </p:spPr>
      </p:pic>
      <p:pic>
        <p:nvPicPr>
          <p:cNvPr id="17" name="Picture 16" descr="A person looking at the camera&#10;&#10;Description automatically generated">
            <a:extLst>
              <a:ext uri="{FF2B5EF4-FFF2-40B4-BE49-F238E27FC236}">
                <a16:creationId xmlns:a16="http://schemas.microsoft.com/office/drawing/2014/main" id="{DDC562FA-13BE-854E-A47A-715387F366EA}"/>
              </a:ext>
            </a:extLst>
          </p:cNvPr>
          <p:cNvPicPr>
            <a:picLocks noChangeAspect="1"/>
          </p:cNvPicPr>
          <p:nvPr/>
        </p:nvPicPr>
        <p:blipFill>
          <a:blip r:embed="rId4"/>
          <a:stretch>
            <a:fillRect/>
          </a:stretch>
        </p:blipFill>
        <p:spPr>
          <a:xfrm>
            <a:off x="1046976" y="1739040"/>
            <a:ext cx="2970142" cy="2970142"/>
          </a:xfrm>
          <a:prstGeom prst="rect">
            <a:avLst/>
          </a:prstGeom>
        </p:spPr>
      </p:pic>
    </p:spTree>
    <p:extLst>
      <p:ext uri="{BB962C8B-B14F-4D97-AF65-F5344CB8AC3E}">
        <p14:creationId xmlns:p14="http://schemas.microsoft.com/office/powerpoint/2010/main" val="22521572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462" y="461053"/>
            <a:ext cx="8229600" cy="803552"/>
          </a:xfrm>
        </p:spPr>
        <p:txBody>
          <a:bodyPr>
            <a:normAutofit/>
          </a:bodyPr>
          <a:lstStyle/>
          <a:p>
            <a:pPr algn="ctr"/>
            <a:r>
              <a:rPr lang="en-US" sz="3600" dirty="0">
                <a:solidFill>
                  <a:schemeClr val="tx1">
                    <a:lumMod val="75000"/>
                    <a:lumOff val="25000"/>
                  </a:schemeClr>
                </a:solidFill>
                <a:latin typeface="Avenir Black" panose="02000503020000020003" pitchFamily="2" charset="0"/>
                <a:cs typeface="Aharoni" panose="020F0502020204030204" pitchFamily="34" charset="0"/>
              </a:rPr>
              <a:t>What is </a:t>
            </a:r>
            <a:r>
              <a:rPr lang="en-US" sz="3600" dirty="0">
                <a:solidFill>
                  <a:srgbClr val="3ABEEE"/>
                </a:solidFill>
                <a:latin typeface="Avenir Black" panose="02000503020000020003" pitchFamily="2" charset="0"/>
                <a:cs typeface="Aharoni" panose="020F0502020204030204" pitchFamily="34" charset="0"/>
              </a:rPr>
              <a:t>Halo</a:t>
            </a:r>
          </a:p>
        </p:txBody>
      </p:sp>
      <p:sp>
        <p:nvSpPr>
          <p:cNvPr id="4" name="Slide Number Placeholder 3"/>
          <p:cNvSpPr>
            <a:spLocks noGrp="1"/>
          </p:cNvSpPr>
          <p:nvPr>
            <p:ph type="sldNum" sz="quarter" idx="12"/>
          </p:nvPr>
        </p:nvSpPr>
        <p:spPr/>
        <p:txBody>
          <a:bodyPr/>
          <a:lstStyle/>
          <a:p>
            <a:fld id="{97F42FAF-87BD-D54A-B8CD-2E456E7C874E}" type="slidenum">
              <a:rPr lang="en-US" smtClean="0"/>
              <a:t>7</a:t>
            </a:fld>
            <a:endParaRPr lang="en-US" dirty="0"/>
          </a:p>
        </p:txBody>
      </p:sp>
      <p:sp>
        <p:nvSpPr>
          <p:cNvPr id="76" name="Content Placeholder 2"/>
          <p:cNvSpPr txBox="1">
            <a:spLocks/>
          </p:cNvSpPr>
          <p:nvPr/>
        </p:nvSpPr>
        <p:spPr>
          <a:xfrm>
            <a:off x="388462" y="1315632"/>
            <a:ext cx="7682860" cy="885965"/>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buNone/>
            </a:pPr>
            <a:r>
              <a:rPr lang="en-US" sz="1800" dirty="0">
                <a:latin typeface="Open Sans Light"/>
                <a:cs typeface="Open Sans Light"/>
              </a:rPr>
              <a:t>Halo is an online marketplace that connects research-driven companies directly with research proposals from scientists</a:t>
            </a:r>
          </a:p>
        </p:txBody>
      </p:sp>
      <p:sp>
        <p:nvSpPr>
          <p:cNvPr id="6" name="Oval 5"/>
          <p:cNvSpPr/>
          <p:nvPr/>
        </p:nvSpPr>
        <p:spPr>
          <a:xfrm>
            <a:off x="4114596" y="2345057"/>
            <a:ext cx="4572204" cy="2633746"/>
          </a:xfrm>
          <a:prstGeom prst="ellipse">
            <a:avLst/>
          </a:prstGeom>
          <a:solidFill>
            <a:srgbClr val="A24BDA">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7" name="Oval 6"/>
          <p:cNvSpPr/>
          <p:nvPr/>
        </p:nvSpPr>
        <p:spPr>
          <a:xfrm>
            <a:off x="457200" y="2422636"/>
            <a:ext cx="4657748" cy="2606110"/>
          </a:xfrm>
          <a:prstGeom prst="ellipse">
            <a:avLst/>
          </a:prstGeom>
          <a:solidFill>
            <a:srgbClr val="16A1FF">
              <a:alpha val="1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0000"/>
              </a:solidFill>
            </a:endParaRPr>
          </a:p>
        </p:txBody>
      </p:sp>
      <p:sp>
        <p:nvSpPr>
          <p:cNvPr id="8" name="TextBox 7"/>
          <p:cNvSpPr txBox="1"/>
          <p:nvPr/>
        </p:nvSpPr>
        <p:spPr>
          <a:xfrm>
            <a:off x="1851299" y="2697081"/>
            <a:ext cx="1779645" cy="307777"/>
          </a:xfrm>
          <a:prstGeom prst="rect">
            <a:avLst/>
          </a:prstGeom>
          <a:noFill/>
        </p:spPr>
        <p:txBody>
          <a:bodyPr wrap="square" rtlCol="0">
            <a:spAutoFit/>
          </a:bodyPr>
          <a:lstStyle/>
          <a:p>
            <a:pPr algn="ctr"/>
            <a:r>
              <a:rPr lang="en-US" sz="1400" dirty="0">
                <a:solidFill>
                  <a:srgbClr val="58585A"/>
                </a:solidFill>
                <a:latin typeface="Avenir Black"/>
                <a:cs typeface="Avenir Black"/>
              </a:rPr>
              <a:t>Marketplace</a:t>
            </a:r>
            <a:endParaRPr lang="en-US" sz="1400" b="1" dirty="0">
              <a:solidFill>
                <a:srgbClr val="58585A"/>
              </a:solidFill>
              <a:latin typeface="Avenir Heavy"/>
              <a:cs typeface="Avenir Heavy"/>
            </a:endParaRPr>
          </a:p>
        </p:txBody>
      </p:sp>
      <p:sp>
        <p:nvSpPr>
          <p:cNvPr id="10" name="TextBox 9"/>
          <p:cNvSpPr txBox="1"/>
          <p:nvPr/>
        </p:nvSpPr>
        <p:spPr>
          <a:xfrm>
            <a:off x="5084533" y="2969404"/>
            <a:ext cx="2811064" cy="276999"/>
          </a:xfrm>
          <a:prstGeom prst="rect">
            <a:avLst/>
          </a:prstGeom>
          <a:noFill/>
        </p:spPr>
        <p:txBody>
          <a:bodyPr wrap="square" rtlCol="0">
            <a:spAutoFit/>
          </a:bodyPr>
          <a:lstStyle/>
          <a:p>
            <a:pPr algn="ctr"/>
            <a:r>
              <a:rPr lang="en-US" sz="1200" dirty="0">
                <a:solidFill>
                  <a:srgbClr val="58585A"/>
                </a:solidFill>
                <a:latin typeface="Avenir Book"/>
                <a:cs typeface="Avenir Book"/>
              </a:rPr>
              <a:t>Scientist Profiles &amp; Company Pages</a:t>
            </a:r>
          </a:p>
        </p:txBody>
      </p:sp>
      <p:sp>
        <p:nvSpPr>
          <p:cNvPr id="11" name="TextBox 10"/>
          <p:cNvSpPr txBox="1"/>
          <p:nvPr/>
        </p:nvSpPr>
        <p:spPr>
          <a:xfrm>
            <a:off x="1360663" y="2991376"/>
            <a:ext cx="2817776" cy="276999"/>
          </a:xfrm>
          <a:prstGeom prst="rect">
            <a:avLst/>
          </a:prstGeom>
          <a:noFill/>
        </p:spPr>
        <p:txBody>
          <a:bodyPr wrap="square" rtlCol="0">
            <a:spAutoFit/>
          </a:bodyPr>
          <a:lstStyle/>
          <a:p>
            <a:pPr algn="ctr"/>
            <a:r>
              <a:rPr lang="en-US" sz="1200" dirty="0">
                <a:solidFill>
                  <a:srgbClr val="58585A"/>
                </a:solidFill>
                <a:latin typeface="Avenir Book"/>
                <a:cs typeface="Avenir Book"/>
              </a:rPr>
              <a:t>RFPs from research-driven industries</a:t>
            </a:r>
          </a:p>
        </p:txBody>
      </p:sp>
      <p:pic>
        <p:nvPicPr>
          <p:cNvPr id="19" name="Picture 18" descr="V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5615" y="3491940"/>
            <a:ext cx="704512" cy="396288"/>
          </a:xfrm>
          <a:prstGeom prst="rect">
            <a:avLst/>
          </a:prstGeom>
        </p:spPr>
      </p:pic>
      <p:pic>
        <p:nvPicPr>
          <p:cNvPr id="21" name="Picture 20" descr="G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3023" y="3491939"/>
            <a:ext cx="409454" cy="409454"/>
          </a:xfrm>
          <a:prstGeom prst="rect">
            <a:avLst/>
          </a:prstGeom>
        </p:spPr>
      </p:pic>
      <p:pic>
        <p:nvPicPr>
          <p:cNvPr id="22" name="Picture 21" descr="Siemen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6968" y="4155918"/>
            <a:ext cx="765370" cy="151103"/>
          </a:xfrm>
          <a:prstGeom prst="rect">
            <a:avLst/>
          </a:prstGeom>
        </p:spPr>
      </p:pic>
      <p:pic>
        <p:nvPicPr>
          <p:cNvPr id="23" name="Picture 22" descr="Roch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4200" y="4085455"/>
            <a:ext cx="508853" cy="275628"/>
          </a:xfrm>
          <a:prstGeom prst="rect">
            <a:avLst/>
          </a:prstGeom>
        </p:spPr>
      </p:pic>
      <p:pic>
        <p:nvPicPr>
          <p:cNvPr id="24" name="Picture 23" descr="Dow.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34410" y="4102614"/>
            <a:ext cx="692858" cy="235464"/>
          </a:xfrm>
          <a:prstGeom prst="rect">
            <a:avLst/>
          </a:prstGeom>
        </p:spPr>
      </p:pic>
      <p:pic>
        <p:nvPicPr>
          <p:cNvPr id="5" name="Picture 4"/>
          <p:cNvPicPr>
            <a:picLocks noChangeAspect="1"/>
          </p:cNvPicPr>
          <p:nvPr/>
        </p:nvPicPr>
        <p:blipFill>
          <a:blip r:embed="rId8"/>
          <a:stretch>
            <a:fillRect/>
          </a:stretch>
        </p:blipFill>
        <p:spPr>
          <a:xfrm>
            <a:off x="5622519" y="3370429"/>
            <a:ext cx="683797" cy="1187953"/>
          </a:xfrm>
          <a:prstGeom prst="rect">
            <a:avLst/>
          </a:prstGeom>
          <a:effectLst>
            <a:outerShdw blurRad="50800" dist="38100" dir="2700000" algn="tl" rotWithShape="0">
              <a:srgbClr val="000000">
                <a:alpha val="43000"/>
              </a:srgbClr>
            </a:outerShdw>
          </a:effectLst>
        </p:spPr>
      </p:pic>
      <p:pic>
        <p:nvPicPr>
          <p:cNvPr id="27" name="Picture 26"/>
          <p:cNvPicPr>
            <a:picLocks noChangeAspect="1"/>
          </p:cNvPicPr>
          <p:nvPr/>
        </p:nvPicPr>
        <p:blipFill>
          <a:blip r:embed="rId9"/>
          <a:stretch>
            <a:fillRect/>
          </a:stretch>
        </p:blipFill>
        <p:spPr>
          <a:xfrm>
            <a:off x="6671705" y="3556926"/>
            <a:ext cx="1223892" cy="661138"/>
          </a:xfrm>
          <a:prstGeom prst="rect">
            <a:avLst/>
          </a:prstGeom>
          <a:effectLst>
            <a:outerShdw blurRad="50800" dist="38100" dir="2700000" algn="tl" rotWithShape="0">
              <a:srgbClr val="000000">
                <a:alpha val="43000"/>
              </a:srgbClr>
            </a:outerShdw>
          </a:effectLst>
        </p:spPr>
      </p:pic>
      <p:sp>
        <p:nvSpPr>
          <p:cNvPr id="9" name="TextBox 8"/>
          <p:cNvSpPr txBox="1"/>
          <p:nvPr/>
        </p:nvSpPr>
        <p:spPr>
          <a:xfrm>
            <a:off x="5816909" y="2682448"/>
            <a:ext cx="1335592" cy="307777"/>
          </a:xfrm>
          <a:prstGeom prst="rect">
            <a:avLst/>
          </a:prstGeom>
          <a:noFill/>
        </p:spPr>
        <p:txBody>
          <a:bodyPr wrap="square" rtlCol="0">
            <a:spAutoFit/>
          </a:bodyPr>
          <a:lstStyle/>
          <a:p>
            <a:pPr algn="ctr"/>
            <a:r>
              <a:rPr lang="en-US" sz="1400" dirty="0">
                <a:solidFill>
                  <a:srgbClr val="58585A"/>
                </a:solidFill>
                <a:latin typeface="Avenir Black"/>
                <a:cs typeface="Avenir Black"/>
              </a:rPr>
              <a:t>Network</a:t>
            </a:r>
          </a:p>
        </p:txBody>
      </p:sp>
      <p:pic>
        <p:nvPicPr>
          <p:cNvPr id="29" name="Picture 28">
            <a:extLst>
              <a:ext uri="{FF2B5EF4-FFF2-40B4-BE49-F238E27FC236}">
                <a16:creationId xmlns:a16="http://schemas.microsoft.com/office/drawing/2014/main" id="{540C3B2E-FFAE-444D-9A88-9707C1E109F2}"/>
              </a:ext>
            </a:extLst>
          </p:cNvPr>
          <p:cNvPicPr>
            <a:picLocks noChangeAspect="1"/>
          </p:cNvPicPr>
          <p:nvPr/>
        </p:nvPicPr>
        <p:blipFill>
          <a:blip r:embed="rId10"/>
          <a:stretch>
            <a:fillRect/>
          </a:stretch>
        </p:blipFill>
        <p:spPr>
          <a:xfrm>
            <a:off x="1138961" y="3370429"/>
            <a:ext cx="849417" cy="637063"/>
          </a:xfrm>
          <a:prstGeom prst="rect">
            <a:avLst/>
          </a:prstGeom>
        </p:spPr>
      </p:pic>
      <p:pic>
        <p:nvPicPr>
          <p:cNvPr id="31" name="Picture 30">
            <a:extLst>
              <a:ext uri="{FF2B5EF4-FFF2-40B4-BE49-F238E27FC236}">
                <a16:creationId xmlns:a16="http://schemas.microsoft.com/office/drawing/2014/main" id="{DAF7813C-F421-DF4E-96A8-D9BFA1A394C8}"/>
              </a:ext>
            </a:extLst>
          </p:cNvPr>
          <p:cNvPicPr>
            <a:picLocks noChangeAspect="1"/>
          </p:cNvPicPr>
          <p:nvPr/>
        </p:nvPicPr>
        <p:blipFill>
          <a:blip r:embed="rId11"/>
          <a:stretch>
            <a:fillRect/>
          </a:stretch>
        </p:blipFill>
        <p:spPr>
          <a:xfrm>
            <a:off x="817050" y="4178198"/>
            <a:ext cx="925036" cy="104837"/>
          </a:xfrm>
          <a:prstGeom prst="rect">
            <a:avLst/>
          </a:prstGeom>
        </p:spPr>
      </p:pic>
      <p:pic>
        <p:nvPicPr>
          <p:cNvPr id="32" name="Picture 31">
            <a:extLst>
              <a:ext uri="{FF2B5EF4-FFF2-40B4-BE49-F238E27FC236}">
                <a16:creationId xmlns:a16="http://schemas.microsoft.com/office/drawing/2014/main" id="{F24B06CB-BB25-2B4D-A111-45FBD7B431C8}"/>
              </a:ext>
            </a:extLst>
          </p:cNvPr>
          <p:cNvPicPr>
            <a:picLocks noChangeAspect="1"/>
          </p:cNvPicPr>
          <p:nvPr/>
        </p:nvPicPr>
        <p:blipFill>
          <a:blip r:embed="rId12"/>
          <a:stretch>
            <a:fillRect/>
          </a:stretch>
        </p:blipFill>
        <p:spPr>
          <a:xfrm>
            <a:off x="669763" y="3562773"/>
            <a:ext cx="524903" cy="228333"/>
          </a:xfrm>
          <a:prstGeom prst="rect">
            <a:avLst/>
          </a:prstGeom>
        </p:spPr>
      </p:pic>
      <p:pic>
        <p:nvPicPr>
          <p:cNvPr id="34" name="Picture 33">
            <a:extLst>
              <a:ext uri="{FF2B5EF4-FFF2-40B4-BE49-F238E27FC236}">
                <a16:creationId xmlns:a16="http://schemas.microsoft.com/office/drawing/2014/main" id="{5C87659C-3A54-AA4D-8D11-75C0DBA961AA}"/>
              </a:ext>
            </a:extLst>
          </p:cNvPr>
          <p:cNvPicPr>
            <a:picLocks noChangeAspect="1"/>
          </p:cNvPicPr>
          <p:nvPr/>
        </p:nvPicPr>
        <p:blipFill>
          <a:blip r:embed="rId13"/>
          <a:stretch>
            <a:fillRect/>
          </a:stretch>
        </p:blipFill>
        <p:spPr>
          <a:xfrm>
            <a:off x="3097845" y="3403849"/>
            <a:ext cx="752069" cy="752069"/>
          </a:xfrm>
          <a:prstGeom prst="rect">
            <a:avLst/>
          </a:prstGeom>
        </p:spPr>
      </p:pic>
      <p:pic>
        <p:nvPicPr>
          <p:cNvPr id="36" name="Picture 35">
            <a:extLst>
              <a:ext uri="{FF2B5EF4-FFF2-40B4-BE49-F238E27FC236}">
                <a16:creationId xmlns:a16="http://schemas.microsoft.com/office/drawing/2014/main" id="{C150F9D0-579E-F342-9232-18508C863299}"/>
              </a:ext>
            </a:extLst>
          </p:cNvPr>
          <p:cNvPicPr>
            <a:picLocks noChangeAspect="1"/>
          </p:cNvPicPr>
          <p:nvPr/>
        </p:nvPicPr>
        <p:blipFill>
          <a:blip r:embed="rId14"/>
          <a:stretch>
            <a:fillRect/>
          </a:stretch>
        </p:blipFill>
        <p:spPr>
          <a:xfrm>
            <a:off x="3926257" y="3423357"/>
            <a:ext cx="1384219" cy="1249642"/>
          </a:xfrm>
          <a:prstGeom prst="rect">
            <a:avLst/>
          </a:prstGeom>
        </p:spPr>
      </p:pic>
      <p:pic>
        <p:nvPicPr>
          <p:cNvPr id="14" name="Picture 13" descr="halo-logo-reversed.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167174" y="3636027"/>
            <a:ext cx="924341" cy="624168"/>
          </a:xfrm>
          <a:prstGeom prst="rect">
            <a:avLst/>
          </a:prstGeom>
        </p:spPr>
      </p:pic>
    </p:spTree>
    <p:extLst>
      <p:ext uri="{BB962C8B-B14F-4D97-AF65-F5344CB8AC3E}">
        <p14:creationId xmlns:p14="http://schemas.microsoft.com/office/powerpoint/2010/main" val="1928114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448EA7-4B06-4D47-9A0F-64B28977C22D}"/>
              </a:ext>
            </a:extLst>
          </p:cNvPr>
          <p:cNvSpPr>
            <a:spLocks noGrp="1"/>
          </p:cNvSpPr>
          <p:nvPr>
            <p:ph idx="1"/>
          </p:nvPr>
        </p:nvSpPr>
        <p:spPr>
          <a:xfrm>
            <a:off x="765905" y="1513821"/>
            <a:ext cx="7340520" cy="3593823"/>
          </a:xfrm>
        </p:spPr>
        <p:txBody>
          <a:bodyPr>
            <a:normAutofit lnSpcReduction="10000"/>
          </a:bodyPr>
          <a:lstStyle/>
          <a:p>
            <a:pPr marL="0" indent="0">
              <a:buClr>
                <a:srgbClr val="3ABEEE"/>
              </a:buClr>
              <a:buNone/>
            </a:pPr>
            <a:endParaRPr lang="en-US" sz="2000" dirty="0">
              <a:latin typeface="Avenir Light" panose="020B0402020203020204" pitchFamily="34" charset="77"/>
            </a:endParaRPr>
          </a:p>
          <a:p>
            <a:pPr>
              <a:buClr>
                <a:srgbClr val="3ABEEE"/>
              </a:buClr>
              <a:buFont typeface="Wingdings" pitchFamily="2" charset="2"/>
              <a:buChar char="ü"/>
            </a:pPr>
            <a:r>
              <a:rPr lang="en-US" sz="2000" dirty="0">
                <a:latin typeface="Avenir Light" panose="020B0402020203020204" pitchFamily="34" charset="77"/>
              </a:rPr>
              <a:t>Both university officials and scientists can join</a:t>
            </a:r>
          </a:p>
          <a:p>
            <a:pPr marL="0" indent="0">
              <a:buClr>
                <a:srgbClr val="3ABEEE"/>
              </a:buClr>
              <a:buNone/>
            </a:pPr>
            <a:endParaRPr lang="en-US" sz="2000" dirty="0">
              <a:latin typeface="Avenir Light" panose="020B0402020203020204" pitchFamily="34" charset="77"/>
            </a:endParaRPr>
          </a:p>
          <a:p>
            <a:pPr>
              <a:buClr>
                <a:srgbClr val="3ABEEE"/>
              </a:buClr>
              <a:buFont typeface="Wingdings" pitchFamily="2" charset="2"/>
              <a:buChar char="ü"/>
            </a:pPr>
            <a:r>
              <a:rPr lang="en-US" sz="2000" dirty="0">
                <a:latin typeface="Avenir Light" panose="020B0402020203020204" pitchFamily="34" charset="77"/>
              </a:rPr>
              <a:t>Pre-proposal takes about an hour</a:t>
            </a:r>
          </a:p>
          <a:p>
            <a:pPr>
              <a:buClr>
                <a:srgbClr val="3ABEEE"/>
              </a:buClr>
              <a:buFont typeface="Wingdings" pitchFamily="2" charset="2"/>
              <a:buChar char="ü"/>
            </a:pPr>
            <a:endParaRPr lang="en-US" sz="2000" dirty="0">
              <a:latin typeface="Avenir Light" panose="020B0402020203020204" pitchFamily="34" charset="77"/>
            </a:endParaRPr>
          </a:p>
          <a:p>
            <a:pPr>
              <a:buClr>
                <a:srgbClr val="3ABEEE"/>
              </a:buClr>
              <a:buFont typeface="Wingdings" pitchFamily="2" charset="2"/>
              <a:buChar char="ü"/>
            </a:pPr>
            <a:r>
              <a:rPr lang="en-US" sz="2000" dirty="0">
                <a:latin typeface="Avenir Light" panose="020B0402020203020204" pitchFamily="34" charset="77"/>
              </a:rPr>
              <a:t>Non-confidential information</a:t>
            </a:r>
          </a:p>
          <a:p>
            <a:pPr>
              <a:buClr>
                <a:srgbClr val="3ABEEE"/>
              </a:buClr>
              <a:buFont typeface="Wingdings" pitchFamily="2" charset="2"/>
              <a:buChar char="ü"/>
            </a:pPr>
            <a:endParaRPr lang="en-US" sz="2000" dirty="0">
              <a:latin typeface="Avenir Light" panose="020B0402020203020204" pitchFamily="34" charset="77"/>
            </a:endParaRPr>
          </a:p>
          <a:p>
            <a:pPr>
              <a:buClr>
                <a:srgbClr val="3ABEEE"/>
              </a:buClr>
              <a:buFont typeface="Wingdings" pitchFamily="2" charset="2"/>
              <a:buChar char="ü"/>
            </a:pPr>
            <a:r>
              <a:rPr lang="en-US" sz="2000" dirty="0">
                <a:latin typeface="Avenir Light" panose="020B0402020203020204" pitchFamily="34" charset="77"/>
              </a:rPr>
              <a:t>Every proposal gets a response with feedback</a:t>
            </a:r>
          </a:p>
          <a:p>
            <a:pPr>
              <a:buClr>
                <a:srgbClr val="3ABEEE"/>
              </a:buClr>
              <a:buFont typeface="Wingdings" pitchFamily="2" charset="2"/>
              <a:buChar char="ü"/>
            </a:pPr>
            <a:endParaRPr lang="en-US" sz="2000" dirty="0">
              <a:latin typeface="Avenir Light" panose="020B0402020203020204" pitchFamily="34" charset="77"/>
            </a:endParaRPr>
          </a:p>
          <a:p>
            <a:pPr>
              <a:buClr>
                <a:srgbClr val="3ABEEE"/>
              </a:buClr>
              <a:buFont typeface="Wingdings" pitchFamily="2" charset="2"/>
              <a:buChar char="ü"/>
            </a:pPr>
            <a:r>
              <a:rPr lang="en-US" sz="2000" dirty="0">
                <a:latin typeface="Avenir Light" panose="020B0402020203020204" pitchFamily="34" charset="77"/>
              </a:rPr>
              <a:t>Engage directly with industry partner</a:t>
            </a:r>
          </a:p>
          <a:p>
            <a:pPr>
              <a:buClr>
                <a:srgbClr val="3ABEEE"/>
              </a:buClr>
              <a:buFont typeface="Wingdings" pitchFamily="2" charset="2"/>
              <a:buChar char="ü"/>
            </a:pPr>
            <a:endParaRPr lang="en-US" sz="2000" dirty="0">
              <a:latin typeface="Avenir Light" panose="020B0402020203020204" pitchFamily="34" charset="77"/>
            </a:endParaRPr>
          </a:p>
          <a:p>
            <a:pPr marL="0" indent="0">
              <a:buClr>
                <a:srgbClr val="3ABEEE"/>
              </a:buClr>
              <a:buNone/>
            </a:pPr>
            <a:endParaRPr lang="en-US" sz="2800" dirty="0"/>
          </a:p>
        </p:txBody>
      </p:sp>
      <p:sp>
        <p:nvSpPr>
          <p:cNvPr id="4" name="Slide Number Placeholder 3">
            <a:extLst>
              <a:ext uri="{FF2B5EF4-FFF2-40B4-BE49-F238E27FC236}">
                <a16:creationId xmlns:a16="http://schemas.microsoft.com/office/drawing/2014/main" id="{42CD28E6-1D90-FD45-8691-41138A1F301B}"/>
              </a:ext>
            </a:extLst>
          </p:cNvPr>
          <p:cNvSpPr>
            <a:spLocks noGrp="1"/>
          </p:cNvSpPr>
          <p:nvPr>
            <p:ph type="sldNum" sz="quarter" idx="12"/>
          </p:nvPr>
        </p:nvSpPr>
        <p:spPr/>
        <p:txBody>
          <a:bodyPr/>
          <a:lstStyle/>
          <a:p>
            <a:fld id="{97F42FAF-87BD-D54A-B8CD-2E456E7C874E}" type="slidenum">
              <a:rPr lang="en-US" smtClean="0"/>
              <a:pPr/>
              <a:t>8</a:t>
            </a:fld>
            <a:endParaRPr lang="en-US" dirty="0"/>
          </a:p>
        </p:txBody>
      </p:sp>
      <p:sp>
        <p:nvSpPr>
          <p:cNvPr id="7" name="Title 1">
            <a:extLst>
              <a:ext uri="{FF2B5EF4-FFF2-40B4-BE49-F238E27FC236}">
                <a16:creationId xmlns:a16="http://schemas.microsoft.com/office/drawing/2014/main" id="{264C0D83-90A6-104B-8DE4-0DCDC87EF44F}"/>
              </a:ext>
            </a:extLst>
          </p:cNvPr>
          <p:cNvSpPr>
            <a:spLocks noGrp="1"/>
          </p:cNvSpPr>
          <p:nvPr>
            <p:ph type="title"/>
          </p:nvPr>
        </p:nvSpPr>
        <p:spPr>
          <a:xfrm>
            <a:off x="1523906" y="487692"/>
            <a:ext cx="5824518" cy="803552"/>
          </a:xfrm>
        </p:spPr>
        <p:txBody>
          <a:bodyPr>
            <a:normAutofit/>
          </a:bodyPr>
          <a:lstStyle/>
          <a:p>
            <a:pPr algn="ctr"/>
            <a:r>
              <a:rPr lang="en-US" sz="3600" dirty="0">
                <a:solidFill>
                  <a:srgbClr val="58585A"/>
                </a:solidFill>
                <a:latin typeface="Avenir Black" panose="02000503020000020003" pitchFamily="2" charset="0"/>
                <a:cs typeface="Aharoni" panose="020F0502020204030204" pitchFamily="34" charset="0"/>
              </a:rPr>
              <a:t>Halo </a:t>
            </a:r>
            <a:r>
              <a:rPr lang="en-US" sz="3600" dirty="0">
                <a:solidFill>
                  <a:srgbClr val="3ABEEE"/>
                </a:solidFill>
                <a:latin typeface="Avenir Black" panose="02000503020000020003" pitchFamily="2" charset="0"/>
                <a:cs typeface="Aharoni" panose="020F0502020204030204" pitchFamily="34" charset="0"/>
              </a:rPr>
              <a:t>Highlights</a:t>
            </a:r>
          </a:p>
        </p:txBody>
      </p:sp>
    </p:spTree>
    <p:extLst>
      <p:ext uri="{BB962C8B-B14F-4D97-AF65-F5344CB8AC3E}">
        <p14:creationId xmlns:p14="http://schemas.microsoft.com/office/powerpoint/2010/main" val="13822508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4448EA7-4B06-4D47-9A0F-64B28977C22D}"/>
              </a:ext>
            </a:extLst>
          </p:cNvPr>
          <p:cNvSpPr>
            <a:spLocks noGrp="1"/>
          </p:cNvSpPr>
          <p:nvPr>
            <p:ph idx="1"/>
          </p:nvPr>
        </p:nvSpPr>
        <p:spPr>
          <a:xfrm>
            <a:off x="377107" y="1613452"/>
            <a:ext cx="3969606" cy="4525963"/>
          </a:xfrm>
        </p:spPr>
        <p:txBody>
          <a:bodyPr>
            <a:normAutofit/>
          </a:bodyPr>
          <a:lstStyle/>
          <a:p>
            <a:pPr marL="0" indent="0">
              <a:buClr>
                <a:srgbClr val="3ABEEE"/>
              </a:buClr>
              <a:buNone/>
            </a:pPr>
            <a:r>
              <a:rPr lang="en-US" sz="2000" dirty="0"/>
              <a:t>Baxter is a Fortune 200 healthcare and med device company based outside Chicago</a:t>
            </a:r>
          </a:p>
          <a:p>
            <a:pPr marL="0" indent="0">
              <a:buClr>
                <a:srgbClr val="3ABEEE"/>
              </a:buClr>
              <a:buNone/>
            </a:pPr>
            <a:endParaRPr lang="en-US" sz="2000" dirty="0"/>
          </a:p>
          <a:p>
            <a:pPr marL="0" indent="0">
              <a:buClr>
                <a:srgbClr val="3ABEEE"/>
              </a:buClr>
              <a:buNone/>
            </a:pPr>
            <a:r>
              <a:rPr lang="en-US" sz="2000" dirty="0"/>
              <a:t>Spends $650M on R&amp;D</a:t>
            </a:r>
          </a:p>
          <a:p>
            <a:pPr marL="0" indent="0">
              <a:buClr>
                <a:srgbClr val="3ABEEE"/>
              </a:buClr>
              <a:buNone/>
            </a:pPr>
            <a:endParaRPr lang="en-US" sz="2000" dirty="0"/>
          </a:p>
          <a:p>
            <a:pPr marL="0" indent="0">
              <a:buClr>
                <a:srgbClr val="3ABEEE"/>
              </a:buClr>
              <a:buNone/>
            </a:pPr>
            <a:r>
              <a:rPr lang="en-US" sz="2000" dirty="0"/>
              <a:t>Largest business is renal care and home dialysis </a:t>
            </a:r>
          </a:p>
          <a:p>
            <a:pPr marL="0" indent="0">
              <a:buClr>
                <a:srgbClr val="3ABEEE"/>
              </a:buClr>
              <a:buNone/>
            </a:pPr>
            <a:endParaRPr lang="en-US" sz="2000" dirty="0"/>
          </a:p>
          <a:p>
            <a:pPr marL="0" indent="0">
              <a:buClr>
                <a:srgbClr val="3ABEEE"/>
              </a:buClr>
              <a:buNone/>
            </a:pPr>
            <a:r>
              <a:rPr lang="en-US" sz="2000" dirty="0"/>
              <a:t>Current academic collaborators include Mayo Clinic, USC, Tel Aviv University and Johns Hopkins</a:t>
            </a:r>
          </a:p>
        </p:txBody>
      </p:sp>
      <p:sp>
        <p:nvSpPr>
          <p:cNvPr id="4" name="Slide Number Placeholder 3">
            <a:extLst>
              <a:ext uri="{FF2B5EF4-FFF2-40B4-BE49-F238E27FC236}">
                <a16:creationId xmlns:a16="http://schemas.microsoft.com/office/drawing/2014/main" id="{42CD28E6-1D90-FD45-8691-41138A1F301B}"/>
              </a:ext>
            </a:extLst>
          </p:cNvPr>
          <p:cNvSpPr>
            <a:spLocks noGrp="1"/>
          </p:cNvSpPr>
          <p:nvPr>
            <p:ph type="sldNum" sz="quarter" idx="12"/>
          </p:nvPr>
        </p:nvSpPr>
        <p:spPr/>
        <p:txBody>
          <a:bodyPr/>
          <a:lstStyle/>
          <a:p>
            <a:fld id="{97F42FAF-87BD-D54A-B8CD-2E456E7C874E}" type="slidenum">
              <a:rPr lang="en-US" smtClean="0"/>
              <a:pPr/>
              <a:t>9</a:t>
            </a:fld>
            <a:endParaRPr lang="en-US" dirty="0"/>
          </a:p>
        </p:txBody>
      </p:sp>
      <p:sp>
        <p:nvSpPr>
          <p:cNvPr id="7" name="Title 1">
            <a:extLst>
              <a:ext uri="{FF2B5EF4-FFF2-40B4-BE49-F238E27FC236}">
                <a16:creationId xmlns:a16="http://schemas.microsoft.com/office/drawing/2014/main" id="{264C0D83-90A6-104B-8DE4-0DCDC87EF44F}"/>
              </a:ext>
            </a:extLst>
          </p:cNvPr>
          <p:cNvSpPr>
            <a:spLocks noGrp="1"/>
          </p:cNvSpPr>
          <p:nvPr>
            <p:ph type="title"/>
          </p:nvPr>
        </p:nvSpPr>
        <p:spPr>
          <a:xfrm>
            <a:off x="377107" y="500200"/>
            <a:ext cx="4190322" cy="803552"/>
          </a:xfrm>
        </p:spPr>
        <p:txBody>
          <a:bodyPr>
            <a:normAutofit/>
          </a:bodyPr>
          <a:lstStyle/>
          <a:p>
            <a:r>
              <a:rPr lang="en-US" sz="3600" dirty="0">
                <a:solidFill>
                  <a:schemeClr val="tx1">
                    <a:lumMod val="75000"/>
                    <a:lumOff val="25000"/>
                  </a:schemeClr>
                </a:solidFill>
                <a:latin typeface="Avenir Black" panose="02000503020000020003" pitchFamily="2" charset="0"/>
                <a:cs typeface="Aharoni" panose="020F0502020204030204" pitchFamily="34" charset="0"/>
              </a:rPr>
              <a:t>Who is </a:t>
            </a:r>
            <a:r>
              <a:rPr lang="en-US" sz="3600" dirty="0">
                <a:solidFill>
                  <a:srgbClr val="3ABEEE"/>
                </a:solidFill>
                <a:latin typeface="Avenir Black" panose="02000503020000020003" pitchFamily="2" charset="0"/>
                <a:cs typeface="Aharoni" panose="020F0502020204030204" pitchFamily="34" charset="0"/>
              </a:rPr>
              <a:t>Baxter</a:t>
            </a:r>
          </a:p>
        </p:txBody>
      </p:sp>
      <p:pic>
        <p:nvPicPr>
          <p:cNvPr id="6" name="Picture 5" descr="A group of people in front of a building&#10;&#10;Description automatically generated">
            <a:extLst>
              <a:ext uri="{FF2B5EF4-FFF2-40B4-BE49-F238E27FC236}">
                <a16:creationId xmlns:a16="http://schemas.microsoft.com/office/drawing/2014/main" id="{2699258D-55F6-F548-9373-0436E16BAA55}"/>
              </a:ext>
            </a:extLst>
          </p:cNvPr>
          <p:cNvPicPr>
            <a:picLocks noChangeAspect="1"/>
          </p:cNvPicPr>
          <p:nvPr/>
        </p:nvPicPr>
        <p:blipFill>
          <a:blip r:embed="rId3"/>
          <a:stretch>
            <a:fillRect/>
          </a:stretch>
        </p:blipFill>
        <p:spPr>
          <a:xfrm>
            <a:off x="4576572" y="0"/>
            <a:ext cx="4567428" cy="6858000"/>
          </a:xfrm>
          <a:prstGeom prst="rect">
            <a:avLst/>
          </a:prstGeom>
        </p:spPr>
      </p:pic>
    </p:spTree>
    <p:extLst>
      <p:ext uri="{BB962C8B-B14F-4D97-AF65-F5344CB8AC3E}">
        <p14:creationId xmlns:p14="http://schemas.microsoft.com/office/powerpoint/2010/main" val="10862773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151671</TotalTime>
  <Words>1427</Words>
  <Application>Microsoft Office PowerPoint</Application>
  <PresentationFormat>On-screen Show (4:3)</PresentationFormat>
  <Paragraphs>181</Paragraphs>
  <Slides>22</Slides>
  <Notes>22</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22</vt:i4>
      </vt:variant>
    </vt:vector>
  </HeadingPairs>
  <TitlesOfParts>
    <vt:vector size="39" baseType="lpstr">
      <vt:lpstr>Arial</vt:lpstr>
      <vt:lpstr>Avenir Black</vt:lpstr>
      <vt:lpstr>Avenir Book</vt:lpstr>
      <vt:lpstr>Avenir Heavy</vt:lpstr>
      <vt:lpstr>Avenir Light</vt:lpstr>
      <vt:lpstr>Avenir Medium</vt:lpstr>
      <vt:lpstr>Calibri</vt:lpstr>
      <vt:lpstr>Helvetica LT Std</vt:lpstr>
      <vt:lpstr>Helvetica Neue</vt:lpstr>
      <vt:lpstr>Helvetica Neue LT Std 55 Roman</vt:lpstr>
      <vt:lpstr>Helvetica Neue Medium</vt:lpstr>
      <vt:lpstr>Open Sans Light</vt:lpstr>
      <vt:lpstr>Wingdings</vt:lpstr>
      <vt:lpstr>Office Theme</vt:lpstr>
      <vt:lpstr>Office Theme</vt:lpstr>
      <vt:lpstr>1_Office Theme</vt:lpstr>
      <vt:lpstr>1_Office Theme</vt:lpstr>
      <vt:lpstr>PowerPoint Presentation</vt:lpstr>
      <vt:lpstr>PowerPoint Presentation</vt:lpstr>
      <vt:lpstr>PowerPoint Presentation</vt:lpstr>
      <vt:lpstr>PowerPoint Presentation</vt:lpstr>
      <vt:lpstr>Agenda</vt:lpstr>
      <vt:lpstr>Presenters</vt:lpstr>
      <vt:lpstr>What is Halo</vt:lpstr>
      <vt:lpstr>Halo Highlights</vt:lpstr>
      <vt:lpstr>Who is Baxter</vt:lpstr>
      <vt:lpstr>Patients with Chronic Kidney Disease</vt:lpstr>
      <vt:lpstr>PowerPoint Presentation</vt:lpstr>
      <vt:lpstr>PowerPoint Presentation</vt:lpstr>
      <vt:lpstr>PowerPoint Presentation</vt:lpstr>
      <vt:lpstr>PowerPoint Presentation</vt:lpstr>
      <vt:lpstr>PowerPoint Presentation</vt:lpstr>
      <vt:lpstr>Removing Water Hardness</vt:lpstr>
      <vt:lpstr>Removing Total Chlorine</vt:lpstr>
      <vt:lpstr>Chlorine Sensor</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Leland</dc:creator>
  <cp:lastModifiedBy>Abishai Kelkar</cp:lastModifiedBy>
  <cp:revision>2043</cp:revision>
  <dcterms:created xsi:type="dcterms:W3CDTF">2015-11-26T15:43:45Z</dcterms:created>
  <dcterms:modified xsi:type="dcterms:W3CDTF">2020-02-28T18:53:57Z</dcterms:modified>
</cp:coreProperties>
</file>