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20"/>
  </p:notesMasterIdLst>
  <p:sldIdLst>
    <p:sldId id="433" r:id="rId6"/>
    <p:sldId id="802" r:id="rId7"/>
    <p:sldId id="808" r:id="rId8"/>
    <p:sldId id="816" r:id="rId9"/>
    <p:sldId id="818" r:id="rId10"/>
    <p:sldId id="820" r:id="rId11"/>
    <p:sldId id="821" r:id="rId12"/>
    <p:sldId id="258" r:id="rId13"/>
    <p:sldId id="263" r:id="rId14"/>
    <p:sldId id="267" r:id="rId15"/>
    <p:sldId id="270" r:id="rId16"/>
    <p:sldId id="810" r:id="rId17"/>
    <p:sldId id="300" r:id="rId18"/>
    <p:sldId id="81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3419"/>
    <a:srgbClr val="000000"/>
    <a:srgbClr val="6A3118"/>
    <a:srgbClr val="993300"/>
    <a:srgbClr val="0E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9" autoAdjust="0"/>
    <p:restoredTop sz="94660"/>
  </p:normalViewPr>
  <p:slideViewPr>
    <p:cSldViewPr snapToGrid="0">
      <p:cViewPr varScale="1">
        <p:scale>
          <a:sx n="52" d="100"/>
          <a:sy n="52" d="100"/>
        </p:scale>
        <p:origin x="102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5A7A8-5FCD-4532-80D7-38A0BD8C9098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0EB53-A046-44D8-A1AB-66CD48255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51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69E1E-FE26-F446-9C90-3F4528F2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22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69E1E-FE26-F446-9C90-3F4528F22E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13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69E1E-FE26-F446-9C90-3F4528F22E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69E1E-FE26-F446-9C90-3F4528F22E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94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69E1E-FE26-F446-9C90-3F4528F22E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19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69E1E-FE26-F446-9C90-3F4528F22E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57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A66F-0E7B-4A9A-A7AE-E6DF70A37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DCDE97-1BBC-4B9D-A37F-27AB94228D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355CA-9B7C-4264-9FEB-D138BE24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6262-BDC7-4F4E-B144-80543DA701F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32F93-6D58-4A1D-B20A-BF4F1CD8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EEAAD-6CB1-4E54-B902-EA6F6904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52C1-055E-47AC-BFA9-6BE465F6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3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5A226-3A3C-44D1-BE3A-9622F3B99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8DA98-ED42-4601-B69E-891DBE3C4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6DD10-6214-4E35-A5B5-53D594427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6262-BDC7-4F4E-B144-80543DA701F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4E1D2-15B5-43EC-A1C4-CC763E2D2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A3D5E-DF93-447B-880F-E693D5E4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52C1-055E-47AC-BFA9-6BE465F6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59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E1BEB5-FE27-4F05-80A1-A56DEFE03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01A5ED-452F-4DEF-AEC0-CE449DA38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AD12B-83EF-4E4E-B9E5-0A3C9768F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6262-BDC7-4F4E-B144-80543DA701F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3C4D-1B02-463E-A0D9-B7D5A9C33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D5E0F-C471-4003-A2D2-C6759219E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52C1-055E-47AC-BFA9-6BE465F6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77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0EAE5CB-1A77-4D6C-A6C5-A3CA21BB6B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801368"/>
            <a:ext cx="11237976" cy="44988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83864" y="3145535"/>
            <a:ext cx="7973568" cy="2031583"/>
          </a:xfrm>
          <a:prstGeom prst="rect">
            <a:avLst/>
          </a:prstGeom>
        </p:spPr>
        <p:txBody>
          <a:bodyPr anchor="t"/>
          <a:lstStyle>
            <a:lvl1pPr algn="r">
              <a:defRPr sz="44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Title line 2</a:t>
            </a:r>
            <a:br>
              <a:rPr lang="en-US" dirty="0"/>
            </a:br>
            <a:r>
              <a:rPr lang="en-US" dirty="0"/>
              <a:t>Title line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5594CB-55BB-483A-9ABC-5BF3ADFF6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8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7C1693-0AB9-4D33-A4BC-D24FADBCCE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4232" y="5289457"/>
            <a:ext cx="10363200" cy="949978"/>
          </a:xfrm>
        </p:spPr>
        <p:txBody>
          <a:bodyPr>
            <a:normAutofit/>
          </a:bodyPr>
          <a:lstStyle>
            <a:lvl1pPr algn="r">
              <a:defRPr sz="2400" b="0">
                <a:solidFill>
                  <a:schemeClr val="bg1"/>
                </a:solidFill>
                <a:latin typeface="Helvetica Neue Medium" panose="02000503000000020004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Affiliation</a:t>
            </a:r>
          </a:p>
        </p:txBody>
      </p:sp>
    </p:spTree>
    <p:extLst>
      <p:ext uri="{BB962C8B-B14F-4D97-AF65-F5344CB8AC3E}">
        <p14:creationId xmlns:p14="http://schemas.microsoft.com/office/powerpoint/2010/main" val="1541252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54D0-E5D0-4AC3-82B8-DAE354F48F0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5E31B0-1051-4373-9F10-C7C77894B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5576" y="1956816"/>
            <a:ext cx="8503920" cy="3694176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2C9FDE"/>
              </a:buClr>
              <a:buSzTx/>
              <a:buFont typeface="Arial"/>
              <a:buNone/>
              <a:tabLst/>
              <a:defRPr sz="24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F8067A3-662A-4B94-B5CC-27CD16370BA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1957387"/>
            <a:ext cx="2624328" cy="262432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Graphic in a circle here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8F6FB4-CD8A-4CAC-B2A0-793CA8C65D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1272" r="527"/>
          <a:stretch/>
        </p:blipFill>
        <p:spPr>
          <a:xfrm>
            <a:off x="3321845" y="5815013"/>
            <a:ext cx="8870156" cy="10429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3C5806-7058-4F5B-B71B-986B3F6EA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" y="5913263"/>
            <a:ext cx="2657285" cy="66432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2A23A-9566-4C27-AF4C-4FA89519CF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338" y="210312"/>
            <a:ext cx="11555412" cy="663575"/>
          </a:xfrm>
        </p:spPr>
        <p:txBody>
          <a:bodyPr>
            <a:normAutofit/>
          </a:bodyPr>
          <a:lstStyle>
            <a:lvl1pPr>
              <a:defRPr sz="3400" b="0">
                <a:latin typeface="Helvetica Neue Light" panose="02000403000000020004"/>
              </a:defRPr>
            </a:lvl1pPr>
          </a:lstStyle>
          <a:p>
            <a:pPr lvl="0"/>
            <a:r>
              <a:rPr lang="en-US" dirty="0"/>
              <a:t>Headline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366A9A-806A-41C3-A517-AD61CAB58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4083" y="706120"/>
            <a:ext cx="11555413" cy="663575"/>
          </a:xfrm>
        </p:spPr>
        <p:txBody>
          <a:bodyPr>
            <a:noAutofit/>
          </a:bodyPr>
          <a:lstStyle>
            <a:lvl1pPr>
              <a:defRPr sz="4400">
                <a:solidFill>
                  <a:srgbClr val="35B9E8"/>
                </a:solidFill>
                <a:latin typeface="Helvetica Neue 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HEADLINE 2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6C07263-7357-46EB-80DF-CA2625208AFD}"/>
              </a:ext>
            </a:extLst>
          </p:cNvPr>
          <p:cNvSpPr txBox="1">
            <a:spLocks/>
          </p:cNvSpPr>
          <p:nvPr/>
        </p:nvSpPr>
        <p:spPr>
          <a:xfrm>
            <a:off x="8890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95EE6-BB6C-CC41-803B-56DD9F89AD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57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5A7A544-480B-4CAD-A191-7216CD329FA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74720" y="1801368"/>
            <a:ext cx="8229600" cy="44988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A22520-C5A1-4BA9-BD92-DCF09966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8800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4AB8E9E-6664-4688-B682-C1611EE2BA7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562856" y="3959352"/>
            <a:ext cx="6858000" cy="2203704"/>
          </a:xfrm>
          <a:prstGeom prst="rect">
            <a:avLst/>
          </a:prstGeo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9FDE"/>
              </a:buClr>
              <a:buSzTx/>
              <a:buFont typeface="Arial"/>
              <a:buNone/>
              <a:tabLst/>
              <a:defRPr sz="4400" b="0">
                <a:solidFill>
                  <a:schemeClr val="bg1"/>
                </a:solidFill>
                <a:latin typeface="Helvetica Neue Medium" panose="02000503000000020004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Cover Slide</a:t>
            </a:r>
          </a:p>
          <a:p>
            <a:pPr lvl="0"/>
            <a:r>
              <a:rPr lang="en-US" dirty="0"/>
              <a:t>Presentation Title</a:t>
            </a:r>
          </a:p>
          <a:p>
            <a:pPr lvl="0"/>
            <a:r>
              <a:rPr lang="en-US" dirty="0"/>
              <a:t>Title Line 2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5A50993-4A6F-4017-83F5-8E4ABEC8B980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20624" y="5541264"/>
            <a:ext cx="2615184" cy="83210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9FDE"/>
              </a:buClr>
              <a:buSzTx/>
              <a:buFont typeface="Arial"/>
              <a:buNone/>
              <a:tabLst/>
              <a:defRPr sz="2400" b="0">
                <a:latin typeface="Helvetica Neue Medium" panose="02000503000000020004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Affiliation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A0A6314-D79E-41F1-A655-D6660B824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9F47B-B74F-B641-93B1-9B4EB189C5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85828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aker phot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F8067A3-662A-4B94-B5CC-27CD16370B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792" y="1947672"/>
            <a:ext cx="2752344" cy="27523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A22520-C5A1-4BA9-BD92-DCF09966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8800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4AB8E9E-6664-4688-B682-C1611EE2BA7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831336" y="2551176"/>
            <a:ext cx="6858000" cy="1426464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9FDE"/>
              </a:buClr>
              <a:buSzTx/>
              <a:buFont typeface="Arial"/>
              <a:buNone/>
              <a:tabLst/>
              <a:defRPr sz="4400" b="0">
                <a:solidFill>
                  <a:schemeClr val="tx1"/>
                </a:solidFill>
                <a:latin typeface="Helvetica Neue Medium" panose="02000503000000020004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Cover Slide</a:t>
            </a:r>
          </a:p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5A50993-4A6F-4017-83F5-8E4ABEC8B980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831336" y="4804870"/>
            <a:ext cx="2615184" cy="83210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9FDE"/>
              </a:buClr>
              <a:buSzTx/>
              <a:buFont typeface="Arial"/>
              <a:buNone/>
              <a:tabLst/>
              <a:defRPr sz="2400" b="0">
                <a:latin typeface="Helvetica Neue Medium" panose="02000503000000020004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Affiliation</a:t>
            </a:r>
          </a:p>
        </p:txBody>
      </p:sp>
    </p:spTree>
    <p:extLst>
      <p:ext uri="{BB962C8B-B14F-4D97-AF65-F5344CB8AC3E}">
        <p14:creationId xmlns:p14="http://schemas.microsoft.com/office/powerpoint/2010/main" val="2869907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 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E8923A1-FAE4-4D31-A42B-BC736176A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1272" r="527"/>
          <a:stretch/>
        </p:blipFill>
        <p:spPr>
          <a:xfrm>
            <a:off x="3321845" y="5815013"/>
            <a:ext cx="8870156" cy="10429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0840" y="3108960"/>
            <a:ext cx="4398264" cy="1271016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2C9FDE"/>
              </a:buClr>
              <a:buSzTx/>
              <a:buFont typeface="Arial"/>
              <a:buNone/>
              <a:tabLst/>
              <a:defRPr sz="24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54D0-E5D0-4AC3-82B8-DAE354F48F0E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B9DAC19-61F8-485A-8E70-3936D6C371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5848" y="2276855"/>
            <a:ext cx="2834640" cy="2834640"/>
          </a:xfrm>
        </p:spPr>
        <p:txBody>
          <a:bodyPr>
            <a:normAutofit/>
          </a:bodyPr>
          <a:lstStyle>
            <a:lvl1pPr algn="ctr">
              <a:defRPr sz="3400"/>
            </a:lvl1pPr>
          </a:lstStyle>
          <a:p>
            <a:r>
              <a:rPr lang="en-US" dirty="0"/>
              <a:t>Photo in a circle here </a:t>
            </a:r>
          </a:p>
          <a:p>
            <a:r>
              <a:rPr lang="en-US" dirty="0"/>
              <a:t>3.1 x 3.1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D9F9B92-9CD6-4A5D-A618-FAD77648AEE1}"/>
              </a:ext>
            </a:extLst>
          </p:cNvPr>
          <p:cNvSpPr txBox="1">
            <a:spLocks/>
          </p:cNvSpPr>
          <p:nvPr/>
        </p:nvSpPr>
        <p:spPr>
          <a:xfrm>
            <a:off x="8890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95EE6-BB6C-CC41-803B-56DD9F89AD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37E8662-CE44-499E-9F4E-A12381B57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" y="5913263"/>
            <a:ext cx="2657285" cy="664322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B5F2551-604A-4A40-8827-B8FDF6CB1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338" y="210312"/>
            <a:ext cx="11555412" cy="663575"/>
          </a:xfrm>
        </p:spPr>
        <p:txBody>
          <a:bodyPr>
            <a:normAutofit/>
          </a:bodyPr>
          <a:lstStyle>
            <a:lvl1pPr>
              <a:defRPr sz="3400" b="0">
                <a:latin typeface="Helvetica Neue Light" panose="02000403000000020004"/>
              </a:defRPr>
            </a:lvl1pPr>
          </a:lstStyle>
          <a:p>
            <a:pPr lvl="0"/>
            <a:r>
              <a:rPr lang="en-US" dirty="0"/>
              <a:t>Headline 1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5D9BFEC-6A70-481F-BEDD-039F604F3F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4083" y="706120"/>
            <a:ext cx="11555413" cy="663575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1"/>
                </a:solidFill>
                <a:latin typeface="Helvetica Neue 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HEADLINE 2</a:t>
            </a:r>
          </a:p>
        </p:txBody>
      </p:sp>
    </p:spTree>
    <p:extLst>
      <p:ext uri="{BB962C8B-B14F-4D97-AF65-F5344CB8AC3E}">
        <p14:creationId xmlns:p14="http://schemas.microsoft.com/office/powerpoint/2010/main" val="1239530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 and two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54D0-E5D0-4AC3-82B8-DAE354F48F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516B3CAB-C2AE-4CFC-B590-F5C78E55A2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1957387"/>
            <a:ext cx="2624328" cy="262432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Graphic in a circle here</a:t>
            </a:r>
          </a:p>
          <a:p>
            <a:endParaRPr lang="en-U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CB8600E-B401-4661-AFDE-8067F916A22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480" y="212725"/>
            <a:ext cx="10788650" cy="503238"/>
          </a:xfrm>
        </p:spPr>
        <p:txBody>
          <a:bodyPr>
            <a:noAutofit/>
          </a:bodyPr>
          <a:lstStyle>
            <a:lvl1pPr>
              <a:defRPr sz="3400" b="0">
                <a:latin typeface="Helvetica Neue Light" panose="02000403000000020004"/>
              </a:defRPr>
            </a:lvl1pPr>
            <a:lvl2pPr>
              <a:defRPr sz="3400" b="0">
                <a:latin typeface="Helvetica Neue" panose="02000503000000020004"/>
              </a:defRPr>
            </a:lvl2pPr>
            <a:lvl3pPr>
              <a:defRPr sz="3400" b="0">
                <a:latin typeface="Helvetica Neue" panose="02000503000000020004"/>
              </a:defRPr>
            </a:lvl3pPr>
            <a:lvl4pPr>
              <a:defRPr sz="3400" b="0">
                <a:latin typeface="Helvetica Neue" panose="02000503000000020004"/>
              </a:defRPr>
            </a:lvl4pPr>
            <a:lvl5pPr>
              <a:defRPr sz="3400" b="0">
                <a:latin typeface="Helvetica Neue" panose="02000503000000020004"/>
              </a:defRPr>
            </a:lvl5pPr>
          </a:lstStyle>
          <a:p>
            <a:pPr lvl="0"/>
            <a:r>
              <a:rPr lang="en-US" dirty="0"/>
              <a:t>Headline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614B3E6-517C-4339-B9E6-CEF333451A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4" y="715963"/>
            <a:ext cx="10788649" cy="695325"/>
          </a:xfrm>
        </p:spPr>
        <p:txBody>
          <a:bodyPr/>
          <a:lstStyle>
            <a:lvl1pPr>
              <a:defRPr sz="4400">
                <a:solidFill>
                  <a:schemeClr val="accent1"/>
                </a:solidFill>
                <a:latin typeface="Helvetica Neue "/>
              </a:defRPr>
            </a:lvl1pPr>
            <a:lvl2pPr marL="457200" indent="0">
              <a:buNone/>
              <a:defRPr>
                <a:solidFill>
                  <a:srgbClr val="3493C6"/>
                </a:solidFill>
              </a:defRPr>
            </a:lvl2pPr>
            <a:lvl3pPr>
              <a:defRPr>
                <a:solidFill>
                  <a:srgbClr val="3493C6"/>
                </a:solidFill>
              </a:defRPr>
            </a:lvl3pPr>
            <a:lvl4pPr>
              <a:defRPr>
                <a:solidFill>
                  <a:srgbClr val="3493C6"/>
                </a:solidFill>
              </a:defRPr>
            </a:lvl4pPr>
            <a:lvl5pPr>
              <a:defRPr>
                <a:solidFill>
                  <a:srgbClr val="3493C6"/>
                </a:solidFill>
              </a:defRPr>
            </a:lvl5pPr>
          </a:lstStyle>
          <a:p>
            <a:pPr lvl="0"/>
            <a:r>
              <a:rPr lang="en-US" dirty="0"/>
              <a:t>HEADLINE 2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261D28-7CD1-4169-8B05-FA575240BD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44900" y="1957388"/>
            <a:ext cx="7408863" cy="2978150"/>
          </a:xfrm>
        </p:spPr>
        <p:txBody>
          <a:bodyPr numCol="2"/>
          <a:lstStyle>
            <a:lvl1pPr>
              <a:defRPr sz="2400"/>
            </a:lvl1pPr>
            <a:lvl2pPr marL="742950" indent="-285750">
              <a:buClr>
                <a:srgbClr val="3493C6"/>
              </a:buClr>
              <a:buFont typeface="Wingdings" panose="05000000000000000000" pitchFamily="2" charset="2"/>
              <a:buChar char="§"/>
              <a:defRPr sz="2400"/>
            </a:lvl2pPr>
            <a:lvl3pPr marL="1143000" indent="-228600">
              <a:buClr>
                <a:srgbClr val="3493C6"/>
              </a:buClr>
              <a:buFont typeface="Wingdings" panose="05000000000000000000" pitchFamily="2" charset="2"/>
              <a:buChar char="§"/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A28D0F-CCDC-48E0-B06C-F621BA87E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1272" r="527"/>
          <a:stretch/>
        </p:blipFill>
        <p:spPr>
          <a:xfrm>
            <a:off x="3321845" y="5815013"/>
            <a:ext cx="8870156" cy="10429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6C4FAC-C394-4705-B371-9DFD2FDD2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" y="5913263"/>
            <a:ext cx="2657285" cy="664322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6E53FA60-8D88-49B0-88E6-3401DC49D6C8}"/>
              </a:ext>
            </a:extLst>
          </p:cNvPr>
          <p:cNvSpPr txBox="1">
            <a:spLocks/>
          </p:cNvSpPr>
          <p:nvPr/>
        </p:nvSpPr>
        <p:spPr>
          <a:xfrm>
            <a:off x="8890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95EE6-BB6C-CC41-803B-56DD9F89AD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6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earch w/citation &amp;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54D0-E5D0-4AC3-82B8-DAE354F48F0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CB8600E-B401-4661-AFDE-8067F916A22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480" y="212725"/>
            <a:ext cx="10788650" cy="503238"/>
          </a:xfrm>
        </p:spPr>
        <p:txBody>
          <a:bodyPr>
            <a:noAutofit/>
          </a:bodyPr>
          <a:lstStyle>
            <a:lvl1pPr>
              <a:defRPr sz="3400" b="0">
                <a:latin typeface="Helvetica Neue Light" panose="02000403000000020004"/>
              </a:defRPr>
            </a:lvl1pPr>
            <a:lvl2pPr>
              <a:defRPr sz="3400" b="0">
                <a:latin typeface="Helvetica Neue" panose="02000503000000020004"/>
              </a:defRPr>
            </a:lvl2pPr>
            <a:lvl3pPr>
              <a:defRPr sz="3400" b="0">
                <a:latin typeface="Helvetica Neue" panose="02000503000000020004"/>
              </a:defRPr>
            </a:lvl3pPr>
            <a:lvl4pPr>
              <a:defRPr sz="3400" b="0">
                <a:latin typeface="Helvetica Neue" panose="02000503000000020004"/>
              </a:defRPr>
            </a:lvl4pPr>
            <a:lvl5pPr>
              <a:defRPr sz="3400" b="0">
                <a:latin typeface="Helvetica Neue" panose="02000503000000020004"/>
              </a:defRPr>
            </a:lvl5pPr>
          </a:lstStyle>
          <a:p>
            <a:pPr lvl="0"/>
            <a:r>
              <a:rPr lang="en-US" dirty="0"/>
              <a:t>Headline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614B3E6-517C-4339-B9E6-CEF333451A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4" y="715963"/>
            <a:ext cx="10788649" cy="695325"/>
          </a:xfrm>
        </p:spPr>
        <p:txBody>
          <a:bodyPr/>
          <a:lstStyle>
            <a:lvl1pPr>
              <a:defRPr sz="4400">
                <a:solidFill>
                  <a:schemeClr val="accent1"/>
                </a:solidFill>
                <a:latin typeface="Helvetica Neue "/>
              </a:defRPr>
            </a:lvl1pPr>
            <a:lvl2pPr marL="457200" indent="0">
              <a:buNone/>
              <a:defRPr>
                <a:solidFill>
                  <a:srgbClr val="3493C6"/>
                </a:solidFill>
              </a:defRPr>
            </a:lvl2pPr>
            <a:lvl3pPr>
              <a:defRPr>
                <a:solidFill>
                  <a:srgbClr val="3493C6"/>
                </a:solidFill>
              </a:defRPr>
            </a:lvl3pPr>
            <a:lvl4pPr>
              <a:defRPr>
                <a:solidFill>
                  <a:srgbClr val="3493C6"/>
                </a:solidFill>
              </a:defRPr>
            </a:lvl4pPr>
            <a:lvl5pPr>
              <a:defRPr>
                <a:solidFill>
                  <a:srgbClr val="3493C6"/>
                </a:solidFill>
              </a:defRPr>
            </a:lvl5pPr>
          </a:lstStyle>
          <a:p>
            <a:pPr lvl="0"/>
            <a:r>
              <a:rPr lang="en-US" dirty="0"/>
              <a:t>HEADLINE 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A28D0F-CCDC-48E0-B06C-F621BA87E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1272" r="527"/>
          <a:stretch/>
        </p:blipFill>
        <p:spPr>
          <a:xfrm>
            <a:off x="3321845" y="5815013"/>
            <a:ext cx="8870156" cy="10429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6C4FAC-C394-4705-B371-9DFD2FDD2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" y="5913263"/>
            <a:ext cx="2657285" cy="6643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532C0-B247-4FAE-BF6E-BFA1B999F7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57200" y="5166360"/>
            <a:ext cx="2801937" cy="673100"/>
          </a:xfrm>
        </p:spPr>
        <p:txBody>
          <a:bodyPr>
            <a:noAutofit/>
          </a:bodyPr>
          <a:lstStyle>
            <a:lvl1pPr>
              <a:defRPr sz="1400">
                <a:latin typeface="Helvetica LT Std"/>
              </a:defRPr>
            </a:lvl1pPr>
            <a:lvl2pPr>
              <a:defRPr sz="1400">
                <a:latin typeface="Helvetica LT Std"/>
              </a:defRPr>
            </a:lvl2pPr>
            <a:lvl3pPr>
              <a:defRPr sz="1400">
                <a:latin typeface="Helvetica LT Std"/>
              </a:defRPr>
            </a:lvl3pPr>
            <a:lvl4pPr>
              <a:defRPr sz="1400">
                <a:latin typeface="Helvetica LT Std"/>
              </a:defRPr>
            </a:lvl4pPr>
            <a:lvl5pPr>
              <a:defRPr sz="1400">
                <a:latin typeface="Helvetica LT Std"/>
              </a:defRPr>
            </a:lvl5pPr>
          </a:lstStyle>
          <a:p>
            <a:r>
              <a:rPr lang="en-US" sz="1400" dirty="0">
                <a:latin typeface="Helvetica LT Std Condensed" panose="020B0506020202030204" pitchFamily="34" charset="0"/>
                <a:ea typeface="Helvetica LT Std" charset="0"/>
                <a:cs typeface="Helvetica LT Std" charset="0"/>
              </a:rPr>
              <a:t>Source: Use Helvetica LT STD 14 point to cite sources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C2E7AAA3-30F3-419F-B8DB-F7D335F31D2B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3259138" y="1949450"/>
            <a:ext cx="8503920" cy="444398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Large chart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6FF7DCB-1A73-4509-9305-2647DE5A0332}"/>
              </a:ext>
            </a:extLst>
          </p:cNvPr>
          <p:cNvSpPr txBox="1">
            <a:spLocks/>
          </p:cNvSpPr>
          <p:nvPr/>
        </p:nvSpPr>
        <p:spPr>
          <a:xfrm>
            <a:off x="8890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95EE6-BB6C-CC41-803B-56DD9F89AD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69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54D0-E5D0-4AC3-82B8-DAE354F48F0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CB8600E-B401-4661-AFDE-8067F916A22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480" y="374904"/>
            <a:ext cx="2660332" cy="503238"/>
          </a:xfrm>
        </p:spPr>
        <p:txBody>
          <a:bodyPr>
            <a:noAutofit/>
          </a:bodyPr>
          <a:lstStyle>
            <a:lvl1pPr>
              <a:defRPr sz="3400" b="0">
                <a:latin typeface="Helvetica Neue Light" panose="02000403000000020004"/>
              </a:defRPr>
            </a:lvl1pPr>
            <a:lvl2pPr>
              <a:defRPr sz="3400" b="0">
                <a:latin typeface="Helvetica Neue" panose="02000503000000020004"/>
              </a:defRPr>
            </a:lvl2pPr>
            <a:lvl3pPr>
              <a:defRPr sz="3400" b="0">
                <a:latin typeface="Helvetica Neue" panose="02000503000000020004"/>
              </a:defRPr>
            </a:lvl3pPr>
            <a:lvl4pPr>
              <a:defRPr sz="3400" b="0">
                <a:latin typeface="Helvetica Neue" panose="02000503000000020004"/>
              </a:defRPr>
            </a:lvl4pPr>
            <a:lvl5pPr>
              <a:defRPr sz="3400" b="0">
                <a:latin typeface="Helvetica Neue" panose="02000503000000020004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614B3E6-517C-4339-B9E6-CEF333451A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4" y="859383"/>
            <a:ext cx="2372377" cy="695325"/>
          </a:xfrm>
        </p:spPr>
        <p:txBody>
          <a:bodyPr/>
          <a:lstStyle>
            <a:lvl1pPr>
              <a:defRPr sz="4400">
                <a:solidFill>
                  <a:schemeClr val="accent1"/>
                </a:solidFill>
                <a:latin typeface="Helvetica Neue "/>
              </a:defRPr>
            </a:lvl1pPr>
            <a:lvl2pPr marL="457200" indent="0">
              <a:buNone/>
              <a:defRPr>
                <a:solidFill>
                  <a:srgbClr val="3493C6"/>
                </a:solidFill>
              </a:defRPr>
            </a:lvl2pPr>
            <a:lvl3pPr>
              <a:defRPr>
                <a:solidFill>
                  <a:srgbClr val="3493C6"/>
                </a:solidFill>
              </a:defRPr>
            </a:lvl3pPr>
            <a:lvl4pPr>
              <a:defRPr>
                <a:solidFill>
                  <a:srgbClr val="3493C6"/>
                </a:solidFill>
              </a:defRPr>
            </a:lvl4pPr>
            <a:lvl5pPr>
              <a:defRPr>
                <a:solidFill>
                  <a:srgbClr val="3493C6"/>
                </a:solidFill>
              </a:defRPr>
            </a:lvl5pPr>
          </a:lstStyle>
          <a:p>
            <a:pPr lvl="0"/>
            <a:r>
              <a:rPr lang="en-US" dirty="0"/>
              <a:t>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A28D0F-CCDC-48E0-B06C-F621BA87E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1272" r="527"/>
          <a:stretch/>
        </p:blipFill>
        <p:spPr>
          <a:xfrm>
            <a:off x="3321845" y="5815013"/>
            <a:ext cx="8870156" cy="10429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6C4FAC-C394-4705-B371-9DFD2FDD2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" y="5913263"/>
            <a:ext cx="2657285" cy="66432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6770BE-E39C-4BE1-9002-741FEF67B8A9}"/>
              </a:ext>
            </a:extLst>
          </p:cNvPr>
          <p:cNvSpPr txBox="1">
            <a:spLocks/>
          </p:cNvSpPr>
          <p:nvPr/>
        </p:nvSpPr>
        <p:spPr>
          <a:xfrm>
            <a:off x="8890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95EE6-BB6C-CC41-803B-56DD9F89AD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9F6CF306-798D-43E0-9531-9C981850376B}"/>
              </a:ext>
            </a:extLst>
          </p:cNvPr>
          <p:cNvSpPr/>
          <p:nvPr/>
        </p:nvSpPr>
        <p:spPr>
          <a:xfrm>
            <a:off x="3321844" y="371214"/>
            <a:ext cx="45719" cy="5372361"/>
          </a:xfrm>
          <a:custGeom>
            <a:avLst/>
            <a:gdLst/>
            <a:ahLst/>
            <a:cxnLst/>
            <a:rect l="l" t="t" r="r" b="b"/>
            <a:pathLst>
              <a:path h="5592445">
                <a:moveTo>
                  <a:pt x="0" y="0"/>
                </a:moveTo>
                <a:lnTo>
                  <a:pt x="0" y="5592419"/>
                </a:lnTo>
              </a:path>
            </a:pathLst>
          </a:custGeom>
          <a:ln w="12700">
            <a:solidFill>
              <a:srgbClr val="CDD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6B422F-6B23-4FC1-BB7F-20E6E85D60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840480" y="1307593"/>
            <a:ext cx="7656512" cy="3183726"/>
          </a:xfrm>
        </p:spPr>
        <p:txBody>
          <a:bodyPr/>
          <a:lstStyle>
            <a:lvl2pPr marL="742950" indent="-285750">
              <a:buClr>
                <a:srgbClr val="3493C6"/>
              </a:buClr>
              <a:buFont typeface="Wingdings" panose="05000000000000000000" pitchFamily="2" charset="2"/>
              <a:buChar char="§"/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07FDDB-4F00-4B7F-8BA2-864FB7F782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40163" y="5385816"/>
            <a:ext cx="7656512" cy="5476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9998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8CECD-C14B-4F78-B720-217298C1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48027-B509-4F7E-B511-5F98F42C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2F660-A690-423C-84B8-329B651E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6262-BDC7-4F4E-B144-80543DA701F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13B62-B702-495C-9BD9-3DC046ED5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524A4-6F49-4B0F-8276-799BDA13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52C1-055E-47AC-BFA9-6BE465F6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64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54D0-E5D0-4AC3-82B8-DAE354F48F0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CB8600E-B401-4661-AFDE-8067F916A22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480" y="374904"/>
            <a:ext cx="2660332" cy="1037038"/>
          </a:xfrm>
        </p:spPr>
        <p:txBody>
          <a:bodyPr>
            <a:noAutofit/>
          </a:bodyPr>
          <a:lstStyle>
            <a:lvl1pPr>
              <a:lnSpc>
                <a:spcPts val="3665"/>
              </a:lnSpc>
              <a:spcBef>
                <a:spcPts val="100"/>
              </a:spcBef>
              <a:defRPr sz="3400" b="0">
                <a:latin typeface="Helvetica Neue Light" panose="02000403000000020004"/>
              </a:defRPr>
            </a:lvl1pPr>
            <a:lvl2pPr>
              <a:defRPr sz="3400" b="0">
                <a:latin typeface="Helvetica Neue" panose="02000503000000020004"/>
              </a:defRPr>
            </a:lvl2pPr>
            <a:lvl3pPr>
              <a:defRPr sz="3400" b="0">
                <a:latin typeface="Helvetica Neue" panose="02000503000000020004"/>
              </a:defRPr>
            </a:lvl3pPr>
            <a:lvl4pPr>
              <a:defRPr sz="3400" b="0">
                <a:latin typeface="Helvetica Neue" panose="02000503000000020004"/>
              </a:defRPr>
            </a:lvl4pPr>
            <a:lvl5pPr>
              <a:defRPr sz="3400" b="0">
                <a:latin typeface="Helvetica Neue" panose="02000503000000020004"/>
              </a:defRPr>
            </a:lvl5pPr>
          </a:lstStyle>
          <a:p>
            <a:pPr lvl="0"/>
            <a:r>
              <a:rPr lang="en-US" dirty="0"/>
              <a:t>Header</a:t>
            </a:r>
          </a:p>
          <a:p>
            <a:pPr lvl="0"/>
            <a:r>
              <a:rPr lang="en-US" dirty="0"/>
              <a:t>Line 2</a:t>
            </a:r>
          </a:p>
          <a:p>
            <a:pPr lvl="0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614B3E6-517C-4339-B9E6-CEF333451A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4" y="1415087"/>
            <a:ext cx="2372377" cy="695325"/>
          </a:xfrm>
        </p:spPr>
        <p:txBody>
          <a:bodyPr/>
          <a:lstStyle>
            <a:lvl1pPr>
              <a:defRPr sz="4400">
                <a:solidFill>
                  <a:schemeClr val="accent1"/>
                </a:solidFill>
                <a:latin typeface="Helvetica Neue "/>
              </a:defRPr>
            </a:lvl1pPr>
            <a:lvl2pPr marL="457200" indent="0">
              <a:buNone/>
              <a:defRPr>
                <a:solidFill>
                  <a:srgbClr val="3493C6"/>
                </a:solidFill>
              </a:defRPr>
            </a:lvl2pPr>
            <a:lvl3pPr>
              <a:defRPr>
                <a:solidFill>
                  <a:srgbClr val="3493C6"/>
                </a:solidFill>
              </a:defRPr>
            </a:lvl3pPr>
            <a:lvl4pPr>
              <a:defRPr>
                <a:solidFill>
                  <a:srgbClr val="3493C6"/>
                </a:solidFill>
              </a:defRPr>
            </a:lvl4pPr>
            <a:lvl5pPr>
              <a:defRPr>
                <a:solidFill>
                  <a:srgbClr val="3493C6"/>
                </a:solidFill>
              </a:defRPr>
            </a:lvl5pPr>
          </a:lstStyle>
          <a:p>
            <a:pPr lvl="0"/>
            <a:r>
              <a:rPr lang="en-US" dirty="0"/>
              <a:t>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A28D0F-CCDC-48E0-B06C-F621BA87E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1272" r="527"/>
          <a:stretch/>
        </p:blipFill>
        <p:spPr>
          <a:xfrm>
            <a:off x="3321845" y="5815013"/>
            <a:ext cx="8870156" cy="10429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6C4FAC-C394-4705-B371-9DFD2FDD2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" y="5913263"/>
            <a:ext cx="2657285" cy="66432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6770BE-E39C-4BE1-9002-741FEF67B8A9}"/>
              </a:ext>
            </a:extLst>
          </p:cNvPr>
          <p:cNvSpPr txBox="1">
            <a:spLocks/>
          </p:cNvSpPr>
          <p:nvPr/>
        </p:nvSpPr>
        <p:spPr>
          <a:xfrm>
            <a:off x="8890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95EE6-BB6C-CC41-803B-56DD9F89AD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9F6CF306-798D-43E0-9531-9C981850376B}"/>
              </a:ext>
            </a:extLst>
          </p:cNvPr>
          <p:cNvSpPr/>
          <p:nvPr/>
        </p:nvSpPr>
        <p:spPr>
          <a:xfrm>
            <a:off x="3321844" y="371214"/>
            <a:ext cx="45719" cy="5372361"/>
          </a:xfrm>
          <a:custGeom>
            <a:avLst/>
            <a:gdLst/>
            <a:ahLst/>
            <a:cxnLst/>
            <a:rect l="l" t="t" r="r" b="b"/>
            <a:pathLst>
              <a:path h="5592445">
                <a:moveTo>
                  <a:pt x="0" y="0"/>
                </a:moveTo>
                <a:lnTo>
                  <a:pt x="0" y="5592419"/>
                </a:lnTo>
              </a:path>
            </a:pathLst>
          </a:custGeom>
          <a:ln w="12700">
            <a:solidFill>
              <a:srgbClr val="CDD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6B422F-6B23-4FC1-BB7F-20E6E85D60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840480" y="1307593"/>
            <a:ext cx="7656512" cy="3183726"/>
          </a:xfrm>
        </p:spPr>
        <p:txBody>
          <a:bodyPr/>
          <a:lstStyle>
            <a:lvl2pPr marL="742950" indent="-285750">
              <a:buClr>
                <a:srgbClr val="3493C6"/>
              </a:buClr>
              <a:buFont typeface="Wingdings" panose="05000000000000000000" pitchFamily="2" charset="2"/>
              <a:buChar char="§"/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07FDDB-4F00-4B7F-8BA2-864FB7F782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40163" y="5385816"/>
            <a:ext cx="7656512" cy="5476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9D11D-E098-4A46-A78A-67633EAC5E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0480" y="4974336"/>
            <a:ext cx="7656195" cy="54768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9462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54D0-E5D0-4AC3-82B8-DAE354F48F0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CB8600E-B401-4661-AFDE-8067F916A22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480" y="374904"/>
            <a:ext cx="2660332" cy="1037038"/>
          </a:xfrm>
        </p:spPr>
        <p:txBody>
          <a:bodyPr>
            <a:noAutofit/>
          </a:bodyPr>
          <a:lstStyle>
            <a:lvl1pPr>
              <a:lnSpc>
                <a:spcPts val="3665"/>
              </a:lnSpc>
              <a:spcBef>
                <a:spcPts val="100"/>
              </a:spcBef>
              <a:defRPr sz="3400" b="0">
                <a:latin typeface="Helvetica Neue Light" panose="02000403000000020004"/>
              </a:defRPr>
            </a:lvl1pPr>
            <a:lvl2pPr>
              <a:defRPr sz="3400" b="0">
                <a:latin typeface="Helvetica Neue" panose="02000503000000020004"/>
              </a:defRPr>
            </a:lvl2pPr>
            <a:lvl3pPr>
              <a:defRPr sz="3400" b="0">
                <a:latin typeface="Helvetica Neue" panose="02000503000000020004"/>
              </a:defRPr>
            </a:lvl3pPr>
            <a:lvl4pPr>
              <a:defRPr sz="3400" b="0">
                <a:latin typeface="Helvetica Neue" panose="02000503000000020004"/>
              </a:defRPr>
            </a:lvl4pPr>
            <a:lvl5pPr>
              <a:defRPr sz="3400" b="0">
                <a:latin typeface="Helvetica Neue" panose="02000503000000020004"/>
              </a:defRPr>
            </a:lvl5pPr>
          </a:lstStyle>
          <a:p>
            <a:pPr lvl="0"/>
            <a:r>
              <a:rPr lang="en-US" dirty="0"/>
              <a:t>Header</a:t>
            </a:r>
          </a:p>
          <a:p>
            <a:pPr lvl="0"/>
            <a:r>
              <a:rPr lang="en-US" dirty="0"/>
              <a:t>Line 2</a:t>
            </a:r>
          </a:p>
          <a:p>
            <a:pPr lvl="0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614B3E6-517C-4339-B9E6-CEF333451A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4" y="1415087"/>
            <a:ext cx="2372377" cy="695325"/>
          </a:xfrm>
        </p:spPr>
        <p:txBody>
          <a:bodyPr/>
          <a:lstStyle>
            <a:lvl1pPr>
              <a:defRPr sz="4400">
                <a:solidFill>
                  <a:schemeClr val="accent1"/>
                </a:solidFill>
                <a:latin typeface="Helvetica Neue "/>
              </a:defRPr>
            </a:lvl1pPr>
            <a:lvl2pPr marL="457200" indent="0">
              <a:buNone/>
              <a:defRPr>
                <a:solidFill>
                  <a:srgbClr val="3493C6"/>
                </a:solidFill>
              </a:defRPr>
            </a:lvl2pPr>
            <a:lvl3pPr>
              <a:defRPr>
                <a:solidFill>
                  <a:srgbClr val="3493C6"/>
                </a:solidFill>
              </a:defRPr>
            </a:lvl3pPr>
            <a:lvl4pPr>
              <a:defRPr>
                <a:solidFill>
                  <a:srgbClr val="3493C6"/>
                </a:solidFill>
              </a:defRPr>
            </a:lvl4pPr>
            <a:lvl5pPr>
              <a:defRPr>
                <a:solidFill>
                  <a:srgbClr val="3493C6"/>
                </a:solidFill>
              </a:defRPr>
            </a:lvl5pPr>
          </a:lstStyle>
          <a:p>
            <a:pPr lvl="0"/>
            <a:r>
              <a:rPr lang="en-US" dirty="0"/>
              <a:t>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A28D0F-CCDC-48E0-B06C-F621BA87E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1272" r="527"/>
          <a:stretch/>
        </p:blipFill>
        <p:spPr>
          <a:xfrm>
            <a:off x="3321845" y="5815013"/>
            <a:ext cx="8870156" cy="10429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6C4FAC-C394-4705-B371-9DFD2FDD2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" y="5913263"/>
            <a:ext cx="2657285" cy="66432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6770BE-E39C-4BE1-9002-741FEF67B8A9}"/>
              </a:ext>
            </a:extLst>
          </p:cNvPr>
          <p:cNvSpPr txBox="1">
            <a:spLocks/>
          </p:cNvSpPr>
          <p:nvPr/>
        </p:nvSpPr>
        <p:spPr>
          <a:xfrm>
            <a:off x="8890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95EE6-BB6C-CC41-803B-56DD9F89AD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9F6CF306-798D-43E0-9531-9C981850376B}"/>
              </a:ext>
            </a:extLst>
          </p:cNvPr>
          <p:cNvSpPr/>
          <p:nvPr/>
        </p:nvSpPr>
        <p:spPr>
          <a:xfrm>
            <a:off x="3321844" y="371214"/>
            <a:ext cx="45719" cy="5372361"/>
          </a:xfrm>
          <a:custGeom>
            <a:avLst/>
            <a:gdLst/>
            <a:ahLst/>
            <a:cxnLst/>
            <a:rect l="l" t="t" r="r" b="b"/>
            <a:pathLst>
              <a:path h="5592445">
                <a:moveTo>
                  <a:pt x="0" y="0"/>
                </a:moveTo>
                <a:lnTo>
                  <a:pt x="0" y="5592419"/>
                </a:lnTo>
              </a:path>
            </a:pathLst>
          </a:custGeom>
          <a:ln w="12700">
            <a:solidFill>
              <a:srgbClr val="CDD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07FDDB-4F00-4B7F-8BA2-864FB7F782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40163" y="5385816"/>
            <a:ext cx="7656512" cy="5476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9D11D-E098-4A46-A78A-67633EAC5E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0480" y="4974336"/>
            <a:ext cx="7656195" cy="54768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A1F63C-A339-4F0B-97A2-8095C1626C8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40480" y="374904"/>
            <a:ext cx="7936992" cy="440740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C2B47F-EFB2-494C-8200-921226BA75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4338" y="5148072"/>
            <a:ext cx="2487168" cy="521208"/>
          </a:xfrm>
        </p:spPr>
        <p:txBody>
          <a:bodyPr>
            <a:noAutofit/>
          </a:bodyPr>
          <a:lstStyle>
            <a:lvl1pPr>
              <a:defRPr sz="1400" b="0">
                <a:latin typeface="Helvetica LT Std Condensed" panose="020B0506020202030204"/>
              </a:defRPr>
            </a:lvl1pPr>
            <a:lvl2pPr>
              <a:defRPr sz="1400">
                <a:latin typeface="Helvetica LT Std Condensed" panose="020B0506020202030204"/>
              </a:defRPr>
            </a:lvl2pPr>
            <a:lvl3pPr>
              <a:defRPr sz="1400">
                <a:latin typeface="Helvetica LT Std Condensed" panose="020B0506020202030204"/>
              </a:defRPr>
            </a:lvl3pPr>
            <a:lvl4pPr>
              <a:defRPr sz="1400">
                <a:latin typeface="Helvetica LT Std Condensed" panose="020B0506020202030204"/>
              </a:defRPr>
            </a:lvl4pPr>
            <a:lvl5pPr>
              <a:defRPr sz="1400">
                <a:latin typeface="Helvetica LT Std Condensed" panose="020B050602020203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5897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54D0-E5D0-4AC3-82B8-DAE354F48F0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614B3E6-517C-4339-B9E6-CEF333451A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480" y="371214"/>
            <a:ext cx="2372377" cy="695325"/>
          </a:xfrm>
        </p:spPr>
        <p:txBody>
          <a:bodyPr/>
          <a:lstStyle>
            <a:lvl1pPr>
              <a:defRPr sz="4400">
                <a:solidFill>
                  <a:schemeClr val="accent1"/>
                </a:solidFill>
                <a:latin typeface="Helvetica Neue "/>
              </a:defRPr>
            </a:lvl1pPr>
            <a:lvl2pPr marL="457200" indent="0">
              <a:buNone/>
              <a:defRPr>
                <a:solidFill>
                  <a:srgbClr val="3493C6"/>
                </a:solidFill>
              </a:defRPr>
            </a:lvl2pPr>
            <a:lvl3pPr>
              <a:defRPr>
                <a:solidFill>
                  <a:srgbClr val="3493C6"/>
                </a:solidFill>
              </a:defRPr>
            </a:lvl3pPr>
            <a:lvl4pPr>
              <a:defRPr>
                <a:solidFill>
                  <a:srgbClr val="3493C6"/>
                </a:solidFill>
              </a:defRPr>
            </a:lvl4pPr>
            <a:lvl5pPr>
              <a:defRPr>
                <a:solidFill>
                  <a:srgbClr val="3493C6"/>
                </a:solidFill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A28D0F-CCDC-48E0-B06C-F621BA87E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1272" r="527"/>
          <a:stretch/>
        </p:blipFill>
        <p:spPr>
          <a:xfrm>
            <a:off x="3321845" y="5815013"/>
            <a:ext cx="8870156" cy="10429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6C4FAC-C394-4705-B371-9DFD2FDD2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" y="5913263"/>
            <a:ext cx="2657285" cy="66432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6770BE-E39C-4BE1-9002-741FEF67B8A9}"/>
              </a:ext>
            </a:extLst>
          </p:cNvPr>
          <p:cNvSpPr txBox="1">
            <a:spLocks/>
          </p:cNvSpPr>
          <p:nvPr/>
        </p:nvSpPr>
        <p:spPr>
          <a:xfrm>
            <a:off x="8890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95EE6-BB6C-CC41-803B-56DD9F89AD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9F6CF306-798D-43E0-9531-9C981850376B}"/>
              </a:ext>
            </a:extLst>
          </p:cNvPr>
          <p:cNvSpPr/>
          <p:nvPr/>
        </p:nvSpPr>
        <p:spPr>
          <a:xfrm>
            <a:off x="3321844" y="371214"/>
            <a:ext cx="45719" cy="5372361"/>
          </a:xfrm>
          <a:custGeom>
            <a:avLst/>
            <a:gdLst/>
            <a:ahLst/>
            <a:cxnLst/>
            <a:rect l="l" t="t" r="r" b="b"/>
            <a:pathLst>
              <a:path h="5592445">
                <a:moveTo>
                  <a:pt x="0" y="0"/>
                </a:moveTo>
                <a:lnTo>
                  <a:pt x="0" y="5592419"/>
                </a:lnTo>
              </a:path>
            </a:pathLst>
          </a:custGeom>
          <a:ln w="12700">
            <a:solidFill>
              <a:srgbClr val="CDD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6B422F-6B23-4FC1-BB7F-20E6E85D600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840480" y="1490472"/>
            <a:ext cx="7656512" cy="547688"/>
          </a:xfrm>
        </p:spPr>
        <p:txBody>
          <a:bodyPr/>
          <a:lstStyle>
            <a:lvl1pPr>
              <a:defRPr sz="3200"/>
            </a:lvl1pPr>
            <a:lvl2pPr marL="742950" indent="-285750">
              <a:buClr>
                <a:srgbClr val="3493C6"/>
              </a:buClr>
              <a:buFont typeface="Wingdings" panose="05000000000000000000" pitchFamily="2" charset="2"/>
              <a:buChar char="§"/>
              <a:defRPr sz="2400"/>
            </a:lvl2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07FDDB-4F00-4B7F-8BA2-864FB7F782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40163" y="2593245"/>
            <a:ext cx="7656512" cy="54768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Presenter email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9D11D-E098-4A46-A78A-67633EAC5E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40480" y="2045557"/>
            <a:ext cx="7656195" cy="547688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Presenter affiliation</a:t>
            </a:r>
          </a:p>
        </p:txBody>
      </p:sp>
    </p:spTree>
    <p:extLst>
      <p:ext uri="{BB962C8B-B14F-4D97-AF65-F5344CB8AC3E}">
        <p14:creationId xmlns:p14="http://schemas.microsoft.com/office/powerpoint/2010/main" val="2227212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accent1"/>
                </a:solidFill>
                <a:latin typeface="Helvetica Neue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54D0-E5D0-4AC3-82B8-DAE354F48F0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1DF06-99C0-4DF2-911B-E21DC32EEE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1272" r="527"/>
          <a:stretch/>
        </p:blipFill>
        <p:spPr>
          <a:xfrm>
            <a:off x="3321845" y="5815013"/>
            <a:ext cx="8870156" cy="1042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8EEE6-D54D-4581-B534-A91687C9C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" y="5913263"/>
            <a:ext cx="2657285" cy="66432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C2EA3B1-3485-45F7-977A-9161B422F57F}"/>
              </a:ext>
            </a:extLst>
          </p:cNvPr>
          <p:cNvSpPr txBox="1">
            <a:spLocks/>
          </p:cNvSpPr>
          <p:nvPr/>
        </p:nvSpPr>
        <p:spPr>
          <a:xfrm>
            <a:off x="8890000" y="652219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95EE6-BB6C-CC41-803B-56DD9F89AD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7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54D0-E5D0-4AC3-82B8-DAE354F48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66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c with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CBC8E7-D816-443A-AFB4-FE0F23A2B1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1272" r="527"/>
          <a:stretch/>
        </p:blipFill>
        <p:spPr>
          <a:xfrm>
            <a:off x="3321845" y="5815013"/>
            <a:ext cx="8870156" cy="1042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54D0-E5D0-4AC3-82B8-DAE354F48F0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036087-A387-4D99-A67E-9ED54DCDB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" y="5913263"/>
            <a:ext cx="2657285" cy="66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53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DC0D-498B-DA42-8E15-3F2DCFBDE21D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95EE6-BB6C-CC41-803B-56DD9F89A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78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75B2-D2F3-4A3B-97B0-BAC499ADC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81DA5-4EC7-4579-BB8E-744F4BA75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129CD-D2DE-4AC9-9D08-6C680DA41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6262-BDC7-4F4E-B144-80543DA701F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30351-6A48-4E29-86B7-46A6882C6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C2E78-EE2C-49E0-8035-96D8C6982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52C1-055E-47AC-BFA9-6BE465F6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10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474C5-AE96-4AED-BF24-B979B4202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73AD3-28BB-4D99-84F5-0563AF778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4ACBD7-BCF6-44CA-B454-6AC19B12C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EACFE-0F2A-4B70-AAEC-6143C05C9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6262-BDC7-4F4E-B144-80543DA701F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4E06C-6CC4-4810-B22A-483F6F48C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8175B-CBC2-47CB-93FB-116A11508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52C1-055E-47AC-BFA9-6BE465F6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FE7C1-06CD-48C1-A0BC-D0D8B9C7D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DB344-5CA4-4FB9-B1C9-7C3A61A04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240D1-3BA6-461C-BD5D-D9E5B6F10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9A561F-B0F7-4747-BFFC-166D845C1C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BA01D-F52B-4BF2-9F99-7D29F9DF1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69A2EF-6480-4FAC-A27D-8D8549F78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6262-BDC7-4F4E-B144-80543DA701F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688572-A0B8-46E0-AC66-10BC969B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56CDEF-5E3A-4882-AB9F-EBA737AC4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52C1-055E-47AC-BFA9-6BE465F6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82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10529-7FBB-4616-8572-E6C22F0DE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880169-367C-477C-AEE6-3EF4DA840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6262-BDC7-4F4E-B144-80543DA701F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CCFE17-1201-4A0B-84EA-DF28A4BD1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58A5A-435F-4CEB-B42B-372AD510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52C1-055E-47AC-BFA9-6BE465F6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3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C394B-201D-4DB4-A7F0-F08BD4B10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6262-BDC7-4F4E-B144-80543DA701F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A5E873-3CD9-42FD-8C19-6D6D9FD19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B0FFF-83A0-4711-98A1-8D472357D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52C1-055E-47AC-BFA9-6BE465F6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75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C7297-D1C0-472F-A10B-F41E73B4A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8AB9D-93E6-416C-9D84-9B8C3C91C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0BDC2-BB86-4108-BEC0-624BE4A45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7FDD1-4660-45DC-A276-93E8AEEFA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6262-BDC7-4F4E-B144-80543DA701F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8EC7C-EE10-4C03-9C7B-20F27DFE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CC687-1C58-408F-A644-823B468E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52C1-055E-47AC-BFA9-6BE465F6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3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DD6A9-6175-450F-9D35-C9FFFB32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9CD67E-A6B6-4AFE-863C-A962F20956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B04FD-5FED-47FA-9C24-78B33694D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57991-2E63-4C27-A494-6D15386EA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6262-BDC7-4F4E-B144-80543DA701F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197DD-A34F-4A01-A9EE-04911FC17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02B8B-3E75-4797-A4E5-3B611EBE4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352C1-055E-47AC-BFA9-6BE465F6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24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84FE16-B6ED-4918-9C45-17A18268B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3B92F-5176-4AB8-A05D-3B13B6B44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BB335-1F6C-4DF5-BEA8-68BC4E6C9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36262-BDC7-4F4E-B144-80543DA701F5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D1178-4A10-452D-9882-2482505B0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F86AC-7BAD-4640-A8C2-0261E8A6A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352C1-055E-47AC-BFA9-6BE465F6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7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D54D0-E5D0-4AC3-82B8-DAE354F48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Helvetica Neue" panose="02000503000000020004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.jp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mailto:info@uidp.net" TargetMode="Externa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8FC55174-8459-4EB2-862A-A706DBF7D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" y="123679"/>
            <a:ext cx="11650466" cy="5639289"/>
          </a:xfrm>
          <a:prstGeom prst="rect">
            <a:avLst/>
          </a:prstGeom>
        </p:spPr>
      </p:pic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ECEF586-69C0-4C09-87BE-3481A27FA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" y="124632"/>
            <a:ext cx="11650466" cy="5639289"/>
          </a:xfrm>
          <a:prstGeom prst="rect">
            <a:avLst/>
          </a:prstGeom>
        </p:spPr>
      </p:pic>
      <p:pic>
        <p:nvPicPr>
          <p:cNvPr id="38" name="Picture 3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E063E6B-BA51-41EC-92B0-46DFD6264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4" y="141700"/>
            <a:ext cx="11650466" cy="5639289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0A2E485-69DA-475E-B375-CC66B4759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362"/>
            <a:ext cx="11254191" cy="5736833"/>
          </a:xfrm>
          <a:prstGeom prst="rect">
            <a:avLst/>
          </a:prstGeom>
        </p:spPr>
      </p:pic>
      <p:pic>
        <p:nvPicPr>
          <p:cNvPr id="60" name="Picture 5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502F346-D27F-4A32-8304-AFF36D5E4E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" y="155248"/>
            <a:ext cx="10351905" cy="5596613"/>
          </a:xfrm>
          <a:prstGeom prst="rect">
            <a:avLst/>
          </a:prstGeom>
        </p:spPr>
      </p:pic>
      <p:pic>
        <p:nvPicPr>
          <p:cNvPr id="42" name="Picture 4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E819DAD-29CE-4432-9E85-B7F45FF749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34"/>
            <a:ext cx="11650466" cy="6456224"/>
          </a:xfrm>
          <a:prstGeom prst="rect">
            <a:avLst/>
          </a:prstGeom>
        </p:spPr>
      </p:pic>
      <p:pic>
        <p:nvPicPr>
          <p:cNvPr id="44" name="Picture 43" descr="Text&#10;&#10;Description automatically generated">
            <a:extLst>
              <a:ext uri="{FF2B5EF4-FFF2-40B4-BE49-F238E27FC236}">
                <a16:creationId xmlns:a16="http://schemas.microsoft.com/office/drawing/2014/main" id="{111E0F2E-E986-4AF2-ACF7-6D7546365F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" y="267061"/>
            <a:ext cx="12077223" cy="5919729"/>
          </a:xfrm>
          <a:prstGeom prst="rect">
            <a:avLst/>
          </a:prstGeom>
        </p:spPr>
      </p:pic>
      <p:pic>
        <p:nvPicPr>
          <p:cNvPr id="54" name="Picture 5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6B22E27B-828E-4397-AA11-F3DF24E718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" y="215931"/>
            <a:ext cx="11650466" cy="5730737"/>
          </a:xfrm>
          <a:prstGeom prst="rect">
            <a:avLst/>
          </a:prstGeom>
        </p:spPr>
      </p:pic>
      <p:pic>
        <p:nvPicPr>
          <p:cNvPr id="56" name="Picture 5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6DE4B9F-1C54-4D11-BB91-1F5B249BA0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0" y="-91412"/>
            <a:ext cx="11894327" cy="5755123"/>
          </a:xfrm>
          <a:prstGeom prst="rect">
            <a:avLst/>
          </a:prstGeom>
        </p:spPr>
      </p:pic>
      <p:pic>
        <p:nvPicPr>
          <p:cNvPr id="58" name="Picture 5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4C9008-AE62-456C-B6D6-F3F61CC354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" y="423677"/>
            <a:ext cx="11650466" cy="4974767"/>
          </a:xfrm>
          <a:prstGeom prst="rect">
            <a:avLst/>
          </a:prstGeom>
        </p:spPr>
      </p:pic>
      <p:pic>
        <p:nvPicPr>
          <p:cNvPr id="46" name="Picture 4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7AF32DE-0E60-4FF7-A8B1-8DC088DEE3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11650466" cy="5432007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B1AEAD8-1071-4ABC-AA7F-A112B5C9BE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11217612" cy="5090601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F03225E-7900-4571-83FC-27CDD7151F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10437257" cy="4426080"/>
          </a:xfrm>
          <a:prstGeom prst="rect">
            <a:avLst/>
          </a:prstGeom>
        </p:spPr>
      </p:pic>
      <p:pic>
        <p:nvPicPr>
          <p:cNvPr id="52" name="Picture 5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174BC42-1472-4833-B5A5-D5FB1FF9AC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" y="636178"/>
            <a:ext cx="11650466" cy="4663844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E4FD44A7-F331-42F9-9285-4C5C82FEC4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11589500" cy="5066215"/>
          </a:xfrm>
          <a:prstGeom prst="rect">
            <a:avLst/>
          </a:prstGeom>
        </p:spPr>
      </p:pic>
      <p:pic>
        <p:nvPicPr>
          <p:cNvPr id="63" name="Picture 6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9CD3E67-7015-4606-BC57-747F5BC6FBF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" y="121224"/>
            <a:ext cx="12192000" cy="5420732"/>
          </a:xfrm>
          <a:prstGeom prst="rect">
            <a:avLst/>
          </a:prstGeom>
        </p:spPr>
      </p:pic>
      <p:pic>
        <p:nvPicPr>
          <p:cNvPr id="65" name="Picture 64" descr="Graphical user interface&#10;&#10;Description automatically generated">
            <a:extLst>
              <a:ext uri="{FF2B5EF4-FFF2-40B4-BE49-F238E27FC236}">
                <a16:creationId xmlns:a16="http://schemas.microsoft.com/office/drawing/2014/main" id="{5FA0048C-AB0C-4AEB-B22B-C6A1BE65B1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" y="152108"/>
            <a:ext cx="11851651" cy="5492972"/>
          </a:xfrm>
          <a:prstGeom prst="rect">
            <a:avLst/>
          </a:prstGeom>
        </p:spPr>
      </p:pic>
      <p:pic>
        <p:nvPicPr>
          <p:cNvPr id="67" name="Picture 66" descr="Graphical user interface&#10;&#10;Description automatically generated">
            <a:extLst>
              <a:ext uri="{FF2B5EF4-FFF2-40B4-BE49-F238E27FC236}">
                <a16:creationId xmlns:a16="http://schemas.microsoft.com/office/drawing/2014/main" id="{9B711CF9-77A7-4F94-9C1E-CCA85CB5CFA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" y="122116"/>
            <a:ext cx="11644369" cy="5133277"/>
          </a:xfrm>
          <a:prstGeom prst="rect">
            <a:avLst/>
          </a:prstGeom>
        </p:spPr>
      </p:pic>
      <p:pic>
        <p:nvPicPr>
          <p:cNvPr id="69" name="Picture 6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FED8651-98E0-408E-A538-88011F2877B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6" y="177394"/>
            <a:ext cx="11650466" cy="5499069"/>
          </a:xfrm>
          <a:prstGeom prst="rect">
            <a:avLst/>
          </a:prstGeom>
        </p:spPr>
      </p:pic>
      <p:pic>
        <p:nvPicPr>
          <p:cNvPr id="71" name="Picture 7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D25EF4-9175-496D-9037-6FB1D3E0C88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732"/>
            <a:ext cx="12125995" cy="5675868"/>
          </a:xfrm>
          <a:prstGeom prst="rect">
            <a:avLst/>
          </a:prstGeom>
        </p:spPr>
      </p:pic>
      <p:pic>
        <p:nvPicPr>
          <p:cNvPr id="73" name="Picture 7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505F104-B6C4-4FA9-A522-251088C6BBF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4" y="130109"/>
            <a:ext cx="11687045" cy="5694158"/>
          </a:xfrm>
          <a:prstGeom prst="rect">
            <a:avLst/>
          </a:prstGeom>
        </p:spPr>
      </p:pic>
      <p:pic>
        <p:nvPicPr>
          <p:cNvPr id="79" name="Picture 7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DED9A7-7756-4EE1-AE4E-D248DE01B39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" y="104705"/>
            <a:ext cx="11619983" cy="5450296"/>
          </a:xfrm>
          <a:prstGeom prst="rect">
            <a:avLst/>
          </a:prstGeom>
        </p:spPr>
      </p:pic>
      <p:pic>
        <p:nvPicPr>
          <p:cNvPr id="75" name="Picture 7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93749B7-74E1-41DE-8E64-83CEBE468C7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" y="94663"/>
            <a:ext cx="11619983" cy="5450296"/>
          </a:xfrm>
          <a:prstGeom prst="rect">
            <a:avLst/>
          </a:prstGeom>
        </p:spPr>
      </p:pic>
      <p:pic>
        <p:nvPicPr>
          <p:cNvPr id="48" name="Picture 4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FAE88F2-2D6A-4392-8FFB-587C35F6A83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11815072" cy="5742930"/>
          </a:xfrm>
          <a:prstGeom prst="rect">
            <a:avLst/>
          </a:prstGeom>
        </p:spPr>
      </p:pic>
      <p:pic>
        <p:nvPicPr>
          <p:cNvPr id="77" name="Picture 76" descr="Text&#10;&#10;Description automatically generated">
            <a:extLst>
              <a:ext uri="{FF2B5EF4-FFF2-40B4-BE49-F238E27FC236}">
                <a16:creationId xmlns:a16="http://schemas.microsoft.com/office/drawing/2014/main" id="{736CA706-004F-49AA-BDF1-283F4C7168E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72" y="-118006"/>
            <a:ext cx="11650466" cy="47126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3012380-A864-4EA0-9ABB-5097F6B18716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1272" r="527"/>
          <a:stretch/>
        </p:blipFill>
        <p:spPr>
          <a:xfrm>
            <a:off x="3321845" y="5815013"/>
            <a:ext cx="8870156" cy="1042987"/>
          </a:xfrm>
          <a:prstGeom prst="rect">
            <a:avLst/>
          </a:prstGeom>
        </p:spPr>
      </p:pic>
      <p:pic>
        <p:nvPicPr>
          <p:cNvPr id="34" name="Picture 33" descr="A picture containing text, electronics, screenshot, display&#10;&#10;Description automatically generated">
            <a:extLst>
              <a:ext uri="{FF2B5EF4-FFF2-40B4-BE49-F238E27FC236}">
                <a16:creationId xmlns:a16="http://schemas.microsoft.com/office/drawing/2014/main" id="{B8458E3C-643C-42C0-AE8A-C577BD88C42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0" y="112684"/>
            <a:ext cx="11650466" cy="5639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9FFA40-320B-5142-97C7-9D9269D8655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27" y="5913263"/>
            <a:ext cx="2657285" cy="664322"/>
          </a:xfrm>
          <a:prstGeom prst="rect">
            <a:avLst/>
          </a:prstGeom>
        </p:spPr>
      </p:pic>
      <p:pic>
        <p:nvPicPr>
          <p:cNvPr id="81" name="Picture 8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F1FD821-F838-460F-B0E9-3D6F5CE8B72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83" y="94150"/>
            <a:ext cx="11650466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1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3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30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6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600"/>
                            </p:stCondLst>
                            <p:childTnLst>
                              <p:par>
                                <p:cTn id="2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9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900"/>
                            </p:stCondLst>
                            <p:childTnLst>
                              <p:par>
                                <p:cTn id="3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2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0"/>
                            </p:stCondLst>
                            <p:childTnLst>
                              <p:par>
                                <p:cTn id="4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6500"/>
                            </p:stCondLst>
                            <p:childTnLst>
                              <p:par>
                                <p:cTn id="5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3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48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800"/>
                            </p:stCondLst>
                            <p:childTnLst>
                              <p:par>
                                <p:cTn id="6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3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41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100"/>
                            </p:stCondLst>
                            <p:childTnLst>
                              <p:par>
                                <p:cTn id="7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3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3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34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4400"/>
                            </p:stCondLst>
                            <p:childTnLst>
                              <p:par>
                                <p:cTn id="8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27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3700"/>
                            </p:stCondLst>
                            <p:childTnLst>
                              <p:par>
                                <p:cTn id="9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3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3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10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3000"/>
                            </p:stCondLst>
                            <p:childTnLst>
                              <p:par>
                                <p:cTn id="10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3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3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1300"/>
                            </p:stCondLst>
                            <p:childTnLst>
                              <p:par>
                                <p:cTn id="1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2300"/>
                            </p:stCondLst>
                            <p:childTnLst>
                              <p:par>
                                <p:cTn id="11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3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3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600"/>
                            </p:stCondLst>
                            <p:childTnLst>
                              <p:par>
                                <p:cTn id="1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1600"/>
                            </p:stCondLst>
                            <p:childTnLst>
                              <p:par>
                                <p:cTn id="12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3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3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9900"/>
                            </p:stCondLst>
                            <p:childTnLst>
                              <p:par>
                                <p:cTn id="1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900"/>
                            </p:stCondLst>
                            <p:childTnLst>
                              <p:par>
                                <p:cTn id="13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3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3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9200"/>
                            </p:stCondLst>
                            <p:childTnLst>
                              <p:par>
                                <p:cTn id="1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30200"/>
                            </p:stCondLst>
                            <p:childTnLst>
                              <p:par>
                                <p:cTn id="14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3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3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38500"/>
                            </p:stCondLst>
                            <p:childTnLst>
                              <p:par>
                                <p:cTn id="1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39500"/>
                            </p:stCondLst>
                            <p:childTnLst>
                              <p:par>
                                <p:cTn id="15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3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3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47800"/>
                            </p:stCondLst>
                            <p:childTnLst>
                              <p:par>
                                <p:cTn id="1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8800"/>
                            </p:stCondLst>
                            <p:childTnLst>
                              <p:par>
                                <p:cTn id="16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3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3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7100"/>
                            </p:stCondLst>
                            <p:childTnLst>
                              <p:par>
                                <p:cTn id="1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58100"/>
                            </p:stCondLst>
                            <p:childTnLst>
                              <p:par>
                                <p:cTn id="17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3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3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66400"/>
                            </p:stCondLst>
                            <p:childTnLst>
                              <p:par>
                                <p:cTn id="1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67400"/>
                            </p:stCondLst>
                            <p:childTnLst>
                              <p:par>
                                <p:cTn id="18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3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3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75700"/>
                            </p:stCondLst>
                            <p:childTnLst>
                              <p:par>
                                <p:cTn id="1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76700"/>
                            </p:stCondLst>
                            <p:childTnLst>
                              <p:par>
                                <p:cTn id="19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3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3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0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0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3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3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94300"/>
                            </p:stCondLst>
                            <p:childTnLst>
                              <p:par>
                                <p:cTn id="2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95300"/>
                            </p:stCondLst>
                            <p:childTnLst>
                              <p:par>
                                <p:cTn id="21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3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3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3600"/>
                            </p:stCondLst>
                            <p:childTnLst>
                              <p:par>
                                <p:cTn id="2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4600"/>
                            </p:stCondLst>
                            <p:childTnLst>
                              <p:par>
                                <p:cTn id="22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3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3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12900"/>
                            </p:stCondLst>
                            <p:childTnLst>
                              <p:par>
                                <p:cTn id="2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13900"/>
                            </p:stCondLst>
                            <p:childTnLst>
                              <p:par>
                                <p:cTn id="23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22200"/>
                            </p:stCondLst>
                            <p:childTnLst>
                              <p:par>
                                <p:cTn id="2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23200"/>
                            </p:stCondLst>
                            <p:childTnLst>
                              <p:par>
                                <p:cTn id="24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3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3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31500"/>
                            </p:stCondLst>
                            <p:childTnLst>
                              <p:par>
                                <p:cTn id="2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32500"/>
                            </p:stCondLst>
                            <p:childTnLst>
                              <p:par>
                                <p:cTn id="25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3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3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40800"/>
                            </p:stCondLst>
                            <p:childTnLst>
                              <p:par>
                                <p:cTn id="2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41800"/>
                            </p:stCondLst>
                            <p:childTnLst>
                              <p:par>
                                <p:cTn id="265" presetID="2" presetClass="exit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749" y="6257340"/>
            <a:ext cx="9682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Schroeder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et al. CHI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2018.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PocketSkills: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A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Conversational Mobile 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Web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App to Support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Dialectical Behavioral</a:t>
            </a:r>
            <a:r>
              <a:rPr kumimoji="0" sz="12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Therapy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Segoe UI Light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Schroeder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et al. PervasiveHealth 2020. Data-Driven Implications for 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Translating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Evidence-Based Psychotherapies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into 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Technology-Delivered</a:t>
            </a:r>
            <a:r>
              <a:rPr kumimoji="0" sz="1200" b="0" i="0" u="none" strike="noStrike" kern="1200" cap="none" spc="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Interventions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Segoe U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746696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10" dirty="0">
                <a:latin typeface="Calibri Light"/>
                <a:cs typeface="Calibri Light"/>
              </a:rPr>
              <a:t>Digital </a:t>
            </a:r>
            <a:r>
              <a:rPr sz="4400" b="0" spc="-20" dirty="0">
                <a:latin typeface="Calibri Light"/>
                <a:cs typeface="Calibri Light"/>
              </a:rPr>
              <a:t>Psychosocial </a:t>
            </a:r>
            <a:r>
              <a:rPr sz="4400" b="0" spc="-15" dirty="0">
                <a:latin typeface="Calibri Light"/>
                <a:cs typeface="Calibri Light"/>
              </a:rPr>
              <a:t>Interventions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5934" y="2914971"/>
            <a:ext cx="1458226" cy="9904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83407" y="2613660"/>
            <a:ext cx="1405128" cy="2225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33116" y="2395727"/>
            <a:ext cx="1503045" cy="2673350"/>
          </a:xfrm>
          <a:custGeom>
            <a:avLst/>
            <a:gdLst/>
            <a:ahLst/>
            <a:cxnLst/>
            <a:rect l="l" t="t" r="r" b="b"/>
            <a:pathLst>
              <a:path w="1503045" h="2673350">
                <a:moveTo>
                  <a:pt x="1281048" y="0"/>
                </a:moveTo>
                <a:lnTo>
                  <a:pt x="221614" y="0"/>
                </a:lnTo>
                <a:lnTo>
                  <a:pt x="170870" y="5234"/>
                </a:lnTo>
                <a:lnTo>
                  <a:pt x="124250" y="20137"/>
                </a:lnTo>
                <a:lnTo>
                  <a:pt x="83098" y="43507"/>
                </a:lnTo>
                <a:lnTo>
                  <a:pt x="48755" y="74141"/>
                </a:lnTo>
                <a:lnTo>
                  <a:pt x="22563" y="110838"/>
                </a:lnTo>
                <a:lnTo>
                  <a:pt x="5864" y="152395"/>
                </a:lnTo>
                <a:lnTo>
                  <a:pt x="0" y="197612"/>
                </a:lnTo>
                <a:lnTo>
                  <a:pt x="0" y="2475357"/>
                </a:lnTo>
                <a:lnTo>
                  <a:pt x="5864" y="2520620"/>
                </a:lnTo>
                <a:lnTo>
                  <a:pt x="22563" y="2562211"/>
                </a:lnTo>
                <a:lnTo>
                  <a:pt x="48755" y="2598930"/>
                </a:lnTo>
                <a:lnTo>
                  <a:pt x="83098" y="2629578"/>
                </a:lnTo>
                <a:lnTo>
                  <a:pt x="124250" y="2652955"/>
                </a:lnTo>
                <a:lnTo>
                  <a:pt x="170870" y="2667860"/>
                </a:lnTo>
                <a:lnTo>
                  <a:pt x="221614" y="2673096"/>
                </a:lnTo>
                <a:lnTo>
                  <a:pt x="1281048" y="2673096"/>
                </a:lnTo>
                <a:lnTo>
                  <a:pt x="1331793" y="2667860"/>
                </a:lnTo>
                <a:lnTo>
                  <a:pt x="1378413" y="2652955"/>
                </a:lnTo>
                <a:lnTo>
                  <a:pt x="232917" y="2652903"/>
                </a:lnTo>
                <a:lnTo>
                  <a:pt x="182173" y="2647667"/>
                </a:lnTo>
                <a:lnTo>
                  <a:pt x="135553" y="2632762"/>
                </a:lnTo>
                <a:lnTo>
                  <a:pt x="94401" y="2609385"/>
                </a:lnTo>
                <a:lnTo>
                  <a:pt x="60058" y="2578737"/>
                </a:lnTo>
                <a:lnTo>
                  <a:pt x="33866" y="2542018"/>
                </a:lnTo>
                <a:lnTo>
                  <a:pt x="17167" y="2500427"/>
                </a:lnTo>
                <a:lnTo>
                  <a:pt x="11302" y="2455164"/>
                </a:lnTo>
                <a:lnTo>
                  <a:pt x="11302" y="212217"/>
                </a:lnTo>
                <a:lnTo>
                  <a:pt x="17167" y="167000"/>
                </a:lnTo>
                <a:lnTo>
                  <a:pt x="33866" y="125443"/>
                </a:lnTo>
                <a:lnTo>
                  <a:pt x="60058" y="88746"/>
                </a:lnTo>
                <a:lnTo>
                  <a:pt x="94401" y="58112"/>
                </a:lnTo>
                <a:lnTo>
                  <a:pt x="135553" y="34742"/>
                </a:lnTo>
                <a:lnTo>
                  <a:pt x="182173" y="19839"/>
                </a:lnTo>
                <a:lnTo>
                  <a:pt x="232917" y="14605"/>
                </a:lnTo>
                <a:lnTo>
                  <a:pt x="1361105" y="14605"/>
                </a:lnTo>
                <a:lnTo>
                  <a:pt x="1331793" y="5234"/>
                </a:lnTo>
                <a:lnTo>
                  <a:pt x="1281048" y="0"/>
                </a:lnTo>
                <a:close/>
              </a:path>
              <a:path w="1503045" h="2673350">
                <a:moveTo>
                  <a:pt x="1361105" y="14605"/>
                </a:moveTo>
                <a:lnTo>
                  <a:pt x="1272920" y="14605"/>
                </a:lnTo>
                <a:lnTo>
                  <a:pt x="1323625" y="19839"/>
                </a:lnTo>
                <a:lnTo>
                  <a:pt x="1370229" y="34742"/>
                </a:lnTo>
                <a:lnTo>
                  <a:pt x="1411383" y="58112"/>
                </a:lnTo>
                <a:lnTo>
                  <a:pt x="1445740" y="88746"/>
                </a:lnTo>
                <a:lnTo>
                  <a:pt x="1471949" y="125443"/>
                </a:lnTo>
                <a:lnTo>
                  <a:pt x="1488664" y="167000"/>
                </a:lnTo>
                <a:lnTo>
                  <a:pt x="1494535" y="212217"/>
                </a:lnTo>
                <a:lnTo>
                  <a:pt x="1494535" y="2455164"/>
                </a:lnTo>
                <a:lnTo>
                  <a:pt x="1488664" y="2500427"/>
                </a:lnTo>
                <a:lnTo>
                  <a:pt x="1471949" y="2542018"/>
                </a:lnTo>
                <a:lnTo>
                  <a:pt x="1445740" y="2578737"/>
                </a:lnTo>
                <a:lnTo>
                  <a:pt x="1411383" y="2609385"/>
                </a:lnTo>
                <a:lnTo>
                  <a:pt x="1370229" y="2632762"/>
                </a:lnTo>
                <a:lnTo>
                  <a:pt x="1323625" y="2647667"/>
                </a:lnTo>
                <a:lnTo>
                  <a:pt x="1272920" y="2652903"/>
                </a:lnTo>
                <a:lnTo>
                  <a:pt x="1378505" y="2652903"/>
                </a:lnTo>
                <a:lnTo>
                  <a:pt x="1419565" y="2629578"/>
                </a:lnTo>
                <a:lnTo>
                  <a:pt x="1453908" y="2598930"/>
                </a:lnTo>
                <a:lnTo>
                  <a:pt x="1480100" y="2562211"/>
                </a:lnTo>
                <a:lnTo>
                  <a:pt x="1496799" y="2520620"/>
                </a:lnTo>
                <a:lnTo>
                  <a:pt x="1502663" y="2475357"/>
                </a:lnTo>
                <a:lnTo>
                  <a:pt x="1502663" y="197612"/>
                </a:lnTo>
                <a:lnTo>
                  <a:pt x="1496799" y="152395"/>
                </a:lnTo>
                <a:lnTo>
                  <a:pt x="1480100" y="110838"/>
                </a:lnTo>
                <a:lnTo>
                  <a:pt x="1453908" y="74141"/>
                </a:lnTo>
                <a:lnTo>
                  <a:pt x="1419565" y="43507"/>
                </a:lnTo>
                <a:lnTo>
                  <a:pt x="1378413" y="20137"/>
                </a:lnTo>
                <a:lnTo>
                  <a:pt x="1361105" y="14605"/>
                </a:lnTo>
                <a:close/>
              </a:path>
            </a:pathLst>
          </a:custGeom>
          <a:solidFill>
            <a:srgbClr val="81828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66159" y="4930152"/>
            <a:ext cx="40005" cy="33655"/>
          </a:xfrm>
          <a:custGeom>
            <a:avLst/>
            <a:gdLst/>
            <a:ahLst/>
            <a:cxnLst/>
            <a:rect l="l" t="t" r="r" b="b"/>
            <a:pathLst>
              <a:path w="40004" h="33654">
                <a:moveTo>
                  <a:pt x="0" y="33515"/>
                </a:moveTo>
                <a:lnTo>
                  <a:pt x="39608" y="33515"/>
                </a:lnTo>
                <a:lnTo>
                  <a:pt x="39608" y="0"/>
                </a:lnTo>
                <a:lnTo>
                  <a:pt x="0" y="0"/>
                </a:lnTo>
                <a:lnTo>
                  <a:pt x="0" y="335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45307" y="2410967"/>
            <a:ext cx="1483360" cy="2636520"/>
          </a:xfrm>
          <a:custGeom>
            <a:avLst/>
            <a:gdLst/>
            <a:ahLst/>
            <a:cxnLst/>
            <a:rect l="l" t="t" r="r" b="b"/>
            <a:pathLst>
              <a:path w="1483360" h="2636520">
                <a:moveTo>
                  <a:pt x="1261237" y="0"/>
                </a:moveTo>
                <a:lnTo>
                  <a:pt x="221615" y="0"/>
                </a:lnTo>
                <a:lnTo>
                  <a:pt x="170870" y="5228"/>
                </a:lnTo>
                <a:lnTo>
                  <a:pt x="124250" y="20115"/>
                </a:lnTo>
                <a:lnTo>
                  <a:pt x="83098" y="43467"/>
                </a:lnTo>
                <a:lnTo>
                  <a:pt x="48755" y="74088"/>
                </a:lnTo>
                <a:lnTo>
                  <a:pt x="22563" y="110782"/>
                </a:lnTo>
                <a:lnTo>
                  <a:pt x="5864" y="152355"/>
                </a:lnTo>
                <a:lnTo>
                  <a:pt x="0" y="197612"/>
                </a:lnTo>
                <a:lnTo>
                  <a:pt x="0" y="2438908"/>
                </a:lnTo>
                <a:lnTo>
                  <a:pt x="5864" y="2484164"/>
                </a:lnTo>
                <a:lnTo>
                  <a:pt x="22563" y="2525737"/>
                </a:lnTo>
                <a:lnTo>
                  <a:pt x="48755" y="2562431"/>
                </a:lnTo>
                <a:lnTo>
                  <a:pt x="83098" y="2593052"/>
                </a:lnTo>
                <a:lnTo>
                  <a:pt x="124250" y="2616404"/>
                </a:lnTo>
                <a:lnTo>
                  <a:pt x="170870" y="2631291"/>
                </a:lnTo>
                <a:lnTo>
                  <a:pt x="221615" y="2636520"/>
                </a:lnTo>
                <a:lnTo>
                  <a:pt x="1261237" y="2636520"/>
                </a:lnTo>
                <a:lnTo>
                  <a:pt x="1311981" y="2631291"/>
                </a:lnTo>
                <a:lnTo>
                  <a:pt x="1358601" y="2616404"/>
                </a:lnTo>
                <a:lnTo>
                  <a:pt x="1399753" y="2593052"/>
                </a:lnTo>
                <a:lnTo>
                  <a:pt x="1433758" y="2562733"/>
                </a:lnTo>
                <a:lnTo>
                  <a:pt x="1155700" y="2562733"/>
                </a:lnTo>
                <a:lnTo>
                  <a:pt x="1154938" y="2562479"/>
                </a:lnTo>
                <a:lnTo>
                  <a:pt x="1154303" y="2561844"/>
                </a:lnTo>
                <a:lnTo>
                  <a:pt x="1149290" y="2557399"/>
                </a:lnTo>
                <a:lnTo>
                  <a:pt x="717550" y="2557399"/>
                </a:lnTo>
                <a:lnTo>
                  <a:pt x="716280" y="2556256"/>
                </a:lnTo>
                <a:lnTo>
                  <a:pt x="716280" y="2519172"/>
                </a:lnTo>
                <a:lnTo>
                  <a:pt x="264414" y="2519172"/>
                </a:lnTo>
                <a:lnTo>
                  <a:pt x="264414" y="2512441"/>
                </a:lnTo>
                <a:lnTo>
                  <a:pt x="1153188" y="2512441"/>
                </a:lnTo>
                <a:lnTo>
                  <a:pt x="1154303" y="2511425"/>
                </a:lnTo>
                <a:lnTo>
                  <a:pt x="1154938" y="2511044"/>
                </a:lnTo>
                <a:lnTo>
                  <a:pt x="1155700" y="2510917"/>
                </a:lnTo>
                <a:lnTo>
                  <a:pt x="1466241" y="2510917"/>
                </a:lnTo>
                <a:lnTo>
                  <a:pt x="1476987" y="2484164"/>
                </a:lnTo>
                <a:lnTo>
                  <a:pt x="1482852" y="2438908"/>
                </a:lnTo>
                <a:lnTo>
                  <a:pt x="1482852" y="2422144"/>
                </a:lnTo>
                <a:lnTo>
                  <a:pt x="42799" y="2422144"/>
                </a:lnTo>
                <a:lnTo>
                  <a:pt x="42799" y="206502"/>
                </a:lnTo>
                <a:lnTo>
                  <a:pt x="1482852" y="206502"/>
                </a:lnTo>
                <a:lnTo>
                  <a:pt x="1482852" y="197612"/>
                </a:lnTo>
                <a:lnTo>
                  <a:pt x="1476987" y="152355"/>
                </a:lnTo>
                <a:lnTo>
                  <a:pt x="1467006" y="127508"/>
                </a:lnTo>
                <a:lnTo>
                  <a:pt x="586105" y="127508"/>
                </a:lnTo>
                <a:lnTo>
                  <a:pt x="578504" y="124670"/>
                </a:lnTo>
                <a:lnTo>
                  <a:pt x="575881" y="118427"/>
                </a:lnTo>
                <a:lnTo>
                  <a:pt x="578211" y="112184"/>
                </a:lnTo>
                <a:lnTo>
                  <a:pt x="585469" y="109347"/>
                </a:lnTo>
                <a:lnTo>
                  <a:pt x="1459263" y="109347"/>
                </a:lnTo>
                <a:lnTo>
                  <a:pt x="1434096" y="74088"/>
                </a:lnTo>
                <a:lnTo>
                  <a:pt x="1399753" y="43467"/>
                </a:lnTo>
                <a:lnTo>
                  <a:pt x="1358601" y="20115"/>
                </a:lnTo>
                <a:lnTo>
                  <a:pt x="1311981" y="5228"/>
                </a:lnTo>
                <a:lnTo>
                  <a:pt x="1261237" y="0"/>
                </a:lnTo>
                <a:close/>
              </a:path>
              <a:path w="1483360" h="2636520">
                <a:moveTo>
                  <a:pt x="1466241" y="2510917"/>
                </a:moveTo>
                <a:lnTo>
                  <a:pt x="1157351" y="2510917"/>
                </a:lnTo>
                <a:lnTo>
                  <a:pt x="1158113" y="2511044"/>
                </a:lnTo>
                <a:lnTo>
                  <a:pt x="1158747" y="2511425"/>
                </a:lnTo>
                <a:lnTo>
                  <a:pt x="1160018" y="2512441"/>
                </a:lnTo>
                <a:lnTo>
                  <a:pt x="1160018" y="2514219"/>
                </a:lnTo>
                <a:lnTo>
                  <a:pt x="1137284" y="2534412"/>
                </a:lnTo>
                <a:lnTo>
                  <a:pt x="1136650" y="2535555"/>
                </a:lnTo>
                <a:lnTo>
                  <a:pt x="1136650" y="2537714"/>
                </a:lnTo>
                <a:lnTo>
                  <a:pt x="1137284" y="2538857"/>
                </a:lnTo>
                <a:lnTo>
                  <a:pt x="1160018" y="2559050"/>
                </a:lnTo>
                <a:lnTo>
                  <a:pt x="1160018" y="2560701"/>
                </a:lnTo>
                <a:lnTo>
                  <a:pt x="1158747" y="2561844"/>
                </a:lnTo>
                <a:lnTo>
                  <a:pt x="1158113" y="2562479"/>
                </a:lnTo>
                <a:lnTo>
                  <a:pt x="1157351" y="2562733"/>
                </a:lnTo>
                <a:lnTo>
                  <a:pt x="1433758" y="2562733"/>
                </a:lnTo>
                <a:lnTo>
                  <a:pt x="1434096" y="2562431"/>
                </a:lnTo>
                <a:lnTo>
                  <a:pt x="1460288" y="2525737"/>
                </a:lnTo>
                <a:lnTo>
                  <a:pt x="1466241" y="2510917"/>
                </a:lnTo>
                <a:close/>
              </a:path>
              <a:path w="1483360" h="2636520">
                <a:moveTo>
                  <a:pt x="1151935" y="2513584"/>
                </a:moveTo>
                <a:lnTo>
                  <a:pt x="764667" y="2513584"/>
                </a:lnTo>
                <a:lnTo>
                  <a:pt x="765937" y="2514727"/>
                </a:lnTo>
                <a:lnTo>
                  <a:pt x="765937" y="2556256"/>
                </a:lnTo>
                <a:lnTo>
                  <a:pt x="764667" y="2557399"/>
                </a:lnTo>
                <a:lnTo>
                  <a:pt x="1149290" y="2557399"/>
                </a:lnTo>
                <a:lnTo>
                  <a:pt x="1134109" y="2543937"/>
                </a:lnTo>
                <a:lnTo>
                  <a:pt x="1132332" y="2541651"/>
                </a:lnTo>
                <a:lnTo>
                  <a:pt x="1131062" y="2539365"/>
                </a:lnTo>
                <a:lnTo>
                  <a:pt x="1131062" y="2533777"/>
                </a:lnTo>
                <a:lnTo>
                  <a:pt x="1132332" y="2531618"/>
                </a:lnTo>
                <a:lnTo>
                  <a:pt x="1134109" y="2529840"/>
                </a:lnTo>
                <a:lnTo>
                  <a:pt x="1151935" y="2513584"/>
                </a:lnTo>
                <a:close/>
              </a:path>
              <a:path w="1483360" h="2636520">
                <a:moveTo>
                  <a:pt x="1153188" y="2512441"/>
                </a:moveTo>
                <a:lnTo>
                  <a:pt x="320421" y="2512441"/>
                </a:lnTo>
                <a:lnTo>
                  <a:pt x="319786" y="2519172"/>
                </a:lnTo>
                <a:lnTo>
                  <a:pt x="716280" y="2519172"/>
                </a:lnTo>
                <a:lnTo>
                  <a:pt x="716280" y="2514727"/>
                </a:lnTo>
                <a:lnTo>
                  <a:pt x="717550" y="2513584"/>
                </a:lnTo>
                <a:lnTo>
                  <a:pt x="1151935" y="2513584"/>
                </a:lnTo>
                <a:lnTo>
                  <a:pt x="1153188" y="2512441"/>
                </a:lnTo>
                <a:close/>
              </a:path>
              <a:path w="1483360" h="2636520">
                <a:moveTo>
                  <a:pt x="1482852" y="206502"/>
                </a:moveTo>
                <a:lnTo>
                  <a:pt x="1443228" y="206502"/>
                </a:lnTo>
                <a:lnTo>
                  <a:pt x="1443228" y="2422144"/>
                </a:lnTo>
                <a:lnTo>
                  <a:pt x="1482852" y="2422144"/>
                </a:lnTo>
                <a:lnTo>
                  <a:pt x="1482852" y="206502"/>
                </a:lnTo>
                <a:close/>
              </a:path>
              <a:path w="1483360" h="2636520">
                <a:moveTo>
                  <a:pt x="883412" y="127381"/>
                </a:moveTo>
                <a:lnTo>
                  <a:pt x="586867" y="127381"/>
                </a:lnTo>
                <a:lnTo>
                  <a:pt x="586486" y="127508"/>
                </a:lnTo>
                <a:lnTo>
                  <a:pt x="883793" y="127508"/>
                </a:lnTo>
                <a:lnTo>
                  <a:pt x="883412" y="127381"/>
                </a:lnTo>
                <a:close/>
              </a:path>
              <a:path w="1483360" h="2636520">
                <a:moveTo>
                  <a:pt x="1459263" y="109347"/>
                </a:moveTo>
                <a:lnTo>
                  <a:pt x="884682" y="109347"/>
                </a:lnTo>
                <a:lnTo>
                  <a:pt x="892014" y="112184"/>
                </a:lnTo>
                <a:lnTo>
                  <a:pt x="894381" y="118427"/>
                </a:lnTo>
                <a:lnTo>
                  <a:pt x="891772" y="124670"/>
                </a:lnTo>
                <a:lnTo>
                  <a:pt x="884174" y="127508"/>
                </a:lnTo>
                <a:lnTo>
                  <a:pt x="1467006" y="127508"/>
                </a:lnTo>
                <a:lnTo>
                  <a:pt x="1460288" y="110782"/>
                </a:lnTo>
                <a:lnTo>
                  <a:pt x="1459263" y="109347"/>
                </a:lnTo>
                <a:close/>
              </a:path>
              <a:path w="1483360" h="2636520">
                <a:moveTo>
                  <a:pt x="883666" y="109347"/>
                </a:moveTo>
                <a:lnTo>
                  <a:pt x="586613" y="109347"/>
                </a:lnTo>
                <a:lnTo>
                  <a:pt x="587247" y="109474"/>
                </a:lnTo>
                <a:lnTo>
                  <a:pt x="883031" y="109474"/>
                </a:lnTo>
                <a:lnTo>
                  <a:pt x="883666" y="1093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20189" y="2520695"/>
            <a:ext cx="319405" cy="17145"/>
          </a:xfrm>
          <a:custGeom>
            <a:avLst/>
            <a:gdLst/>
            <a:ahLst/>
            <a:cxnLst/>
            <a:rect l="l" t="t" r="r" b="b"/>
            <a:pathLst>
              <a:path w="319404" h="17144">
                <a:moveTo>
                  <a:pt x="10842" y="0"/>
                </a:moveTo>
                <a:lnTo>
                  <a:pt x="9699" y="0"/>
                </a:lnTo>
                <a:lnTo>
                  <a:pt x="2367" y="2619"/>
                </a:lnTo>
                <a:lnTo>
                  <a:pt x="0" y="8382"/>
                </a:lnTo>
                <a:lnTo>
                  <a:pt x="2609" y="14144"/>
                </a:lnTo>
                <a:lnTo>
                  <a:pt x="10207" y="16763"/>
                </a:lnTo>
                <a:lnTo>
                  <a:pt x="309165" y="16763"/>
                </a:lnTo>
                <a:lnTo>
                  <a:pt x="316763" y="14144"/>
                </a:lnTo>
                <a:lnTo>
                  <a:pt x="319373" y="8382"/>
                </a:lnTo>
                <a:lnTo>
                  <a:pt x="317005" y="2619"/>
                </a:lnTo>
                <a:lnTo>
                  <a:pt x="310029" y="126"/>
                </a:lnTo>
                <a:lnTo>
                  <a:pt x="11350" y="126"/>
                </a:lnTo>
                <a:lnTo>
                  <a:pt x="10842" y="0"/>
                </a:lnTo>
                <a:close/>
              </a:path>
              <a:path w="319404" h="17144">
                <a:moveTo>
                  <a:pt x="309673" y="0"/>
                </a:moveTo>
                <a:lnTo>
                  <a:pt x="308530" y="0"/>
                </a:lnTo>
                <a:lnTo>
                  <a:pt x="308022" y="126"/>
                </a:lnTo>
                <a:lnTo>
                  <a:pt x="310029" y="126"/>
                </a:lnTo>
                <a:lnTo>
                  <a:pt x="309673" y="0"/>
                </a:lnTo>
                <a:close/>
              </a:path>
            </a:pathLst>
          </a:custGeom>
          <a:solidFill>
            <a:srgbClr val="52525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08960" y="4924055"/>
            <a:ext cx="55244" cy="6350"/>
          </a:xfrm>
          <a:custGeom>
            <a:avLst/>
            <a:gdLst/>
            <a:ahLst/>
            <a:cxnLst/>
            <a:rect l="l" t="t" r="r" b="b"/>
            <a:pathLst>
              <a:path w="55244" h="6350">
                <a:moveTo>
                  <a:pt x="0" y="6084"/>
                </a:moveTo>
                <a:lnTo>
                  <a:pt x="54850" y="6084"/>
                </a:lnTo>
                <a:lnTo>
                  <a:pt x="54850" y="0"/>
                </a:lnTo>
                <a:lnTo>
                  <a:pt x="0" y="0"/>
                </a:lnTo>
                <a:lnTo>
                  <a:pt x="0" y="60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61588" y="4925567"/>
            <a:ext cx="48895" cy="43180"/>
          </a:xfrm>
          <a:custGeom>
            <a:avLst/>
            <a:gdLst/>
            <a:ahLst/>
            <a:cxnLst/>
            <a:rect l="l" t="t" r="r" b="b"/>
            <a:pathLst>
              <a:path w="48895" h="43179">
                <a:moveTo>
                  <a:pt x="47498" y="0"/>
                </a:moveTo>
                <a:lnTo>
                  <a:pt x="1270" y="0"/>
                </a:lnTo>
                <a:lnTo>
                  <a:pt x="0" y="1142"/>
                </a:lnTo>
                <a:lnTo>
                  <a:pt x="0" y="41528"/>
                </a:lnTo>
                <a:lnTo>
                  <a:pt x="1270" y="42671"/>
                </a:lnTo>
                <a:lnTo>
                  <a:pt x="47498" y="42671"/>
                </a:lnTo>
                <a:lnTo>
                  <a:pt x="48767" y="41528"/>
                </a:lnTo>
                <a:lnTo>
                  <a:pt x="48767" y="37718"/>
                </a:lnTo>
                <a:lnTo>
                  <a:pt x="5587" y="37718"/>
                </a:lnTo>
                <a:lnTo>
                  <a:pt x="5587" y="5460"/>
                </a:lnTo>
                <a:lnTo>
                  <a:pt x="48767" y="5460"/>
                </a:lnTo>
                <a:lnTo>
                  <a:pt x="48767" y="1142"/>
                </a:lnTo>
                <a:lnTo>
                  <a:pt x="47498" y="0"/>
                </a:lnTo>
                <a:close/>
              </a:path>
              <a:path w="48895" h="43179">
                <a:moveTo>
                  <a:pt x="48767" y="5460"/>
                </a:moveTo>
                <a:lnTo>
                  <a:pt x="43179" y="5460"/>
                </a:lnTo>
                <a:lnTo>
                  <a:pt x="43179" y="37718"/>
                </a:lnTo>
                <a:lnTo>
                  <a:pt x="48767" y="37718"/>
                </a:lnTo>
                <a:lnTo>
                  <a:pt x="48767" y="54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76115" y="4922520"/>
            <a:ext cx="29209" cy="52069"/>
          </a:xfrm>
          <a:custGeom>
            <a:avLst/>
            <a:gdLst/>
            <a:ahLst/>
            <a:cxnLst/>
            <a:rect l="l" t="t" r="r" b="b"/>
            <a:pathLst>
              <a:path w="29210" h="52070">
                <a:moveTo>
                  <a:pt x="26797" y="0"/>
                </a:moveTo>
                <a:lnTo>
                  <a:pt x="25273" y="0"/>
                </a:lnTo>
                <a:lnTo>
                  <a:pt x="24511" y="253"/>
                </a:lnTo>
                <a:lnTo>
                  <a:pt x="23875" y="888"/>
                </a:lnTo>
                <a:lnTo>
                  <a:pt x="3810" y="19176"/>
                </a:lnTo>
                <a:lnTo>
                  <a:pt x="1270" y="20827"/>
                </a:lnTo>
                <a:lnTo>
                  <a:pt x="0" y="23113"/>
                </a:lnTo>
                <a:lnTo>
                  <a:pt x="635" y="25907"/>
                </a:lnTo>
                <a:lnTo>
                  <a:pt x="0" y="28701"/>
                </a:lnTo>
                <a:lnTo>
                  <a:pt x="1270" y="30860"/>
                </a:lnTo>
                <a:lnTo>
                  <a:pt x="3810" y="33146"/>
                </a:lnTo>
                <a:lnTo>
                  <a:pt x="23875" y="50926"/>
                </a:lnTo>
                <a:lnTo>
                  <a:pt x="24511" y="51561"/>
                </a:lnTo>
                <a:lnTo>
                  <a:pt x="25273" y="51815"/>
                </a:lnTo>
                <a:lnTo>
                  <a:pt x="26924" y="51815"/>
                </a:lnTo>
                <a:lnTo>
                  <a:pt x="27686" y="51561"/>
                </a:lnTo>
                <a:lnTo>
                  <a:pt x="28321" y="50926"/>
                </a:lnTo>
                <a:lnTo>
                  <a:pt x="28956" y="49910"/>
                </a:lnTo>
                <a:lnTo>
                  <a:pt x="28956" y="48132"/>
                </a:lnTo>
                <a:lnTo>
                  <a:pt x="28321" y="47116"/>
                </a:lnTo>
                <a:lnTo>
                  <a:pt x="7620" y="29209"/>
                </a:lnTo>
                <a:lnTo>
                  <a:pt x="6985" y="28193"/>
                </a:lnTo>
                <a:lnTo>
                  <a:pt x="6350" y="27050"/>
                </a:lnTo>
                <a:lnTo>
                  <a:pt x="6350" y="24764"/>
                </a:lnTo>
                <a:lnTo>
                  <a:pt x="6985" y="23621"/>
                </a:lnTo>
                <a:lnTo>
                  <a:pt x="7620" y="23113"/>
                </a:lnTo>
                <a:lnTo>
                  <a:pt x="27686" y="4698"/>
                </a:lnTo>
                <a:lnTo>
                  <a:pt x="28956" y="3682"/>
                </a:lnTo>
                <a:lnTo>
                  <a:pt x="28956" y="1904"/>
                </a:lnTo>
                <a:lnTo>
                  <a:pt x="27686" y="888"/>
                </a:lnTo>
                <a:lnTo>
                  <a:pt x="27432" y="253"/>
                </a:lnTo>
                <a:lnTo>
                  <a:pt x="267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49140" y="2615183"/>
            <a:ext cx="1403603" cy="2221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95800" y="2398776"/>
            <a:ext cx="1503045" cy="2672080"/>
          </a:xfrm>
          <a:custGeom>
            <a:avLst/>
            <a:gdLst/>
            <a:ahLst/>
            <a:cxnLst/>
            <a:rect l="l" t="t" r="r" b="b"/>
            <a:pathLst>
              <a:path w="1503045" h="2672079">
                <a:moveTo>
                  <a:pt x="1281049" y="0"/>
                </a:moveTo>
                <a:lnTo>
                  <a:pt x="221614" y="0"/>
                </a:lnTo>
                <a:lnTo>
                  <a:pt x="170870" y="5228"/>
                </a:lnTo>
                <a:lnTo>
                  <a:pt x="124250" y="20115"/>
                </a:lnTo>
                <a:lnTo>
                  <a:pt x="83098" y="43467"/>
                </a:lnTo>
                <a:lnTo>
                  <a:pt x="48755" y="74088"/>
                </a:lnTo>
                <a:lnTo>
                  <a:pt x="22563" y="110782"/>
                </a:lnTo>
                <a:lnTo>
                  <a:pt x="5864" y="152355"/>
                </a:lnTo>
                <a:lnTo>
                  <a:pt x="0" y="197612"/>
                </a:lnTo>
                <a:lnTo>
                  <a:pt x="0" y="2473960"/>
                </a:lnTo>
                <a:lnTo>
                  <a:pt x="5864" y="2519216"/>
                </a:lnTo>
                <a:lnTo>
                  <a:pt x="22563" y="2560789"/>
                </a:lnTo>
                <a:lnTo>
                  <a:pt x="48755" y="2597483"/>
                </a:lnTo>
                <a:lnTo>
                  <a:pt x="83098" y="2628104"/>
                </a:lnTo>
                <a:lnTo>
                  <a:pt x="124250" y="2651456"/>
                </a:lnTo>
                <a:lnTo>
                  <a:pt x="170870" y="2666343"/>
                </a:lnTo>
                <a:lnTo>
                  <a:pt x="221614" y="2671572"/>
                </a:lnTo>
                <a:lnTo>
                  <a:pt x="1281049" y="2671572"/>
                </a:lnTo>
                <a:lnTo>
                  <a:pt x="1331793" y="2666343"/>
                </a:lnTo>
                <a:lnTo>
                  <a:pt x="1378413" y="2651456"/>
                </a:lnTo>
                <a:lnTo>
                  <a:pt x="1378549" y="2651379"/>
                </a:lnTo>
                <a:lnTo>
                  <a:pt x="232917" y="2651379"/>
                </a:lnTo>
                <a:lnTo>
                  <a:pt x="182173" y="2646150"/>
                </a:lnTo>
                <a:lnTo>
                  <a:pt x="135553" y="2631263"/>
                </a:lnTo>
                <a:lnTo>
                  <a:pt x="94401" y="2607911"/>
                </a:lnTo>
                <a:lnTo>
                  <a:pt x="60058" y="2577290"/>
                </a:lnTo>
                <a:lnTo>
                  <a:pt x="33866" y="2540596"/>
                </a:lnTo>
                <a:lnTo>
                  <a:pt x="17167" y="2499023"/>
                </a:lnTo>
                <a:lnTo>
                  <a:pt x="11302" y="2453767"/>
                </a:lnTo>
                <a:lnTo>
                  <a:pt x="11302" y="212089"/>
                </a:lnTo>
                <a:lnTo>
                  <a:pt x="17167" y="166880"/>
                </a:lnTo>
                <a:lnTo>
                  <a:pt x="33866" y="125341"/>
                </a:lnTo>
                <a:lnTo>
                  <a:pt x="60058" y="88669"/>
                </a:lnTo>
                <a:lnTo>
                  <a:pt x="94401" y="58062"/>
                </a:lnTo>
                <a:lnTo>
                  <a:pt x="135553" y="34717"/>
                </a:lnTo>
                <a:lnTo>
                  <a:pt x="182173" y="19832"/>
                </a:lnTo>
                <a:lnTo>
                  <a:pt x="232917" y="14604"/>
                </a:lnTo>
                <a:lnTo>
                  <a:pt x="1361157" y="14604"/>
                </a:lnTo>
                <a:lnTo>
                  <a:pt x="1331793" y="5228"/>
                </a:lnTo>
                <a:lnTo>
                  <a:pt x="1281049" y="0"/>
                </a:lnTo>
                <a:close/>
              </a:path>
              <a:path w="1503045" h="2672079">
                <a:moveTo>
                  <a:pt x="1361157" y="14604"/>
                </a:moveTo>
                <a:lnTo>
                  <a:pt x="1272921" y="14604"/>
                </a:lnTo>
                <a:lnTo>
                  <a:pt x="1323625" y="19832"/>
                </a:lnTo>
                <a:lnTo>
                  <a:pt x="1370229" y="34717"/>
                </a:lnTo>
                <a:lnTo>
                  <a:pt x="1411383" y="58062"/>
                </a:lnTo>
                <a:lnTo>
                  <a:pt x="1445740" y="88669"/>
                </a:lnTo>
                <a:lnTo>
                  <a:pt x="1471949" y="125341"/>
                </a:lnTo>
                <a:lnTo>
                  <a:pt x="1488664" y="166880"/>
                </a:lnTo>
                <a:lnTo>
                  <a:pt x="1494536" y="212089"/>
                </a:lnTo>
                <a:lnTo>
                  <a:pt x="1494536" y="2453767"/>
                </a:lnTo>
                <a:lnTo>
                  <a:pt x="1488664" y="2499023"/>
                </a:lnTo>
                <a:lnTo>
                  <a:pt x="1471949" y="2540596"/>
                </a:lnTo>
                <a:lnTo>
                  <a:pt x="1445740" y="2577290"/>
                </a:lnTo>
                <a:lnTo>
                  <a:pt x="1411383" y="2607911"/>
                </a:lnTo>
                <a:lnTo>
                  <a:pt x="1370229" y="2631263"/>
                </a:lnTo>
                <a:lnTo>
                  <a:pt x="1323625" y="2646150"/>
                </a:lnTo>
                <a:lnTo>
                  <a:pt x="1272921" y="2651379"/>
                </a:lnTo>
                <a:lnTo>
                  <a:pt x="1378549" y="2651379"/>
                </a:lnTo>
                <a:lnTo>
                  <a:pt x="1419565" y="2628104"/>
                </a:lnTo>
                <a:lnTo>
                  <a:pt x="1453908" y="2597483"/>
                </a:lnTo>
                <a:lnTo>
                  <a:pt x="1480100" y="2560789"/>
                </a:lnTo>
                <a:lnTo>
                  <a:pt x="1496799" y="2519216"/>
                </a:lnTo>
                <a:lnTo>
                  <a:pt x="1502664" y="2473960"/>
                </a:lnTo>
                <a:lnTo>
                  <a:pt x="1502664" y="197612"/>
                </a:lnTo>
                <a:lnTo>
                  <a:pt x="1496799" y="152355"/>
                </a:lnTo>
                <a:lnTo>
                  <a:pt x="1480100" y="110782"/>
                </a:lnTo>
                <a:lnTo>
                  <a:pt x="1453908" y="74088"/>
                </a:lnTo>
                <a:lnTo>
                  <a:pt x="1419565" y="43467"/>
                </a:lnTo>
                <a:lnTo>
                  <a:pt x="1378413" y="20115"/>
                </a:lnTo>
                <a:lnTo>
                  <a:pt x="1361157" y="14604"/>
                </a:lnTo>
                <a:close/>
              </a:path>
            </a:pathLst>
          </a:custGeom>
          <a:solidFill>
            <a:srgbClr val="81828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30367" y="4933200"/>
            <a:ext cx="38100" cy="32384"/>
          </a:xfrm>
          <a:custGeom>
            <a:avLst/>
            <a:gdLst/>
            <a:ahLst/>
            <a:cxnLst/>
            <a:rect l="l" t="t" r="r" b="b"/>
            <a:pathLst>
              <a:path w="38100" h="32385">
                <a:moveTo>
                  <a:pt x="0" y="31991"/>
                </a:moveTo>
                <a:lnTo>
                  <a:pt x="38086" y="31991"/>
                </a:lnTo>
                <a:lnTo>
                  <a:pt x="38086" y="0"/>
                </a:lnTo>
                <a:lnTo>
                  <a:pt x="0" y="0"/>
                </a:lnTo>
                <a:lnTo>
                  <a:pt x="0" y="319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07991" y="2412492"/>
            <a:ext cx="1483360" cy="2638425"/>
          </a:xfrm>
          <a:custGeom>
            <a:avLst/>
            <a:gdLst/>
            <a:ahLst/>
            <a:cxnLst/>
            <a:rect l="l" t="t" r="r" b="b"/>
            <a:pathLst>
              <a:path w="1483360" h="2638425">
                <a:moveTo>
                  <a:pt x="1261237" y="0"/>
                </a:moveTo>
                <a:lnTo>
                  <a:pt x="221615" y="0"/>
                </a:lnTo>
                <a:lnTo>
                  <a:pt x="170870" y="5234"/>
                </a:lnTo>
                <a:lnTo>
                  <a:pt x="124250" y="20137"/>
                </a:lnTo>
                <a:lnTo>
                  <a:pt x="83098" y="43507"/>
                </a:lnTo>
                <a:lnTo>
                  <a:pt x="48755" y="74141"/>
                </a:lnTo>
                <a:lnTo>
                  <a:pt x="22563" y="110838"/>
                </a:lnTo>
                <a:lnTo>
                  <a:pt x="5864" y="152395"/>
                </a:lnTo>
                <a:lnTo>
                  <a:pt x="0" y="197612"/>
                </a:lnTo>
                <a:lnTo>
                  <a:pt x="0" y="2440432"/>
                </a:lnTo>
                <a:lnTo>
                  <a:pt x="5864" y="2485648"/>
                </a:lnTo>
                <a:lnTo>
                  <a:pt x="22563" y="2527205"/>
                </a:lnTo>
                <a:lnTo>
                  <a:pt x="48755" y="2563902"/>
                </a:lnTo>
                <a:lnTo>
                  <a:pt x="83098" y="2594536"/>
                </a:lnTo>
                <a:lnTo>
                  <a:pt x="124250" y="2617906"/>
                </a:lnTo>
                <a:lnTo>
                  <a:pt x="170870" y="2632809"/>
                </a:lnTo>
                <a:lnTo>
                  <a:pt x="221615" y="2638044"/>
                </a:lnTo>
                <a:lnTo>
                  <a:pt x="1261237" y="2638044"/>
                </a:lnTo>
                <a:lnTo>
                  <a:pt x="1311981" y="2632809"/>
                </a:lnTo>
                <a:lnTo>
                  <a:pt x="1358601" y="2617906"/>
                </a:lnTo>
                <a:lnTo>
                  <a:pt x="1399753" y="2594536"/>
                </a:lnTo>
                <a:lnTo>
                  <a:pt x="1433698" y="2564257"/>
                </a:lnTo>
                <a:lnTo>
                  <a:pt x="1155700" y="2564257"/>
                </a:lnTo>
                <a:lnTo>
                  <a:pt x="1154938" y="2563876"/>
                </a:lnTo>
                <a:lnTo>
                  <a:pt x="1154303" y="2563368"/>
                </a:lnTo>
                <a:lnTo>
                  <a:pt x="1149325" y="2558923"/>
                </a:lnTo>
                <a:lnTo>
                  <a:pt x="717550" y="2558923"/>
                </a:lnTo>
                <a:lnTo>
                  <a:pt x="716280" y="2557780"/>
                </a:lnTo>
                <a:lnTo>
                  <a:pt x="716280" y="2520696"/>
                </a:lnTo>
                <a:lnTo>
                  <a:pt x="264413" y="2520696"/>
                </a:lnTo>
                <a:lnTo>
                  <a:pt x="264413" y="2513965"/>
                </a:lnTo>
                <a:lnTo>
                  <a:pt x="1153059" y="2513965"/>
                </a:lnTo>
                <a:lnTo>
                  <a:pt x="1154303" y="2512822"/>
                </a:lnTo>
                <a:lnTo>
                  <a:pt x="1154938" y="2512568"/>
                </a:lnTo>
                <a:lnTo>
                  <a:pt x="1155700" y="2512441"/>
                </a:lnTo>
                <a:lnTo>
                  <a:pt x="1466221" y="2512441"/>
                </a:lnTo>
                <a:lnTo>
                  <a:pt x="1476987" y="2485648"/>
                </a:lnTo>
                <a:lnTo>
                  <a:pt x="1482852" y="2440432"/>
                </a:lnTo>
                <a:lnTo>
                  <a:pt x="1482852" y="2423541"/>
                </a:lnTo>
                <a:lnTo>
                  <a:pt x="42799" y="2423541"/>
                </a:lnTo>
                <a:lnTo>
                  <a:pt x="42799" y="206629"/>
                </a:lnTo>
                <a:lnTo>
                  <a:pt x="1482852" y="206629"/>
                </a:lnTo>
                <a:lnTo>
                  <a:pt x="1482852" y="197612"/>
                </a:lnTo>
                <a:lnTo>
                  <a:pt x="1476987" y="152395"/>
                </a:lnTo>
                <a:lnTo>
                  <a:pt x="1466986" y="127508"/>
                </a:lnTo>
                <a:lnTo>
                  <a:pt x="586105" y="127508"/>
                </a:lnTo>
                <a:lnTo>
                  <a:pt x="578504" y="124690"/>
                </a:lnTo>
                <a:lnTo>
                  <a:pt x="575881" y="118491"/>
                </a:lnTo>
                <a:lnTo>
                  <a:pt x="578211" y="112291"/>
                </a:lnTo>
                <a:lnTo>
                  <a:pt x="585470" y="109474"/>
                </a:lnTo>
                <a:lnTo>
                  <a:pt x="1459314" y="109474"/>
                </a:lnTo>
                <a:lnTo>
                  <a:pt x="1434096" y="74141"/>
                </a:lnTo>
                <a:lnTo>
                  <a:pt x="1399753" y="43507"/>
                </a:lnTo>
                <a:lnTo>
                  <a:pt x="1358601" y="20137"/>
                </a:lnTo>
                <a:lnTo>
                  <a:pt x="1311981" y="5234"/>
                </a:lnTo>
                <a:lnTo>
                  <a:pt x="1261237" y="0"/>
                </a:lnTo>
                <a:close/>
              </a:path>
              <a:path w="1483360" h="2638425">
                <a:moveTo>
                  <a:pt x="1466221" y="2512441"/>
                </a:moveTo>
                <a:lnTo>
                  <a:pt x="1157351" y="2512441"/>
                </a:lnTo>
                <a:lnTo>
                  <a:pt x="1158113" y="2512568"/>
                </a:lnTo>
                <a:lnTo>
                  <a:pt x="1158748" y="2512822"/>
                </a:lnTo>
                <a:lnTo>
                  <a:pt x="1160018" y="2513965"/>
                </a:lnTo>
                <a:lnTo>
                  <a:pt x="1160018" y="2515616"/>
                </a:lnTo>
                <a:lnTo>
                  <a:pt x="1137285" y="2535809"/>
                </a:lnTo>
                <a:lnTo>
                  <a:pt x="1136650" y="2536952"/>
                </a:lnTo>
                <a:lnTo>
                  <a:pt x="1136650" y="2539238"/>
                </a:lnTo>
                <a:lnTo>
                  <a:pt x="1137285" y="2540381"/>
                </a:lnTo>
                <a:lnTo>
                  <a:pt x="1138555" y="2541397"/>
                </a:lnTo>
                <a:lnTo>
                  <a:pt x="1160018" y="2560574"/>
                </a:lnTo>
                <a:lnTo>
                  <a:pt x="1160018" y="2562225"/>
                </a:lnTo>
                <a:lnTo>
                  <a:pt x="1158748" y="2563368"/>
                </a:lnTo>
                <a:lnTo>
                  <a:pt x="1158059" y="2563902"/>
                </a:lnTo>
                <a:lnTo>
                  <a:pt x="1157351" y="2564257"/>
                </a:lnTo>
                <a:lnTo>
                  <a:pt x="1433698" y="2564257"/>
                </a:lnTo>
                <a:lnTo>
                  <a:pt x="1434115" y="2563876"/>
                </a:lnTo>
                <a:lnTo>
                  <a:pt x="1460288" y="2527205"/>
                </a:lnTo>
                <a:lnTo>
                  <a:pt x="1466221" y="2512441"/>
                </a:lnTo>
                <a:close/>
              </a:path>
              <a:path w="1483360" h="2638425">
                <a:moveTo>
                  <a:pt x="1151815" y="2515108"/>
                </a:moveTo>
                <a:lnTo>
                  <a:pt x="764667" y="2515108"/>
                </a:lnTo>
                <a:lnTo>
                  <a:pt x="765937" y="2516251"/>
                </a:lnTo>
                <a:lnTo>
                  <a:pt x="765937" y="2557780"/>
                </a:lnTo>
                <a:lnTo>
                  <a:pt x="764667" y="2558923"/>
                </a:lnTo>
                <a:lnTo>
                  <a:pt x="1149325" y="2558923"/>
                </a:lnTo>
                <a:lnTo>
                  <a:pt x="1134110" y="2545334"/>
                </a:lnTo>
                <a:lnTo>
                  <a:pt x="1132332" y="2543175"/>
                </a:lnTo>
                <a:lnTo>
                  <a:pt x="1131062" y="2540889"/>
                </a:lnTo>
                <a:lnTo>
                  <a:pt x="1131062" y="2535301"/>
                </a:lnTo>
                <a:lnTo>
                  <a:pt x="1132332" y="2533015"/>
                </a:lnTo>
                <a:lnTo>
                  <a:pt x="1151815" y="2515108"/>
                </a:lnTo>
                <a:close/>
              </a:path>
              <a:path w="1483360" h="2638425">
                <a:moveTo>
                  <a:pt x="1153059" y="2513965"/>
                </a:moveTo>
                <a:lnTo>
                  <a:pt x="320421" y="2513965"/>
                </a:lnTo>
                <a:lnTo>
                  <a:pt x="319786" y="2520696"/>
                </a:lnTo>
                <a:lnTo>
                  <a:pt x="716280" y="2520696"/>
                </a:lnTo>
                <a:lnTo>
                  <a:pt x="716280" y="2516251"/>
                </a:lnTo>
                <a:lnTo>
                  <a:pt x="717550" y="2515108"/>
                </a:lnTo>
                <a:lnTo>
                  <a:pt x="1151815" y="2515108"/>
                </a:lnTo>
                <a:lnTo>
                  <a:pt x="1153059" y="2513965"/>
                </a:lnTo>
                <a:close/>
              </a:path>
              <a:path w="1483360" h="2638425">
                <a:moveTo>
                  <a:pt x="1482852" y="206629"/>
                </a:moveTo>
                <a:lnTo>
                  <a:pt x="1443228" y="206629"/>
                </a:lnTo>
                <a:lnTo>
                  <a:pt x="1443228" y="2423541"/>
                </a:lnTo>
                <a:lnTo>
                  <a:pt x="1482852" y="2423541"/>
                </a:lnTo>
                <a:lnTo>
                  <a:pt x="1482852" y="206629"/>
                </a:lnTo>
                <a:close/>
              </a:path>
              <a:path w="1483360" h="2638425">
                <a:moveTo>
                  <a:pt x="1459314" y="109474"/>
                </a:moveTo>
                <a:lnTo>
                  <a:pt x="884682" y="109474"/>
                </a:lnTo>
                <a:lnTo>
                  <a:pt x="892014" y="112291"/>
                </a:lnTo>
                <a:lnTo>
                  <a:pt x="894381" y="118491"/>
                </a:lnTo>
                <a:lnTo>
                  <a:pt x="891772" y="124690"/>
                </a:lnTo>
                <a:lnTo>
                  <a:pt x="884174" y="127508"/>
                </a:lnTo>
                <a:lnTo>
                  <a:pt x="1466986" y="127508"/>
                </a:lnTo>
                <a:lnTo>
                  <a:pt x="1460288" y="110838"/>
                </a:lnTo>
                <a:lnTo>
                  <a:pt x="1459314" y="1094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084381" y="2522220"/>
            <a:ext cx="318135" cy="18415"/>
          </a:xfrm>
          <a:custGeom>
            <a:avLst/>
            <a:gdLst/>
            <a:ahLst/>
            <a:cxnLst/>
            <a:rect l="l" t="t" r="r" b="b"/>
            <a:pathLst>
              <a:path w="318135" h="18414">
                <a:moveTo>
                  <a:pt x="10731" y="0"/>
                </a:moveTo>
                <a:lnTo>
                  <a:pt x="9588" y="0"/>
                </a:lnTo>
                <a:lnTo>
                  <a:pt x="2329" y="2857"/>
                </a:lnTo>
                <a:lnTo>
                  <a:pt x="0" y="9144"/>
                </a:lnTo>
                <a:lnTo>
                  <a:pt x="2623" y="15430"/>
                </a:lnTo>
                <a:lnTo>
                  <a:pt x="10223" y="18287"/>
                </a:lnTo>
                <a:lnTo>
                  <a:pt x="307657" y="18287"/>
                </a:lnTo>
                <a:lnTo>
                  <a:pt x="315257" y="15430"/>
                </a:lnTo>
                <a:lnTo>
                  <a:pt x="317881" y="9144"/>
                </a:lnTo>
                <a:lnTo>
                  <a:pt x="315551" y="2857"/>
                </a:lnTo>
                <a:lnTo>
                  <a:pt x="308615" y="126"/>
                </a:lnTo>
                <a:lnTo>
                  <a:pt x="11366" y="126"/>
                </a:lnTo>
                <a:lnTo>
                  <a:pt x="10731" y="0"/>
                </a:lnTo>
                <a:close/>
              </a:path>
              <a:path w="318135" h="18414">
                <a:moveTo>
                  <a:pt x="308292" y="0"/>
                </a:moveTo>
                <a:lnTo>
                  <a:pt x="307149" y="0"/>
                </a:lnTo>
                <a:lnTo>
                  <a:pt x="306514" y="126"/>
                </a:lnTo>
                <a:lnTo>
                  <a:pt x="308615" y="126"/>
                </a:lnTo>
                <a:lnTo>
                  <a:pt x="308292" y="0"/>
                </a:lnTo>
                <a:close/>
              </a:path>
            </a:pathLst>
          </a:custGeom>
          <a:solidFill>
            <a:srgbClr val="52525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771644" y="4925582"/>
            <a:ext cx="56515" cy="7620"/>
          </a:xfrm>
          <a:custGeom>
            <a:avLst/>
            <a:gdLst/>
            <a:ahLst/>
            <a:cxnLst/>
            <a:rect l="l" t="t" r="r" b="b"/>
            <a:pathLst>
              <a:path w="56514" h="7620">
                <a:moveTo>
                  <a:pt x="0" y="7605"/>
                </a:moveTo>
                <a:lnTo>
                  <a:pt x="56374" y="7605"/>
                </a:lnTo>
                <a:lnTo>
                  <a:pt x="56374" y="0"/>
                </a:lnTo>
                <a:lnTo>
                  <a:pt x="0" y="0"/>
                </a:lnTo>
                <a:lnTo>
                  <a:pt x="0" y="76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24271" y="4927091"/>
            <a:ext cx="50800" cy="44450"/>
          </a:xfrm>
          <a:custGeom>
            <a:avLst/>
            <a:gdLst/>
            <a:ahLst/>
            <a:cxnLst/>
            <a:rect l="l" t="t" r="r" b="b"/>
            <a:pathLst>
              <a:path w="50800" h="44450">
                <a:moveTo>
                  <a:pt x="49022" y="0"/>
                </a:moveTo>
                <a:lnTo>
                  <a:pt x="1269" y="0"/>
                </a:lnTo>
                <a:lnTo>
                  <a:pt x="0" y="1142"/>
                </a:lnTo>
                <a:lnTo>
                  <a:pt x="0" y="43052"/>
                </a:lnTo>
                <a:lnTo>
                  <a:pt x="1269" y="44195"/>
                </a:lnTo>
                <a:lnTo>
                  <a:pt x="49022" y="44195"/>
                </a:lnTo>
                <a:lnTo>
                  <a:pt x="50291" y="43052"/>
                </a:lnTo>
                <a:lnTo>
                  <a:pt x="50291" y="39115"/>
                </a:lnTo>
                <a:lnTo>
                  <a:pt x="5714" y="39115"/>
                </a:lnTo>
                <a:lnTo>
                  <a:pt x="5714" y="5714"/>
                </a:lnTo>
                <a:lnTo>
                  <a:pt x="50291" y="5714"/>
                </a:lnTo>
                <a:lnTo>
                  <a:pt x="50291" y="1142"/>
                </a:lnTo>
                <a:lnTo>
                  <a:pt x="49022" y="0"/>
                </a:lnTo>
                <a:close/>
              </a:path>
              <a:path w="50800" h="44450">
                <a:moveTo>
                  <a:pt x="50291" y="5714"/>
                </a:moveTo>
                <a:lnTo>
                  <a:pt x="44576" y="5714"/>
                </a:lnTo>
                <a:lnTo>
                  <a:pt x="44576" y="39115"/>
                </a:lnTo>
                <a:lnTo>
                  <a:pt x="50291" y="39115"/>
                </a:lnTo>
                <a:lnTo>
                  <a:pt x="50291" y="57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638800" y="4924044"/>
            <a:ext cx="29209" cy="53340"/>
          </a:xfrm>
          <a:custGeom>
            <a:avLst/>
            <a:gdLst/>
            <a:ahLst/>
            <a:cxnLst/>
            <a:rect l="l" t="t" r="r" b="b"/>
            <a:pathLst>
              <a:path w="29210" h="53339">
                <a:moveTo>
                  <a:pt x="26797" y="0"/>
                </a:moveTo>
                <a:lnTo>
                  <a:pt x="25273" y="0"/>
                </a:lnTo>
                <a:lnTo>
                  <a:pt x="24511" y="253"/>
                </a:lnTo>
                <a:lnTo>
                  <a:pt x="23875" y="888"/>
                </a:lnTo>
                <a:lnTo>
                  <a:pt x="3810" y="19811"/>
                </a:lnTo>
                <a:lnTo>
                  <a:pt x="1270" y="21462"/>
                </a:lnTo>
                <a:lnTo>
                  <a:pt x="0" y="23748"/>
                </a:lnTo>
                <a:lnTo>
                  <a:pt x="635" y="26669"/>
                </a:lnTo>
                <a:lnTo>
                  <a:pt x="0" y="29590"/>
                </a:lnTo>
                <a:lnTo>
                  <a:pt x="1270" y="31876"/>
                </a:lnTo>
                <a:lnTo>
                  <a:pt x="3810" y="34162"/>
                </a:lnTo>
                <a:lnTo>
                  <a:pt x="23875" y="52450"/>
                </a:lnTo>
                <a:lnTo>
                  <a:pt x="24511" y="53085"/>
                </a:lnTo>
                <a:lnTo>
                  <a:pt x="25273" y="53339"/>
                </a:lnTo>
                <a:lnTo>
                  <a:pt x="26924" y="53339"/>
                </a:lnTo>
                <a:lnTo>
                  <a:pt x="27686" y="53085"/>
                </a:lnTo>
                <a:lnTo>
                  <a:pt x="28321" y="52450"/>
                </a:lnTo>
                <a:lnTo>
                  <a:pt x="28955" y="51307"/>
                </a:lnTo>
                <a:lnTo>
                  <a:pt x="28955" y="49656"/>
                </a:lnTo>
                <a:lnTo>
                  <a:pt x="28321" y="48513"/>
                </a:lnTo>
                <a:lnTo>
                  <a:pt x="7620" y="30098"/>
                </a:lnTo>
                <a:lnTo>
                  <a:pt x="6350" y="27812"/>
                </a:lnTo>
                <a:lnTo>
                  <a:pt x="6350" y="25526"/>
                </a:lnTo>
                <a:lnTo>
                  <a:pt x="6985" y="24383"/>
                </a:lnTo>
                <a:lnTo>
                  <a:pt x="7620" y="23748"/>
                </a:lnTo>
                <a:lnTo>
                  <a:pt x="27686" y="4825"/>
                </a:lnTo>
                <a:lnTo>
                  <a:pt x="28955" y="3682"/>
                </a:lnTo>
                <a:lnTo>
                  <a:pt x="28955" y="2031"/>
                </a:lnTo>
                <a:lnTo>
                  <a:pt x="27686" y="888"/>
                </a:lnTo>
                <a:lnTo>
                  <a:pt x="27432" y="253"/>
                </a:lnTo>
                <a:lnTo>
                  <a:pt x="267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129730" y="3343394"/>
            <a:ext cx="504190" cy="201295"/>
          </a:xfrm>
          <a:custGeom>
            <a:avLst/>
            <a:gdLst/>
            <a:ahLst/>
            <a:cxnLst/>
            <a:rect l="l" t="t" r="r" b="b"/>
            <a:pathLst>
              <a:path w="504189" h="201295">
                <a:moveTo>
                  <a:pt x="493969" y="118339"/>
                </a:moveTo>
                <a:lnTo>
                  <a:pt x="443473" y="118339"/>
                </a:lnTo>
                <a:lnTo>
                  <a:pt x="389971" y="171870"/>
                </a:lnTo>
                <a:lnTo>
                  <a:pt x="387031" y="177744"/>
                </a:lnTo>
                <a:lnTo>
                  <a:pt x="386289" y="184125"/>
                </a:lnTo>
                <a:lnTo>
                  <a:pt x="387689" y="190394"/>
                </a:lnTo>
                <a:lnTo>
                  <a:pt x="391173" y="195929"/>
                </a:lnTo>
                <a:lnTo>
                  <a:pt x="396452" y="199754"/>
                </a:lnTo>
                <a:lnTo>
                  <a:pt x="402745" y="201267"/>
                </a:lnTo>
                <a:lnTo>
                  <a:pt x="409264" y="200412"/>
                </a:lnTo>
                <a:lnTo>
                  <a:pt x="415219" y="197132"/>
                </a:lnTo>
                <a:lnTo>
                  <a:pt x="493969" y="118339"/>
                </a:lnTo>
                <a:close/>
              </a:path>
              <a:path w="504189" h="201295">
                <a:moveTo>
                  <a:pt x="17874" y="15657"/>
                </a:moveTo>
                <a:lnTo>
                  <a:pt x="10651" y="17292"/>
                </a:lnTo>
                <a:lnTo>
                  <a:pt x="4846" y="21474"/>
                </a:lnTo>
                <a:lnTo>
                  <a:pt x="1183" y="27291"/>
                </a:lnTo>
                <a:lnTo>
                  <a:pt x="0" y="34124"/>
                </a:lnTo>
                <a:lnTo>
                  <a:pt x="1634" y="41351"/>
                </a:lnTo>
                <a:lnTo>
                  <a:pt x="57273" y="92097"/>
                </a:lnTo>
                <a:lnTo>
                  <a:pt x="100146" y="106159"/>
                </a:lnTo>
                <a:lnTo>
                  <a:pt x="149782" y="114508"/>
                </a:lnTo>
                <a:lnTo>
                  <a:pt x="203726" y="118512"/>
                </a:lnTo>
                <a:lnTo>
                  <a:pt x="259523" y="119542"/>
                </a:lnTo>
                <a:lnTo>
                  <a:pt x="325048" y="118941"/>
                </a:lnTo>
                <a:lnTo>
                  <a:pt x="339240" y="118593"/>
                </a:lnTo>
                <a:lnTo>
                  <a:pt x="493969" y="118339"/>
                </a:lnTo>
                <a:lnTo>
                  <a:pt x="501182" y="111121"/>
                </a:lnTo>
                <a:lnTo>
                  <a:pt x="502384" y="109317"/>
                </a:lnTo>
                <a:lnTo>
                  <a:pt x="502986" y="106911"/>
                </a:lnTo>
                <a:lnTo>
                  <a:pt x="502986" y="106310"/>
                </a:lnTo>
                <a:lnTo>
                  <a:pt x="503587" y="105708"/>
                </a:lnTo>
                <a:lnTo>
                  <a:pt x="503587" y="104505"/>
                </a:lnTo>
                <a:lnTo>
                  <a:pt x="504188" y="103904"/>
                </a:lnTo>
                <a:lnTo>
                  <a:pt x="504188" y="99092"/>
                </a:lnTo>
                <a:lnTo>
                  <a:pt x="503587" y="94280"/>
                </a:lnTo>
                <a:lnTo>
                  <a:pt x="501783" y="90070"/>
                </a:lnTo>
                <a:lnTo>
                  <a:pt x="494628" y="82911"/>
                </a:lnTo>
                <a:lnTo>
                  <a:pt x="268502" y="82911"/>
                </a:lnTo>
                <a:lnTo>
                  <a:pt x="208716" y="81917"/>
                </a:lnTo>
                <a:lnTo>
                  <a:pt x="150266" y="77514"/>
                </a:lnTo>
                <a:lnTo>
                  <a:pt x="98329" y="67949"/>
                </a:lnTo>
                <a:lnTo>
                  <a:pt x="58080" y="51467"/>
                </a:lnTo>
                <a:lnTo>
                  <a:pt x="30517" y="20506"/>
                </a:lnTo>
                <a:lnTo>
                  <a:pt x="24703" y="16841"/>
                </a:lnTo>
                <a:lnTo>
                  <a:pt x="17874" y="15657"/>
                </a:lnTo>
                <a:close/>
              </a:path>
              <a:path w="504189" h="201295">
                <a:moveTo>
                  <a:pt x="402745" y="0"/>
                </a:moveTo>
                <a:lnTo>
                  <a:pt x="386576" y="17292"/>
                </a:lnTo>
                <a:lnTo>
                  <a:pt x="386871" y="22348"/>
                </a:lnTo>
                <a:lnTo>
                  <a:pt x="389370" y="28118"/>
                </a:lnTo>
                <a:lnTo>
                  <a:pt x="442872" y="81649"/>
                </a:lnTo>
                <a:lnTo>
                  <a:pt x="378549" y="81649"/>
                </a:lnTo>
                <a:lnTo>
                  <a:pt x="268502" y="82911"/>
                </a:lnTo>
                <a:lnTo>
                  <a:pt x="494628" y="82911"/>
                </a:lnTo>
                <a:lnTo>
                  <a:pt x="414618" y="2856"/>
                </a:lnTo>
                <a:lnTo>
                  <a:pt x="408851" y="357"/>
                </a:lnTo>
                <a:lnTo>
                  <a:pt x="4027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8234" y="6399682"/>
            <a:ext cx="1549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9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38341" y="1881886"/>
            <a:ext cx="4485005" cy="3810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RESEARCH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GOAL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41300" marR="58419" lvl="0" indent="-228600" algn="l" defTabSz="914400" rtl="0" eaLnBrk="1" fontAlgn="auto" latinLnBrk="0" hangingPunct="1">
              <a:lnSpc>
                <a:spcPts val="1939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Digitize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skill-based dialectical behavioral  therapy into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conversational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mobile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app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to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improve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access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and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increase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self-efficacy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Segoe UI Light"/>
            </a:endParaRPr>
          </a:p>
          <a:p>
            <a:pPr marL="241300" marR="77470" lvl="0" indent="-228600" algn="l" defTabSz="914400" rtl="0" eaLnBrk="1" fontAlgn="auto" latinLnBrk="0" hangingPunct="1">
              <a:lnSpc>
                <a:spcPts val="1939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Quantify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the effectiveness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of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individual skills  for better design and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 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support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Segoe UI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Segoe UI Light"/>
            </a:endParaRPr>
          </a:p>
          <a:p>
            <a:pPr marL="12700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CLINICAL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PARTNERSHIP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41300" marR="0" lvl="0" indent="-228600" algn="l" defTabSz="914400" rtl="0" eaLnBrk="1" fontAlgn="auto" latinLnBrk="0" hangingPunct="1">
              <a:lnSpc>
                <a:spcPts val="1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Professional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psychologist (Chelsey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Wilkes)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Segoe UI Light"/>
            </a:endParaRPr>
          </a:p>
          <a:p>
            <a:pPr marL="241300" marR="0" lvl="0" indent="-228600" algn="l" defTabSz="914400" rtl="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Creator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of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DBT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(Marsha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Linehan)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Segoe UI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Segoe UI Light"/>
            </a:endParaRPr>
          </a:p>
          <a:p>
            <a:pPr marL="29845" marR="0" lvl="0" indent="0" algn="l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FIELD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EC7C3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STUDY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58445" marR="5080" lvl="0" indent="-228600" algn="l" defTabSz="914400" rtl="0" eaLnBrk="1" fontAlgn="auto" latinLnBrk="0" hangingPunct="1">
              <a:lnSpc>
                <a:spcPts val="1939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58445" algn="l"/>
                <a:tab pos="259079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73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participants with mental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health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disorders,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including suicidal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behaviors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ea typeface="+mn-ea"/>
              <a:cs typeface="Segoe UI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6767" y="1157985"/>
            <a:ext cx="181800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Gartner Hype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Cycle  Emerging 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Technologies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3041" y="4178553"/>
            <a:ext cx="10779125" cy="2460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Reducing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bias in</a:t>
            </a:r>
            <a:r>
              <a:rPr kumimoji="0" sz="20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ML</a:t>
            </a: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Facial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expressions, Physiological</a:t>
            </a:r>
            <a:r>
              <a:rPr kumimoji="0" sz="16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sensing,…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>
                <a:tab pos="469265" algn="l"/>
                <a:tab pos="46990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Repositioning Microsoft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Products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Face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API:</a:t>
            </a:r>
            <a:r>
              <a:rPr kumimoji="0" sz="1600" b="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https://docs.microsoft.com/en-us/xamarin/xamarin-forms/data-cloud/azure-cognitive-services/emotion-recognition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55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>
                <a:tab pos="469265" algn="l"/>
                <a:tab pos="46990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Emotion AI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Ethics</a:t>
            </a: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Guidelines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for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responsible innovation:</a:t>
            </a:r>
            <a:r>
              <a:rPr kumimoji="0" sz="16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https://aka.ms/ethics-emotion-expression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3001010" marR="5080" lvl="0" indent="-25317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Partnership on AI: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Greene G., The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Ethics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of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AI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and Emotional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Intelligence: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Data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sources,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applications, and questions for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evaluating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ethics 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risk,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Partnership on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AI,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2020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86591" y="1251155"/>
            <a:ext cx="4387644" cy="27112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80210" y="2100833"/>
            <a:ext cx="858519" cy="241300"/>
          </a:xfrm>
          <a:custGeom>
            <a:avLst/>
            <a:gdLst/>
            <a:ahLst/>
            <a:cxnLst/>
            <a:rect l="l" t="t" r="r" b="b"/>
            <a:pathLst>
              <a:path w="858519" h="241300">
                <a:moveTo>
                  <a:pt x="0" y="120395"/>
                </a:moveTo>
                <a:lnTo>
                  <a:pt x="21866" y="82320"/>
                </a:lnTo>
                <a:lnTo>
                  <a:pt x="82759" y="49267"/>
                </a:lnTo>
                <a:lnTo>
                  <a:pt x="125634" y="35242"/>
                </a:lnTo>
                <a:lnTo>
                  <a:pt x="175619" y="23213"/>
                </a:lnTo>
                <a:lnTo>
                  <a:pt x="231831" y="13427"/>
                </a:lnTo>
                <a:lnTo>
                  <a:pt x="293388" y="6132"/>
                </a:lnTo>
                <a:lnTo>
                  <a:pt x="359407" y="1574"/>
                </a:lnTo>
                <a:lnTo>
                  <a:pt x="429006" y="0"/>
                </a:lnTo>
                <a:lnTo>
                  <a:pt x="498604" y="1574"/>
                </a:lnTo>
                <a:lnTo>
                  <a:pt x="564623" y="6132"/>
                </a:lnTo>
                <a:lnTo>
                  <a:pt x="626180" y="13427"/>
                </a:lnTo>
                <a:lnTo>
                  <a:pt x="682392" y="23213"/>
                </a:lnTo>
                <a:lnTo>
                  <a:pt x="732377" y="35242"/>
                </a:lnTo>
                <a:lnTo>
                  <a:pt x="775252" y="49267"/>
                </a:lnTo>
                <a:lnTo>
                  <a:pt x="810136" y="65042"/>
                </a:lnTo>
                <a:lnTo>
                  <a:pt x="852398" y="100853"/>
                </a:lnTo>
                <a:lnTo>
                  <a:pt x="858012" y="120395"/>
                </a:lnTo>
                <a:lnTo>
                  <a:pt x="852398" y="139938"/>
                </a:lnTo>
                <a:lnTo>
                  <a:pt x="810136" y="175749"/>
                </a:lnTo>
                <a:lnTo>
                  <a:pt x="775252" y="191524"/>
                </a:lnTo>
                <a:lnTo>
                  <a:pt x="732377" y="205549"/>
                </a:lnTo>
                <a:lnTo>
                  <a:pt x="682392" y="217578"/>
                </a:lnTo>
                <a:lnTo>
                  <a:pt x="626180" y="227364"/>
                </a:lnTo>
                <a:lnTo>
                  <a:pt x="564623" y="234659"/>
                </a:lnTo>
                <a:lnTo>
                  <a:pt x="498604" y="239217"/>
                </a:lnTo>
                <a:lnTo>
                  <a:pt x="429006" y="240791"/>
                </a:lnTo>
                <a:lnTo>
                  <a:pt x="359407" y="239217"/>
                </a:lnTo>
                <a:lnTo>
                  <a:pt x="293388" y="234659"/>
                </a:lnTo>
                <a:lnTo>
                  <a:pt x="231831" y="227364"/>
                </a:lnTo>
                <a:lnTo>
                  <a:pt x="175619" y="217578"/>
                </a:lnTo>
                <a:lnTo>
                  <a:pt x="125634" y="205549"/>
                </a:lnTo>
                <a:lnTo>
                  <a:pt x="82759" y="191524"/>
                </a:lnTo>
                <a:lnTo>
                  <a:pt x="47875" y="175749"/>
                </a:lnTo>
                <a:lnTo>
                  <a:pt x="5613" y="139938"/>
                </a:lnTo>
                <a:lnTo>
                  <a:pt x="0" y="120395"/>
                </a:lnTo>
                <a:close/>
              </a:path>
            </a:pathLst>
          </a:custGeom>
          <a:ln w="44450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86255" y="1335024"/>
            <a:ext cx="3432048" cy="1441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28490" y="1025271"/>
            <a:ext cx="3174491" cy="23815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71601" y="401192"/>
            <a:ext cx="42875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5" dirty="0">
                <a:latin typeface="Calibri Light"/>
                <a:cs typeface="Calibri Light"/>
              </a:rPr>
              <a:t>Calibrating</a:t>
            </a:r>
            <a:r>
              <a:rPr sz="3600" b="0" spc="-130" dirty="0">
                <a:latin typeface="Calibri Light"/>
                <a:cs typeface="Calibri Light"/>
              </a:rPr>
              <a:t> </a:t>
            </a:r>
            <a:r>
              <a:rPr sz="3600" b="0" spc="-55" dirty="0">
                <a:latin typeface="Calibri Light"/>
                <a:cs typeface="Calibri Light"/>
              </a:rPr>
              <a:t>Expectations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98091" y="2457323"/>
            <a:ext cx="2754376" cy="15586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87480" y="2240152"/>
            <a:ext cx="3058886" cy="17758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09735" y="1362582"/>
            <a:ext cx="2590800" cy="23025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0" i="0" u="none" strike="noStrike" kern="1200" cap="none" spc="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Algorithmic</a:t>
            </a:r>
            <a:r>
              <a:rPr kumimoji="0" sz="1750" b="0" i="0" u="none" strike="noStrike" kern="1200" cap="none" spc="-4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750" b="0" i="0" u="none" strike="noStrike" kern="1200" cap="none" spc="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biases</a:t>
            </a:r>
            <a:endParaRPr kumimoji="0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50800" marR="395605" lvl="0" indent="-7620" algn="l" defTabSz="914400" rtl="0" eaLnBrk="1" fontAlgn="auto" latinLnBrk="0" hangingPunct="1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0" i="0" u="none" strike="noStrike" kern="1200" cap="none" spc="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Abuse </a:t>
            </a:r>
            <a:r>
              <a:rPr kumimoji="0" sz="1750" b="0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of</a:t>
            </a:r>
            <a:r>
              <a:rPr kumimoji="0" sz="1750" b="0" i="0" u="none" strike="noStrike" kern="1200" cap="none" spc="-9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750" b="0" i="0" u="none" strike="noStrike" kern="1200" cap="none" spc="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terminology  Field</a:t>
            </a:r>
            <a:r>
              <a:rPr kumimoji="0" sz="1750" b="0" i="0" u="none" strike="noStrike" kern="120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750" b="0" i="0" u="none" strike="noStrike" kern="1200" cap="none" spc="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confusion</a:t>
            </a:r>
            <a:endParaRPr kumimoji="0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67945" marR="5080" lvl="0" indent="-17780" algn="l" defTabSz="914400" rtl="0" eaLnBrk="1" fontAlgn="auto" latinLnBrk="0" hangingPunct="1">
              <a:lnSpc>
                <a:spcPct val="1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0" i="0" u="none" strike="noStrike" kern="1200" cap="none" spc="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Lack </a:t>
            </a:r>
            <a:r>
              <a:rPr kumimoji="0" sz="1750" b="0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of </a:t>
            </a:r>
            <a:r>
              <a:rPr kumimoji="0" sz="1750" b="0" i="0" u="none" strike="noStrike" kern="1200" cap="none" spc="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proper</a:t>
            </a:r>
            <a:r>
              <a:rPr kumimoji="0" sz="1750" b="0" i="0" u="none" strike="noStrike" kern="1200" cap="none" spc="-7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750" b="0" i="0" u="none" strike="noStrike" kern="1200" cap="none" spc="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calibration  </a:t>
            </a:r>
            <a:r>
              <a:rPr kumimoji="0" sz="1750" b="0" i="0" u="none" strike="noStrike" kern="1200" cap="none" spc="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High </a:t>
            </a:r>
            <a:r>
              <a:rPr kumimoji="0" sz="1750" b="0" i="0" u="none" strike="noStrike" kern="1200" cap="none" spc="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risk </a:t>
            </a:r>
            <a:r>
              <a:rPr kumimoji="0" sz="1750" b="0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of</a:t>
            </a:r>
            <a:r>
              <a:rPr kumimoji="0" sz="1750" b="0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750" b="0" i="0" u="none" strike="noStrike" kern="1200" cap="none" spc="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harm</a:t>
            </a:r>
            <a:endParaRPr kumimoji="0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8234" y="6399682"/>
            <a:ext cx="2844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5956B8-D11F-4B7C-A0A8-C0588DAE8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7166" y="1956816"/>
            <a:ext cx="7432330" cy="3694176"/>
          </a:xfrm>
        </p:spPr>
        <p:txBody>
          <a:bodyPr/>
          <a:lstStyle/>
          <a:p>
            <a:r>
              <a:rPr lang="en-US" dirty="0"/>
              <a:t>Angie Taylor</a:t>
            </a:r>
          </a:p>
          <a:p>
            <a:r>
              <a:rPr lang="en-US" dirty="0"/>
              <a:t>UIDP Membership Services Manager</a:t>
            </a:r>
          </a:p>
        </p:txBody>
      </p:sp>
      <p:pic>
        <p:nvPicPr>
          <p:cNvPr id="8" name="Picture Placeholder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62A04B1-5922-469B-89C3-EF1B047C03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2891" y="1956816"/>
            <a:ext cx="2624328" cy="262432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B0D7AD-3D4A-402D-B0CE-89DC20D12E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706120"/>
            <a:ext cx="11555413" cy="663575"/>
          </a:xfrm>
        </p:spPr>
        <p:txBody>
          <a:bodyPr/>
          <a:lstStyle/>
          <a:p>
            <a:r>
              <a:rPr lang="en-US" dirty="0"/>
              <a:t>Breathe break</a:t>
            </a:r>
          </a:p>
        </p:txBody>
      </p:sp>
    </p:spTree>
    <p:extLst>
      <p:ext uri="{BB962C8B-B14F-4D97-AF65-F5344CB8AC3E}">
        <p14:creationId xmlns:p14="http://schemas.microsoft.com/office/powerpoint/2010/main" val="2260492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3460761" y="1305759"/>
            <a:ext cx="7273081" cy="794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latin typeface="Helvetica LT Std" charset="0"/>
              <a:ea typeface="Helvetica LT Std" charset="0"/>
              <a:cs typeface="Helvetica LT Std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720AD8-436D-3748-AE31-CC6AF4B6B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1272" r="527"/>
          <a:stretch/>
        </p:blipFill>
        <p:spPr>
          <a:xfrm>
            <a:off x="3321845" y="5815013"/>
            <a:ext cx="8870156" cy="10429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993CAD-5647-8245-B010-C970230AB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" y="5913263"/>
            <a:ext cx="2657285" cy="664322"/>
          </a:xfrm>
          <a:prstGeom prst="rect">
            <a:avLst/>
          </a:prstGeom>
        </p:spPr>
      </p:pic>
      <p:sp>
        <p:nvSpPr>
          <p:cNvPr id="12" name="object 17">
            <a:extLst>
              <a:ext uri="{FF2B5EF4-FFF2-40B4-BE49-F238E27FC236}">
                <a16:creationId xmlns:a16="http://schemas.microsoft.com/office/drawing/2014/main" id="{457C0F98-A365-7041-B2C6-8707200120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10972800" cy="114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b="1" spc="-10" dirty="0">
                <a:solidFill>
                  <a:srgbClr val="00A8E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Breakout Sessions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5D4A2D-DFAE-4977-9DF6-0307F11AE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629" y="2026795"/>
            <a:ext cx="5356520" cy="2804410"/>
          </a:xfrm>
          <a:prstGeom prst="rect">
            <a:avLst/>
          </a:prstGeom>
        </p:spPr>
      </p:pic>
      <p:pic>
        <p:nvPicPr>
          <p:cNvPr id="14" name="Picture 1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7548240E-A111-4806-9DAA-C6A6B9400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7" y="2026795"/>
            <a:ext cx="5366258" cy="280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14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3460761" y="1305759"/>
            <a:ext cx="7273081" cy="794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latin typeface="Helvetica LT Std" charset="0"/>
              <a:ea typeface="Helvetica LT Std" charset="0"/>
              <a:cs typeface="Helvetica LT Std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720AD8-436D-3748-AE31-CC6AF4B6B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1272" r="527"/>
          <a:stretch/>
        </p:blipFill>
        <p:spPr>
          <a:xfrm>
            <a:off x="3321845" y="5815013"/>
            <a:ext cx="8870156" cy="10429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993CAD-5647-8245-B010-C970230AB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" y="5913263"/>
            <a:ext cx="2657285" cy="664322"/>
          </a:xfrm>
          <a:prstGeom prst="rect">
            <a:avLst/>
          </a:prstGeom>
        </p:spPr>
      </p:pic>
      <p:sp>
        <p:nvSpPr>
          <p:cNvPr id="12" name="object 17">
            <a:extLst>
              <a:ext uri="{FF2B5EF4-FFF2-40B4-BE49-F238E27FC236}">
                <a16:creationId xmlns:a16="http://schemas.microsoft.com/office/drawing/2014/main" id="{457C0F98-A365-7041-B2C6-8707200120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4527" y="371214"/>
            <a:ext cx="2778729" cy="1115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b="1" spc="-10" dirty="0">
                <a:solidFill>
                  <a:srgbClr val="00A8E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YOU!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96081BC4-F358-3449-994F-6CFDC026E8A2}"/>
              </a:ext>
            </a:extLst>
          </p:cNvPr>
          <p:cNvSpPr/>
          <p:nvPr/>
        </p:nvSpPr>
        <p:spPr>
          <a:xfrm>
            <a:off x="3321844" y="371214"/>
            <a:ext cx="45719" cy="5372361"/>
          </a:xfrm>
          <a:custGeom>
            <a:avLst/>
            <a:gdLst/>
            <a:ahLst/>
            <a:cxnLst/>
            <a:rect l="l" t="t" r="r" b="b"/>
            <a:pathLst>
              <a:path h="5592445">
                <a:moveTo>
                  <a:pt x="0" y="0"/>
                </a:moveTo>
                <a:lnTo>
                  <a:pt x="0" y="5592419"/>
                </a:lnTo>
              </a:path>
            </a:pathLst>
          </a:custGeom>
          <a:ln w="12700">
            <a:solidFill>
              <a:srgbClr val="CDD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8978CB-60F5-4287-9A20-533A7B51CD64}"/>
              </a:ext>
            </a:extLst>
          </p:cNvPr>
          <p:cNvSpPr txBox="1"/>
          <p:nvPr/>
        </p:nvSpPr>
        <p:spPr>
          <a:xfrm>
            <a:off x="3696237" y="2100012"/>
            <a:ext cx="81394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Did you enjoy the session? Rate it in the Attendee Hub!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You’ll receive a survey via email about UIDPVirtual at the end of the week. Please give us your feedback.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Session recordings will be posted in the attendee hub shortly after the session ends. In about a week they will be posted to uidp.org. 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10A5CC3-0632-4B31-9588-AC54DAA15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" y="1305759"/>
            <a:ext cx="2448267" cy="18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02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D5366E-2E32-416F-BC61-6FBCA41E1368}"/>
              </a:ext>
            </a:extLst>
          </p:cNvPr>
          <p:cNvSpPr txBox="1"/>
          <p:nvPr/>
        </p:nvSpPr>
        <p:spPr>
          <a:xfrm>
            <a:off x="3048372" y="6212044"/>
            <a:ext cx="6095256" cy="58477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</a:rPr>
              <a:t>The session will begin shortly.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B29BA-BADE-4B98-AC5F-B57C5EAF1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3584" y="353568"/>
            <a:ext cx="105156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27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EFE397D-B5C0-4D62-9E53-D07DA0091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16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B29BA-BADE-4B98-AC5F-B57C5EAF1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3584" y="353568"/>
            <a:ext cx="105156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34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3460761" y="1305759"/>
            <a:ext cx="7273081" cy="794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latin typeface="Helvetica LT Std" charset="0"/>
              <a:ea typeface="Helvetica LT Std" charset="0"/>
              <a:cs typeface="Helvetica LT Std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720AD8-436D-3748-AE31-CC6AF4B6B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1272" r="527"/>
          <a:stretch/>
        </p:blipFill>
        <p:spPr>
          <a:xfrm>
            <a:off x="3321845" y="5815013"/>
            <a:ext cx="8870156" cy="10429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993CAD-5647-8245-B010-C970230AB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" y="5913263"/>
            <a:ext cx="2657285" cy="664322"/>
          </a:xfrm>
          <a:prstGeom prst="rect">
            <a:avLst/>
          </a:prstGeom>
        </p:spPr>
      </p:pic>
      <p:sp>
        <p:nvSpPr>
          <p:cNvPr id="12" name="object 16">
            <a:extLst>
              <a:ext uri="{FF2B5EF4-FFF2-40B4-BE49-F238E27FC236}">
                <a16:creationId xmlns:a16="http://schemas.microsoft.com/office/drawing/2014/main" id="{A38461E0-089E-694B-B5AB-E1798E06E5F6}"/>
              </a:ext>
            </a:extLst>
          </p:cNvPr>
          <p:cNvSpPr/>
          <p:nvPr/>
        </p:nvSpPr>
        <p:spPr>
          <a:xfrm>
            <a:off x="452626" y="1496597"/>
            <a:ext cx="11313129" cy="121543"/>
          </a:xfrm>
          <a:custGeom>
            <a:avLst/>
            <a:gdLst/>
            <a:ahLst/>
            <a:cxnLst/>
            <a:rect l="l" t="t" r="r" b="b"/>
            <a:pathLst>
              <a:path w="8458200">
                <a:moveTo>
                  <a:pt x="84582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CDD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E5291F1-2693-3547-BBEA-669140FE4B20}"/>
              </a:ext>
            </a:extLst>
          </p:cNvPr>
          <p:cNvSpPr txBox="1">
            <a:spLocks/>
          </p:cNvSpPr>
          <p:nvPr/>
        </p:nvSpPr>
        <p:spPr>
          <a:xfrm>
            <a:off x="452626" y="1843133"/>
            <a:ext cx="5328981" cy="3402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solidFill>
                  <a:srgbClr val="2C9FDE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Having technical problems?</a:t>
            </a:r>
          </a:p>
          <a:p>
            <a:r>
              <a:rPr lang="en-US" sz="2400" dirty="0">
                <a:solidFill>
                  <a:srgbClr val="6D6356"/>
                </a:solidFill>
                <a:latin typeface="Calibri" panose="020F0502020204030204" pitchFamily="34" charset="0"/>
                <a:ea typeface="Helvetica Neue" charset="0"/>
                <a:cs typeface="Calibri" panose="020F0502020204030204" pitchFamily="34" charset="0"/>
              </a:rPr>
              <a:t>Look for the Tech Q&amp;A doc in chat on the right side of your screen. </a:t>
            </a:r>
            <a:br>
              <a:rPr lang="en-US" sz="2400" dirty="0">
                <a:solidFill>
                  <a:srgbClr val="6D6356"/>
                </a:solidFill>
                <a:latin typeface="Calibri" panose="020F0502020204030204" pitchFamily="34" charset="0"/>
                <a:ea typeface="Helvetica Neue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6D6356"/>
                </a:solidFill>
                <a:latin typeface="Calibri" panose="020F0502020204030204" pitchFamily="34" charset="0"/>
                <a:ea typeface="Helvetica Neue" charset="0"/>
                <a:cs typeface="Calibri" panose="020F0502020204030204" pitchFamily="34" charset="0"/>
              </a:rPr>
              <a:t>Or email </a:t>
            </a:r>
            <a:r>
              <a:rPr lang="en-US" sz="2400" dirty="0">
                <a:solidFill>
                  <a:srgbClr val="6D6356"/>
                </a:solidFill>
                <a:latin typeface="Calibri" panose="020F0502020204030204" pitchFamily="34" charset="0"/>
                <a:ea typeface="Helvetica Neue" charset="0"/>
                <a:cs typeface="Calibri" panose="020F0502020204030204" pitchFamily="34" charset="0"/>
                <a:hlinkClick r:id="rId5"/>
              </a:rPr>
              <a:t>info@uidp.net</a:t>
            </a:r>
            <a:r>
              <a:rPr lang="en-US" sz="2400" dirty="0">
                <a:solidFill>
                  <a:srgbClr val="6D6356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endParaRPr lang="en-US" sz="2400" dirty="0">
              <a:solidFill>
                <a:srgbClr val="6D6356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400" dirty="0">
                <a:solidFill>
                  <a:srgbClr val="6D6356"/>
                </a:solidFill>
                <a:latin typeface="Calibri" panose="020F0502020204030204" pitchFamily="34" charset="0"/>
                <a:ea typeface="Helvetica Neue" charset="0"/>
                <a:cs typeface="Calibri" panose="020F0502020204030204" pitchFamily="34" charset="0"/>
              </a:rPr>
              <a:t>If the session shuts down due to connection issues, do NOT close the Attendee Hub window. The room will reopen just a couple of minutes.  </a:t>
            </a:r>
          </a:p>
          <a:p>
            <a:endParaRPr lang="en-US" sz="2400" dirty="0">
              <a:solidFill>
                <a:srgbClr val="6D635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7B9ACA49-34F1-3B4D-98B8-F8662118718A}"/>
              </a:ext>
            </a:extLst>
          </p:cNvPr>
          <p:cNvSpPr txBox="1">
            <a:spLocks/>
          </p:cNvSpPr>
          <p:nvPr/>
        </p:nvSpPr>
        <p:spPr>
          <a:xfrm>
            <a:off x="452626" y="545882"/>
            <a:ext cx="5567174" cy="56425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325"/>
              </a:lnSpc>
            </a:pPr>
            <a:r>
              <a:rPr lang="en-US" b="1" spc="-10" dirty="0">
                <a:solidFill>
                  <a:srgbClr val="00A8E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TECH SUPPORT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7F56795-07E0-0646-BEA5-712EBA182D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716603"/>
            <a:ext cx="5412625" cy="399994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68C03F-B03C-5945-8484-4D580CE5B83A}"/>
              </a:ext>
            </a:extLst>
          </p:cNvPr>
          <p:cNvCxnSpPr>
            <a:cxnSpLocks/>
          </p:cNvCxnSpPr>
          <p:nvPr/>
        </p:nvCxnSpPr>
        <p:spPr>
          <a:xfrm>
            <a:off x="6297310" y="2390366"/>
            <a:ext cx="4067573" cy="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546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3460761" y="1305759"/>
            <a:ext cx="7273081" cy="794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latin typeface="Helvetica LT Std" charset="0"/>
              <a:ea typeface="Helvetica LT Std" charset="0"/>
              <a:cs typeface="Helvetica LT Std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720AD8-436D-3748-AE31-CC6AF4B6B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1272" r="527"/>
          <a:stretch/>
        </p:blipFill>
        <p:spPr>
          <a:xfrm>
            <a:off x="3321845" y="5815013"/>
            <a:ext cx="8870156" cy="10429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993CAD-5647-8245-B010-C970230AB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" y="5913263"/>
            <a:ext cx="2657285" cy="664322"/>
          </a:xfrm>
          <a:prstGeom prst="rect">
            <a:avLst/>
          </a:prstGeom>
        </p:spPr>
      </p:pic>
      <p:sp>
        <p:nvSpPr>
          <p:cNvPr id="8" name="object 11">
            <a:extLst>
              <a:ext uri="{FF2B5EF4-FFF2-40B4-BE49-F238E27FC236}">
                <a16:creationId xmlns:a16="http://schemas.microsoft.com/office/drawing/2014/main" id="{8A2EA943-85EC-8547-968D-4F19A80F40DF}"/>
              </a:ext>
            </a:extLst>
          </p:cNvPr>
          <p:cNvSpPr txBox="1"/>
          <p:nvPr/>
        </p:nvSpPr>
        <p:spPr>
          <a:xfrm>
            <a:off x="443222" y="1407730"/>
            <a:ext cx="4877995" cy="2259721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450"/>
              </a:spcBef>
              <a:tabLst>
                <a:tab pos="178435" algn="l"/>
              </a:tabLst>
            </a:pPr>
            <a:endParaRPr lang="en-US" sz="2800" b="1" dirty="0"/>
          </a:p>
          <a:p>
            <a:pPr marL="12700" marR="5080">
              <a:lnSpc>
                <a:spcPct val="101899"/>
              </a:lnSpc>
              <a:spcBef>
                <a:spcPts val="450"/>
              </a:spcBef>
              <a:tabLst>
                <a:tab pos="178435" algn="l"/>
              </a:tabLst>
            </a:pPr>
            <a:r>
              <a:rPr lang="en-US" sz="2800" b="1" dirty="0"/>
              <a:t>Live Chat and Q&amp;A</a:t>
            </a:r>
          </a:p>
          <a:p>
            <a:pPr marL="12700" marR="5080">
              <a:lnSpc>
                <a:spcPct val="101899"/>
              </a:lnSpc>
              <a:spcBef>
                <a:spcPts val="450"/>
              </a:spcBef>
              <a:tabLst>
                <a:tab pos="178435" algn="l"/>
              </a:tabLst>
            </a:pPr>
            <a:r>
              <a:rPr lang="en-US" sz="2400" dirty="0"/>
              <a:t>At the right of your screen</a:t>
            </a:r>
          </a:p>
          <a:p>
            <a:pPr marL="177800" marR="5080" indent="-165100">
              <a:lnSpc>
                <a:spcPct val="101899"/>
              </a:lnSpc>
              <a:spcBef>
                <a:spcPts val="450"/>
              </a:spcBef>
              <a:buFont typeface="Calibri"/>
              <a:buChar char="•"/>
              <a:tabLst>
                <a:tab pos="178435" algn="l"/>
              </a:tabLst>
            </a:pPr>
            <a:r>
              <a:rPr lang="en-US" sz="2400" dirty="0"/>
              <a:t> Chat with one another</a:t>
            </a:r>
          </a:p>
          <a:p>
            <a:pPr marL="177800" marR="5080" indent="-165100">
              <a:lnSpc>
                <a:spcPct val="101899"/>
              </a:lnSpc>
              <a:spcBef>
                <a:spcPts val="450"/>
              </a:spcBef>
              <a:buFont typeface="Calibri"/>
              <a:buChar char="•"/>
              <a:tabLst>
                <a:tab pos="178435" algn="l"/>
              </a:tabLst>
            </a:pPr>
            <a:r>
              <a:rPr lang="en-US" sz="2400" dirty="0"/>
              <a:t> Submit questions using the Q&amp;A</a:t>
            </a:r>
          </a:p>
        </p:txBody>
      </p:sp>
      <p:sp>
        <p:nvSpPr>
          <p:cNvPr id="12" name="object 16">
            <a:extLst>
              <a:ext uri="{FF2B5EF4-FFF2-40B4-BE49-F238E27FC236}">
                <a16:creationId xmlns:a16="http://schemas.microsoft.com/office/drawing/2014/main" id="{D0B0FCEE-88CF-4C43-AE52-5157F72553AA}"/>
              </a:ext>
            </a:extLst>
          </p:cNvPr>
          <p:cNvSpPr/>
          <p:nvPr/>
        </p:nvSpPr>
        <p:spPr>
          <a:xfrm>
            <a:off x="452626" y="1496597"/>
            <a:ext cx="11313129" cy="121543"/>
          </a:xfrm>
          <a:custGeom>
            <a:avLst/>
            <a:gdLst/>
            <a:ahLst/>
            <a:cxnLst/>
            <a:rect l="l" t="t" r="r" b="b"/>
            <a:pathLst>
              <a:path w="8458200">
                <a:moveTo>
                  <a:pt x="84582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CDD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7">
            <a:extLst>
              <a:ext uri="{FF2B5EF4-FFF2-40B4-BE49-F238E27FC236}">
                <a16:creationId xmlns:a16="http://schemas.microsoft.com/office/drawing/2014/main" id="{AD46A12A-DAC4-9F47-9813-082CFC3317AD}"/>
              </a:ext>
            </a:extLst>
          </p:cNvPr>
          <p:cNvSpPr txBox="1">
            <a:spLocks/>
          </p:cNvSpPr>
          <p:nvPr/>
        </p:nvSpPr>
        <p:spPr>
          <a:xfrm>
            <a:off x="452626" y="545882"/>
            <a:ext cx="5567174" cy="56425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325"/>
              </a:lnSpc>
            </a:pPr>
            <a:r>
              <a:rPr lang="en-US" sz="40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to </a:t>
            </a:r>
            <a:r>
              <a:rPr lang="en-US" sz="4000" b="1" spc="-10" dirty="0">
                <a:solidFill>
                  <a:srgbClr val="00A8E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PARTICIPATE</a:t>
            </a:r>
            <a:endParaRPr lang="en-US" sz="4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7" name="Picture 1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E9D279F-5ED9-F742-9D49-025E3542D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716603"/>
            <a:ext cx="5412625" cy="399994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644B50-EBD6-D84E-951E-CB0424B10032}"/>
              </a:ext>
            </a:extLst>
          </p:cNvPr>
          <p:cNvCxnSpPr>
            <a:cxnSpLocks/>
          </p:cNvCxnSpPr>
          <p:nvPr/>
        </p:nvCxnSpPr>
        <p:spPr>
          <a:xfrm>
            <a:off x="6297310" y="3332902"/>
            <a:ext cx="4067573" cy="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CB25CE1-E3B8-E843-B7AE-D0312FB596CD}"/>
              </a:ext>
            </a:extLst>
          </p:cNvPr>
          <p:cNvCxnSpPr>
            <a:cxnSpLocks/>
          </p:cNvCxnSpPr>
          <p:nvPr/>
        </p:nvCxnSpPr>
        <p:spPr>
          <a:xfrm>
            <a:off x="6297310" y="2390366"/>
            <a:ext cx="4067573" cy="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84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3460761" y="1305759"/>
            <a:ext cx="7273081" cy="794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0" b="1" dirty="0">
              <a:latin typeface="Helvetica LT Std" charset="0"/>
              <a:ea typeface="Helvetica LT Std" charset="0"/>
              <a:cs typeface="Helvetica LT Std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720AD8-436D-3748-AE31-CC6AF4B6B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t="21272" r="527"/>
          <a:stretch/>
        </p:blipFill>
        <p:spPr>
          <a:xfrm>
            <a:off x="3321845" y="5815013"/>
            <a:ext cx="8870156" cy="10429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993CAD-5647-8245-B010-C970230AB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" y="5913263"/>
            <a:ext cx="2657285" cy="664322"/>
          </a:xfrm>
          <a:prstGeom prst="rect">
            <a:avLst/>
          </a:prstGeom>
        </p:spPr>
      </p:pic>
      <p:sp>
        <p:nvSpPr>
          <p:cNvPr id="15" name="object 11">
            <a:extLst>
              <a:ext uri="{FF2B5EF4-FFF2-40B4-BE49-F238E27FC236}">
                <a16:creationId xmlns:a16="http://schemas.microsoft.com/office/drawing/2014/main" id="{347F5F54-B158-2942-A216-B5589A8BE6B4}"/>
              </a:ext>
            </a:extLst>
          </p:cNvPr>
          <p:cNvSpPr txBox="1"/>
          <p:nvPr/>
        </p:nvSpPr>
        <p:spPr>
          <a:xfrm>
            <a:off x="452627" y="2007244"/>
            <a:ext cx="5567173" cy="317195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450"/>
              </a:spcBef>
              <a:tabLst>
                <a:tab pos="178435" algn="l"/>
              </a:tabLst>
            </a:pPr>
            <a:r>
              <a:rPr lang="en-US" sz="2800" b="1" dirty="0"/>
              <a:t>Handouts and Recordings</a:t>
            </a:r>
          </a:p>
          <a:p>
            <a:pPr marL="177800" marR="5080" indent="-165100">
              <a:lnSpc>
                <a:spcPct val="101899"/>
              </a:lnSpc>
              <a:spcBef>
                <a:spcPts val="450"/>
              </a:spcBef>
              <a:buFont typeface="Calibri"/>
              <a:buChar char="•"/>
              <a:tabLst>
                <a:tab pos="178435" algn="l"/>
              </a:tabLst>
            </a:pPr>
            <a:r>
              <a:rPr lang="en-US" sz="2400" dirty="0"/>
              <a:t>Download available handouts from the Session Content tab on the bottom of </a:t>
            </a:r>
            <a:br>
              <a:rPr lang="en-US" sz="2400" dirty="0"/>
            </a:br>
            <a:r>
              <a:rPr lang="en-US" sz="2400" dirty="0"/>
              <a:t>your screen.</a:t>
            </a:r>
          </a:p>
          <a:p>
            <a:pPr marL="177800" marR="5080" indent="-165100">
              <a:lnSpc>
                <a:spcPct val="101899"/>
              </a:lnSpc>
              <a:spcBef>
                <a:spcPts val="450"/>
              </a:spcBef>
              <a:buFont typeface="Calibri"/>
              <a:buChar char="•"/>
              <a:tabLst>
                <a:tab pos="178435" algn="l"/>
              </a:tabLst>
            </a:pPr>
            <a:r>
              <a:rPr lang="en-US" sz="2400" dirty="0"/>
              <a:t>Session recordings will be posted in the Attendee Hub. You will be notified via email when they are available at </a:t>
            </a:r>
            <a:r>
              <a:rPr lang="en-US" sz="2400" dirty="0" err="1"/>
              <a:t>uidp.org</a:t>
            </a:r>
            <a:r>
              <a:rPr lang="en-US" sz="2400" dirty="0"/>
              <a:t>. </a:t>
            </a:r>
          </a:p>
          <a:p>
            <a:pPr marL="177800" marR="5080" indent="-165100">
              <a:lnSpc>
                <a:spcPct val="101899"/>
              </a:lnSpc>
              <a:spcBef>
                <a:spcPts val="450"/>
              </a:spcBef>
              <a:buFont typeface="Calibri"/>
              <a:buChar char="•"/>
              <a:tabLst>
                <a:tab pos="178435" algn="l"/>
              </a:tabLst>
            </a:pPr>
            <a:endParaRPr lang="en-US" dirty="0"/>
          </a:p>
        </p:txBody>
      </p:sp>
      <p:sp>
        <p:nvSpPr>
          <p:cNvPr id="12" name="object 16">
            <a:extLst>
              <a:ext uri="{FF2B5EF4-FFF2-40B4-BE49-F238E27FC236}">
                <a16:creationId xmlns:a16="http://schemas.microsoft.com/office/drawing/2014/main" id="{CDFE42EB-DD68-1D4B-B0A4-F0351AE02D07}"/>
              </a:ext>
            </a:extLst>
          </p:cNvPr>
          <p:cNvSpPr/>
          <p:nvPr/>
        </p:nvSpPr>
        <p:spPr>
          <a:xfrm>
            <a:off x="452626" y="1496597"/>
            <a:ext cx="11313129" cy="121543"/>
          </a:xfrm>
          <a:custGeom>
            <a:avLst/>
            <a:gdLst/>
            <a:ahLst/>
            <a:cxnLst/>
            <a:rect l="l" t="t" r="r" b="b"/>
            <a:pathLst>
              <a:path w="8458200">
                <a:moveTo>
                  <a:pt x="845820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CDD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7">
            <a:extLst>
              <a:ext uri="{FF2B5EF4-FFF2-40B4-BE49-F238E27FC236}">
                <a16:creationId xmlns:a16="http://schemas.microsoft.com/office/drawing/2014/main" id="{29906C99-A76E-DB40-BD82-D87466F6D36A}"/>
              </a:ext>
            </a:extLst>
          </p:cNvPr>
          <p:cNvSpPr txBox="1">
            <a:spLocks/>
          </p:cNvSpPr>
          <p:nvPr/>
        </p:nvSpPr>
        <p:spPr>
          <a:xfrm>
            <a:off x="452626" y="545882"/>
            <a:ext cx="5567174" cy="56425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325"/>
              </a:lnSpc>
            </a:pPr>
            <a:r>
              <a:rPr lang="en-US" sz="40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to </a:t>
            </a:r>
            <a:r>
              <a:rPr lang="en-US" sz="4000" b="1" spc="-10" dirty="0">
                <a:solidFill>
                  <a:srgbClr val="00A8E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PARTICIPATE</a:t>
            </a:r>
            <a:endParaRPr lang="en-US" sz="4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93ED69-EB92-0643-9EFB-C09ECEB50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04" y="1859990"/>
            <a:ext cx="5306060" cy="20975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1E55FF3-394B-7044-8C3A-20FA67594F49}"/>
              </a:ext>
            </a:extLst>
          </p:cNvPr>
          <p:cNvSpPr/>
          <p:nvPr/>
        </p:nvSpPr>
        <p:spPr>
          <a:xfrm>
            <a:off x="6572250" y="2990850"/>
            <a:ext cx="1228725" cy="6572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88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271" y="3982592"/>
            <a:ext cx="2318385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105" marR="5080" lvl="0" indent="-32004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Presence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&amp;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Motion 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Face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Detection 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Face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Tracking 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Face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Location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56578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Head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Pose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40734" y="3982592"/>
            <a:ext cx="1333500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ys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ol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gy  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Heart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Rate 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Respiration 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Ox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Sat.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71563" y="2677849"/>
            <a:ext cx="1274580" cy="11360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50333" y="3987546"/>
            <a:ext cx="2335530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Audio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Language</a:t>
            </a:r>
            <a:r>
              <a:rPr kumimoji="0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Sentiment 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Voice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Prosody 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Speech-to-Text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44231" y="4019169"/>
            <a:ext cx="2000885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254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Expressions 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Facial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Actions 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Facial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Expressions 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Head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Gestures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26527" y="2506296"/>
            <a:ext cx="1211034" cy="147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15611" y="2679662"/>
            <a:ext cx="811072" cy="11625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25447" y="2506296"/>
            <a:ext cx="1211034" cy="1473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08402" y="5800445"/>
            <a:ext cx="777557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9890" marR="5080" lvl="0" indent="-2917190" algn="l" defTabSz="914400" rtl="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We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created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 multimodal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sensing platform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to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build an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intelligent 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systems/agents.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726228" y="2787465"/>
            <a:ext cx="1753994" cy="9889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53625" y="3982592"/>
            <a:ext cx="1357630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erip</a:t>
            </a:r>
            <a:r>
              <a:rPr kumimoji="0" sz="20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als 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Keyboard 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Mouse 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Touch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845040" y="2919983"/>
            <a:ext cx="140335" cy="134620"/>
          </a:xfrm>
          <a:custGeom>
            <a:avLst/>
            <a:gdLst/>
            <a:ahLst/>
            <a:cxnLst/>
            <a:rect l="l" t="t" r="r" b="b"/>
            <a:pathLst>
              <a:path w="140334" h="134619">
                <a:moveTo>
                  <a:pt x="0" y="134112"/>
                </a:moveTo>
                <a:lnTo>
                  <a:pt x="140207" y="134112"/>
                </a:lnTo>
                <a:lnTo>
                  <a:pt x="140207" y="0"/>
                </a:lnTo>
                <a:lnTo>
                  <a:pt x="0" y="0"/>
                </a:lnTo>
                <a:lnTo>
                  <a:pt x="0" y="134112"/>
                </a:lnTo>
                <a:close/>
              </a:path>
            </a:pathLst>
          </a:custGeom>
          <a:solidFill>
            <a:srgbClr val="1A998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509504" y="3115055"/>
            <a:ext cx="142240" cy="135890"/>
          </a:xfrm>
          <a:custGeom>
            <a:avLst/>
            <a:gdLst/>
            <a:ahLst/>
            <a:cxnLst/>
            <a:rect l="l" t="t" r="r" b="b"/>
            <a:pathLst>
              <a:path w="142240" h="135889">
                <a:moveTo>
                  <a:pt x="0" y="135636"/>
                </a:moveTo>
                <a:lnTo>
                  <a:pt x="141731" y="135636"/>
                </a:lnTo>
                <a:lnTo>
                  <a:pt x="141731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1A998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308335" y="3515867"/>
            <a:ext cx="528955" cy="135890"/>
          </a:xfrm>
          <a:custGeom>
            <a:avLst/>
            <a:gdLst/>
            <a:ahLst/>
            <a:cxnLst/>
            <a:rect l="l" t="t" r="r" b="b"/>
            <a:pathLst>
              <a:path w="528954" h="135889">
                <a:moveTo>
                  <a:pt x="0" y="135635"/>
                </a:moveTo>
                <a:lnTo>
                  <a:pt x="528827" y="135635"/>
                </a:lnTo>
                <a:lnTo>
                  <a:pt x="528827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1A998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956868" y="711200"/>
            <a:ext cx="102946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spc="-30" dirty="0">
                <a:latin typeface="Calibri Light"/>
                <a:cs typeface="Calibri Light"/>
              </a:rPr>
              <a:t>Affective </a:t>
            </a:r>
            <a:r>
              <a:rPr sz="4400" b="0" spc="-5" dirty="0">
                <a:latin typeface="Calibri Light"/>
                <a:cs typeface="Calibri Light"/>
              </a:rPr>
              <a:t>Computing </a:t>
            </a:r>
            <a:r>
              <a:rPr sz="4400" b="0" spc="-40" dirty="0">
                <a:latin typeface="Calibri Light"/>
                <a:cs typeface="Calibri Light"/>
              </a:rPr>
              <a:t>for </a:t>
            </a:r>
            <a:r>
              <a:rPr sz="4400" b="0" spc="-5" dirty="0">
                <a:latin typeface="Calibri Light"/>
                <a:cs typeface="Calibri Light"/>
              </a:rPr>
              <a:t>Health </a:t>
            </a:r>
            <a:r>
              <a:rPr sz="4400" b="0" dirty="0">
                <a:latin typeface="Calibri Light"/>
                <a:cs typeface="Calibri Light"/>
              </a:rPr>
              <a:t>and</a:t>
            </a:r>
            <a:r>
              <a:rPr sz="4400" b="0" spc="55" dirty="0">
                <a:latin typeface="Calibri Light"/>
                <a:cs typeface="Calibri Light"/>
              </a:rPr>
              <a:t> </a:t>
            </a:r>
            <a:r>
              <a:rPr sz="4400" b="0" spc="-25" dirty="0">
                <a:latin typeface="Calibri Light"/>
                <a:cs typeface="Calibri Light"/>
              </a:rPr>
              <a:t>Wellbeing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821923" y="2918460"/>
            <a:ext cx="140335" cy="134620"/>
          </a:xfrm>
          <a:custGeom>
            <a:avLst/>
            <a:gdLst/>
            <a:ahLst/>
            <a:cxnLst/>
            <a:rect l="l" t="t" r="r" b="b"/>
            <a:pathLst>
              <a:path w="140334" h="134619">
                <a:moveTo>
                  <a:pt x="0" y="134112"/>
                </a:moveTo>
                <a:lnTo>
                  <a:pt x="140207" y="134112"/>
                </a:lnTo>
                <a:lnTo>
                  <a:pt x="140207" y="0"/>
                </a:lnTo>
                <a:lnTo>
                  <a:pt x="0" y="0"/>
                </a:lnTo>
                <a:lnTo>
                  <a:pt x="0" y="134112"/>
                </a:lnTo>
                <a:close/>
              </a:path>
            </a:pathLst>
          </a:custGeom>
          <a:solidFill>
            <a:srgbClr val="1A998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135" y="1144546"/>
            <a:ext cx="6147780" cy="31119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7219" y="244856"/>
            <a:ext cx="1032065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latin typeface="Calibri Light"/>
                <a:cs typeface="Calibri Light"/>
              </a:rPr>
              <a:t>Making </a:t>
            </a:r>
            <a:r>
              <a:rPr sz="4400" b="0" spc="-5" dirty="0">
                <a:latin typeface="Calibri Light"/>
                <a:cs typeface="Calibri Light"/>
              </a:rPr>
              <a:t>Meetings </a:t>
            </a:r>
            <a:r>
              <a:rPr sz="4400" b="0" spc="-15" dirty="0">
                <a:latin typeface="Calibri Light"/>
                <a:cs typeface="Calibri Light"/>
              </a:rPr>
              <a:t>More </a:t>
            </a:r>
            <a:r>
              <a:rPr sz="4400" b="0" spc="-10" dirty="0">
                <a:latin typeface="Calibri Light"/>
                <a:cs typeface="Calibri Light"/>
              </a:rPr>
              <a:t>Inclusive </a:t>
            </a:r>
            <a:r>
              <a:rPr sz="4400" b="0" dirty="0">
                <a:latin typeface="Calibri Light"/>
                <a:cs typeface="Calibri Light"/>
              </a:rPr>
              <a:t>and</a:t>
            </a:r>
            <a:r>
              <a:rPr sz="4400" b="0" spc="-5" dirty="0">
                <a:latin typeface="Calibri Light"/>
                <a:cs typeface="Calibri Light"/>
              </a:rPr>
              <a:t> </a:t>
            </a:r>
            <a:r>
              <a:rPr sz="4400" b="0" spc="-50" dirty="0">
                <a:latin typeface="Calibri Light"/>
                <a:cs typeface="Calibri Light"/>
              </a:rPr>
              <a:t>Effective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15967" y="3256788"/>
            <a:ext cx="7639811" cy="2977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83957" y="1139697"/>
            <a:ext cx="422148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Iterative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 study of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teams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  <a:r>
              <a:rPr kumimoji="0" sz="18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weeks.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1086485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Interviews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surveys.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Interactive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dashboard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developed.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3651" y="6406083"/>
            <a:ext cx="10881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Samrose,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S., 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McDuff, </a:t>
            </a:r>
            <a:r>
              <a:rPr kumimoji="0" sz="12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D.,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Suh, 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J.,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Hernandez 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J.,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Rowan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K., Sim, R., Moynihan K.,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Czerwinski M.., "MeetingCoach: An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Intelligent Dashboard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for Supporting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Effective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and 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Inclusive 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Meetings,“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Under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review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at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CHI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8234" y="6399682"/>
            <a:ext cx="2844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22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IDP">
      <a:dk1>
        <a:sysClr val="windowText" lastClr="000000"/>
      </a:dk1>
      <a:lt1>
        <a:sysClr val="window" lastClr="FFFFFF"/>
      </a:lt1>
      <a:dk2>
        <a:srgbClr val="3D3935"/>
      </a:dk2>
      <a:lt2>
        <a:srgbClr val="EEECE1"/>
      </a:lt2>
      <a:accent1>
        <a:srgbClr val="00A9E0"/>
      </a:accent1>
      <a:accent2>
        <a:srgbClr val="E36F1E"/>
      </a:accent2>
      <a:accent3>
        <a:srgbClr val="C4D600"/>
      </a:accent3>
      <a:accent4>
        <a:srgbClr val="9FA61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IDP Template 101819">
  <a:themeElements>
    <a:clrScheme name="Custom 4">
      <a:dk1>
        <a:sysClr val="windowText" lastClr="000000"/>
      </a:dk1>
      <a:lt1>
        <a:sysClr val="window" lastClr="FFFFFF"/>
      </a:lt1>
      <a:dk2>
        <a:srgbClr val="3D3935"/>
      </a:dk2>
      <a:lt2>
        <a:srgbClr val="EEECE1"/>
      </a:lt2>
      <a:accent1>
        <a:srgbClr val="35B9E8"/>
      </a:accent1>
      <a:accent2>
        <a:srgbClr val="E36F1E"/>
      </a:accent2>
      <a:accent3>
        <a:srgbClr val="C4D600"/>
      </a:accent3>
      <a:accent4>
        <a:srgbClr val="9FA61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IDP Template 101819" id="{F95A9413-4989-4970-8525-622804561AAB}" vid="{ED0B7C4B-E186-4B51-B281-9C9EFB7CA88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D29E3CED0C6E45B2E73B5FDE8C0398" ma:contentTypeVersion="12" ma:contentTypeDescription="Create a new document." ma:contentTypeScope="" ma:versionID="42d193b18951606b222b36ed8b87c3e6">
  <xsd:schema xmlns:xsd="http://www.w3.org/2001/XMLSchema" xmlns:xs="http://www.w3.org/2001/XMLSchema" xmlns:p="http://schemas.microsoft.com/office/2006/metadata/properties" xmlns:ns3="eae596b4-038d-4d9b-bd01-fa2e21b1e8ad" xmlns:ns4="d32001d4-eba2-4555-a137-37c7454ebdc2" targetNamespace="http://schemas.microsoft.com/office/2006/metadata/properties" ma:root="true" ma:fieldsID="f8cc50138ac856648880bb5a4189dcc9" ns3:_="" ns4:_="">
    <xsd:import namespace="eae596b4-038d-4d9b-bd01-fa2e21b1e8ad"/>
    <xsd:import namespace="d32001d4-eba2-4555-a137-37c7454ebdc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596b4-038d-4d9b-bd01-fa2e21b1e8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2001d4-eba2-4555-a137-37c7454ebdc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CBE284-77C8-4E17-97E7-F718F58E07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FB9294-FEDC-456C-9029-AA11E962A5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e596b4-038d-4d9b-bd01-fa2e21b1e8ad"/>
    <ds:schemaRef ds:uri="d32001d4-eba2-4555-a137-37c7454eb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E13BBA-FD4D-4236-94C3-6EF5296606D4}">
  <ds:schemaRefs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d32001d4-eba2-4555-a137-37c7454ebdc2"/>
    <ds:schemaRef ds:uri="eae596b4-038d-4d9b-bd01-fa2e21b1e8ad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7020</TotalTime>
  <Words>549</Words>
  <Application>Microsoft Office PowerPoint</Application>
  <PresentationFormat>Widescreen</PresentationFormat>
  <Paragraphs>73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Calibri</vt:lpstr>
      <vt:lpstr>Calibri Light</vt:lpstr>
      <vt:lpstr>Helvetica LT Std</vt:lpstr>
      <vt:lpstr>Helvetica LT Std Condensed</vt:lpstr>
      <vt:lpstr>Helvetica Neue</vt:lpstr>
      <vt:lpstr>Helvetica Neue </vt:lpstr>
      <vt:lpstr>Helvetica Neue Light</vt:lpstr>
      <vt:lpstr>Helvetica Neue Medium</vt:lpstr>
      <vt:lpstr>Segoe UI</vt:lpstr>
      <vt:lpstr>Segoe UI Light</vt:lpstr>
      <vt:lpstr>Wingdings</vt:lpstr>
      <vt:lpstr>Office Theme</vt:lpstr>
      <vt:lpstr>UIDP Template 101819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Affective Computing for Health and Wellbeing</vt:lpstr>
      <vt:lpstr>Making Meetings More Inclusive and Effective</vt:lpstr>
      <vt:lpstr>Digital Psychosocial Interventions</vt:lpstr>
      <vt:lpstr>Calibrating Expectations</vt:lpstr>
      <vt:lpstr>PowerPoint Presentation</vt:lpstr>
      <vt:lpstr>Breakout Sessions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Sandy Mau</dc:creator>
  <cp:lastModifiedBy>Sandy Mau</cp:lastModifiedBy>
  <cp:revision>77</cp:revision>
  <dcterms:created xsi:type="dcterms:W3CDTF">2020-09-09T21:29:22Z</dcterms:created>
  <dcterms:modified xsi:type="dcterms:W3CDTF">2021-04-13T17:05:11Z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0x010100B6D29E3CED0C6E45B2E73B5FDE8C0398</vt:lpwstr>
  </property>
</Properties>
</file>