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tx2"/>
                </a:solidFill>
              </a:rPr>
              <a:t>U.S. University</a:t>
            </a:r>
            <a:r>
              <a:rPr lang="en-US" sz="2800" baseline="0" dirty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R&amp;D Expenditures, FY</a:t>
            </a:r>
            <a:r>
              <a:rPr lang="en-US" sz="2800" baseline="0" dirty="0">
                <a:solidFill>
                  <a:schemeClr val="tx2"/>
                </a:solidFill>
              </a:rPr>
              <a:t> 2019</a:t>
            </a:r>
            <a:endParaRPr lang="en-US" sz="28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235137549638185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0996074661095784E-2"/>
          <c:y val="0.18132058785967128"/>
          <c:w val="0.97580863574558929"/>
          <c:h val="0.818679412140328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R&amp;D Expenditures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067-48CE-A19D-36FEDCD4619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067-48CE-A19D-36FEDCD4619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067-48CE-A19D-36FEDCD46192}"/>
              </c:ext>
            </c:extLst>
          </c:dPt>
          <c:dPt>
            <c:idx val="3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067-48CE-A19D-36FEDCD4619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9FF-45F8-A933-10FC2A0D0D5B}"/>
              </c:ext>
            </c:extLst>
          </c:dPt>
          <c:dPt>
            <c:idx val="5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BCF5-4EF3-B27F-95688808599B}"/>
              </c:ext>
            </c:extLst>
          </c:dPt>
          <c:dLbls>
            <c:dLbl>
              <c:idx val="0"/>
              <c:layout>
                <c:manualLayout>
                  <c:x val="-2.7485164823366676E-2"/>
                  <c:y val="-0.3106812476097073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67-48CE-A19D-36FEDCD46192}"/>
                </c:ext>
              </c:extLst>
            </c:dLbl>
            <c:dLbl>
              <c:idx val="1"/>
              <c:layout>
                <c:manualLayout>
                  <c:x val="-0.11927533097318897"/>
                  <c:y val="-4.471202717816548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34854889911106"/>
                      <c:h val="0.140227519717009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067-48CE-A19D-36FEDCD46192}"/>
                </c:ext>
              </c:extLst>
            </c:dLbl>
            <c:dLbl>
              <c:idx val="2"/>
              <c:layout>
                <c:manualLayout>
                  <c:x val="-9.1284736340104607E-4"/>
                  <c:y val="2.75683576370086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67-48CE-A19D-36FEDCD46192}"/>
                </c:ext>
              </c:extLst>
            </c:dLbl>
            <c:dLbl>
              <c:idx val="3"/>
              <c:layout>
                <c:manualLayout>
                  <c:x val="-0.12734095173710272"/>
                  <c:y val="4.89867568750066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67-48CE-A19D-36FEDCD46192}"/>
                </c:ext>
              </c:extLst>
            </c:dLbl>
            <c:dLbl>
              <c:idx val="4"/>
              <c:layout>
                <c:manualLayout>
                  <c:x val="-4.2033664266116801E-2"/>
                  <c:y val="-4.539963972200852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FF-45F8-A933-10FC2A0D0D5B}"/>
                </c:ext>
              </c:extLst>
            </c:dLbl>
            <c:dLbl>
              <c:idx val="5"/>
              <c:layout>
                <c:manualLayout>
                  <c:x val="5.3503522553555213E-2"/>
                  <c:y val="-8.715897774131960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F5-4EF3-B27F-9568880859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Federal government</c:v>
                </c:pt>
                <c:pt idx="1">
                  <c:v>State and local government</c:v>
                </c:pt>
                <c:pt idx="2">
                  <c:v>Institution funds</c:v>
                </c:pt>
                <c:pt idx="3">
                  <c:v>All other sources</c:v>
                </c:pt>
                <c:pt idx="4">
                  <c:v>Nonprofit Organizations</c:v>
                </c:pt>
                <c:pt idx="5">
                  <c:v>Business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0.53239999999999998</c:v>
                </c:pt>
                <c:pt idx="1">
                  <c:v>5.3800000000000001E-2</c:v>
                </c:pt>
                <c:pt idx="2">
                  <c:v>0.25280000000000002</c:v>
                </c:pt>
                <c:pt idx="3">
                  <c:v>3.2300000000000002E-2</c:v>
                </c:pt>
                <c:pt idx="4">
                  <c:v>6.8099999999999994E-2</c:v>
                </c:pt>
                <c:pt idx="5">
                  <c:v>6.0499999999999998E-2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7-48CE-A19D-36FEDCD4619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baseline="0" dirty="0">
                <a:solidFill>
                  <a:schemeClr val="tx2"/>
                </a:solidFill>
                <a:effectLst/>
              </a:rPr>
              <a:t>University R&amp;D Expenditures, by Source of Funds</a:t>
            </a:r>
            <a:endParaRPr lang="en-US" sz="2800" b="1" dirty="0">
              <a:solidFill>
                <a:schemeClr val="tx2"/>
              </a:solidFill>
              <a:effectLst/>
            </a:endParaRPr>
          </a:p>
        </c:rich>
      </c:tx>
      <c:layout>
        <c:manualLayout>
          <c:xMode val="edge"/>
          <c:yMode val="edge"/>
          <c:x val="0.1824487216875668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numCache>
            </c:numRef>
          </c:cat>
          <c:val>
            <c:numRef>
              <c:f>Sheet1!$B$2:$B$52</c:f>
              <c:numCache>
                <c:formatCode>0.00%</c:formatCode>
                <c:ptCount val="51"/>
                <c:pt idx="0">
                  <c:v>2.7E-2</c:v>
                </c:pt>
                <c:pt idx="1">
                  <c:v>2.6100000000000002E-2</c:v>
                </c:pt>
                <c:pt idx="2">
                  <c:v>2.8000000000000001E-2</c:v>
                </c:pt>
                <c:pt idx="3">
                  <c:v>2.81E-2</c:v>
                </c:pt>
                <c:pt idx="4">
                  <c:v>2.9100000000000001E-2</c:v>
                </c:pt>
                <c:pt idx="5">
                  <c:v>3.1800000000000002E-2</c:v>
                </c:pt>
                <c:pt idx="6">
                  <c:v>3.3099999999999997E-2</c:v>
                </c:pt>
                <c:pt idx="7">
                  <c:v>3.3000000000000002E-2</c:v>
                </c:pt>
                <c:pt idx="8">
                  <c:v>3.4200000000000001E-2</c:v>
                </c:pt>
                <c:pt idx="9">
                  <c:v>3.6799999999999999E-2</c:v>
                </c:pt>
                <c:pt idx="10">
                  <c:v>3.5999999999999997E-2</c:v>
                </c:pt>
                <c:pt idx="11">
                  <c:v>3.8899999999999997E-2</c:v>
                </c:pt>
                <c:pt idx="12">
                  <c:v>4.2500000000000003E-2</c:v>
                </c:pt>
                <c:pt idx="13">
                  <c:v>4.5999999999999999E-2</c:v>
                </c:pt>
                <c:pt idx="14">
                  <c:v>4.9399999999999999E-2</c:v>
                </c:pt>
                <c:pt idx="15">
                  <c:v>5.5100000000000003E-2</c:v>
                </c:pt>
                <c:pt idx="16">
                  <c:v>5.7799999999999997E-2</c:v>
                </c:pt>
                <c:pt idx="17">
                  <c:v>6.4100000000000004E-2</c:v>
                </c:pt>
                <c:pt idx="18">
                  <c:v>6.5000000000000002E-2</c:v>
                </c:pt>
                <c:pt idx="19">
                  <c:v>6.4799999999999996E-2</c:v>
                </c:pt>
                <c:pt idx="20">
                  <c:v>6.6400000000000001E-2</c:v>
                </c:pt>
                <c:pt idx="21">
                  <c:v>6.9199999999999998E-2</c:v>
                </c:pt>
                <c:pt idx="22">
                  <c:v>6.8500000000000005E-2</c:v>
                </c:pt>
                <c:pt idx="23">
                  <c:v>6.8000000000000005E-2</c:v>
                </c:pt>
                <c:pt idx="24">
                  <c:v>6.8199999999999997E-2</c:v>
                </c:pt>
                <c:pt idx="25">
                  <c:v>6.7599999999999993E-2</c:v>
                </c:pt>
                <c:pt idx="26">
                  <c:v>6.7100000000000007E-2</c:v>
                </c:pt>
                <c:pt idx="27">
                  <c:v>6.9699999999999998E-2</c:v>
                </c:pt>
                <c:pt idx="28">
                  <c:v>7.1199999999999999E-2</c:v>
                </c:pt>
                <c:pt idx="29">
                  <c:v>7.2999999999999995E-2</c:v>
                </c:pt>
                <c:pt idx="30">
                  <c:v>7.3800000000000004E-2</c:v>
                </c:pt>
                <c:pt idx="31">
                  <c:v>7.17E-2</c:v>
                </c:pt>
                <c:pt idx="32">
                  <c:v>6.7599999999999993E-2</c:v>
                </c:pt>
                <c:pt idx="33">
                  <c:v>6.0199999999999997E-2</c:v>
                </c:pt>
                <c:pt idx="34">
                  <c:v>5.21E-2</c:v>
                </c:pt>
                <c:pt idx="35">
                  <c:v>4.7500000000000001E-2</c:v>
                </c:pt>
                <c:pt idx="36">
                  <c:v>4.82E-2</c:v>
                </c:pt>
                <c:pt idx="37">
                  <c:v>4.8399999999999999E-2</c:v>
                </c:pt>
                <c:pt idx="38">
                  <c:v>5.1900000000000002E-2</c:v>
                </c:pt>
                <c:pt idx="39">
                  <c:v>5.2999999999999999E-2</c:v>
                </c:pt>
                <c:pt idx="40">
                  <c:v>5.5800000000000002E-2</c:v>
                </c:pt>
                <c:pt idx="41">
                  <c:v>5.2200000000000003E-2</c:v>
                </c:pt>
                <c:pt idx="42">
                  <c:v>4.8800000000000003E-2</c:v>
                </c:pt>
                <c:pt idx="43">
                  <c:v>4.9799999999999997E-2</c:v>
                </c:pt>
                <c:pt idx="44">
                  <c:v>5.2299999999999999E-2</c:v>
                </c:pt>
                <c:pt idx="45">
                  <c:v>5.5399999999999998E-2</c:v>
                </c:pt>
                <c:pt idx="46">
                  <c:v>5.8400000000000001E-2</c:v>
                </c:pt>
                <c:pt idx="47">
                  <c:v>5.8700000000000002E-2</c:v>
                </c:pt>
                <c:pt idx="48">
                  <c:v>5.8900000000000001E-2</c:v>
                </c:pt>
                <c:pt idx="49">
                  <c:v>5.96E-2</c:v>
                </c:pt>
                <c:pt idx="50">
                  <c:v>6.0499999999999998E-2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27-4DAE-9522-8F44B4ADC6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Federal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numCache>
            </c:numRef>
          </c:cat>
          <c:val>
            <c:numRef>
              <c:f>Sheet1!$C$2:$C$52</c:f>
              <c:numCache>
                <c:formatCode>0.00%</c:formatCode>
                <c:ptCount val="51"/>
                <c:pt idx="0">
                  <c:v>0.71909999999999996</c:v>
                </c:pt>
                <c:pt idx="1">
                  <c:v>0.70540000000000003</c:v>
                </c:pt>
                <c:pt idx="2">
                  <c:v>0.68959999999999999</c:v>
                </c:pt>
                <c:pt idx="3">
                  <c:v>0.6825</c:v>
                </c:pt>
                <c:pt idx="4">
                  <c:v>0.68830000000000002</c:v>
                </c:pt>
                <c:pt idx="5">
                  <c:v>0.67220000000000002</c:v>
                </c:pt>
                <c:pt idx="6">
                  <c:v>0.67120000000000002</c:v>
                </c:pt>
                <c:pt idx="7">
                  <c:v>0.67359999999999998</c:v>
                </c:pt>
                <c:pt idx="8">
                  <c:v>0.67030000000000001</c:v>
                </c:pt>
                <c:pt idx="9">
                  <c:v>0.66139999999999999</c:v>
                </c:pt>
                <c:pt idx="10">
                  <c:v>0.67049999999999998</c:v>
                </c:pt>
                <c:pt idx="11">
                  <c:v>0.67589999999999995</c:v>
                </c:pt>
                <c:pt idx="12">
                  <c:v>0.66759999999999997</c:v>
                </c:pt>
                <c:pt idx="13">
                  <c:v>0.65100000000000002</c:v>
                </c:pt>
                <c:pt idx="14">
                  <c:v>0.63300000000000001</c:v>
                </c:pt>
                <c:pt idx="15">
                  <c:v>0.63</c:v>
                </c:pt>
                <c:pt idx="16">
                  <c:v>0.626</c:v>
                </c:pt>
                <c:pt idx="17">
                  <c:v>0.61419999999999997</c:v>
                </c:pt>
                <c:pt idx="18">
                  <c:v>0.60419999999999996</c:v>
                </c:pt>
                <c:pt idx="19">
                  <c:v>0.60860000000000003</c:v>
                </c:pt>
                <c:pt idx="20">
                  <c:v>0.60040000000000004</c:v>
                </c:pt>
                <c:pt idx="21">
                  <c:v>0.59179999999999999</c:v>
                </c:pt>
                <c:pt idx="22">
                  <c:v>0.58209999999999995</c:v>
                </c:pt>
                <c:pt idx="23">
                  <c:v>0.58950000000000002</c:v>
                </c:pt>
                <c:pt idx="24">
                  <c:v>0.59940000000000004</c:v>
                </c:pt>
                <c:pt idx="25">
                  <c:v>0.60160000000000002</c:v>
                </c:pt>
                <c:pt idx="26">
                  <c:v>0.60129999999999995</c:v>
                </c:pt>
                <c:pt idx="27">
                  <c:v>0.60060000000000002</c:v>
                </c:pt>
                <c:pt idx="28">
                  <c:v>0.58740000000000003</c:v>
                </c:pt>
                <c:pt idx="29">
                  <c:v>0.58599999999999997</c:v>
                </c:pt>
                <c:pt idx="30">
                  <c:v>0.58499999999999996</c:v>
                </c:pt>
                <c:pt idx="31">
                  <c:v>0.58330000000000004</c:v>
                </c:pt>
                <c:pt idx="32">
                  <c:v>0.58620000000000005</c:v>
                </c:pt>
                <c:pt idx="33">
                  <c:v>0.60070000000000001</c:v>
                </c:pt>
                <c:pt idx="34">
                  <c:v>0.61019999999999996</c:v>
                </c:pt>
                <c:pt idx="35">
                  <c:v>0.63119999999999998</c:v>
                </c:pt>
                <c:pt idx="36">
                  <c:v>0.63019999999999998</c:v>
                </c:pt>
                <c:pt idx="37">
                  <c:v>0.62260000000000004</c:v>
                </c:pt>
                <c:pt idx="38">
                  <c:v>0.60560000000000003</c:v>
                </c:pt>
                <c:pt idx="39">
                  <c:v>0.59319999999999995</c:v>
                </c:pt>
                <c:pt idx="40">
                  <c:v>0.58379999999999999</c:v>
                </c:pt>
                <c:pt idx="41">
                  <c:v>0.61150000000000004</c:v>
                </c:pt>
                <c:pt idx="42">
                  <c:v>0.62460000000000004</c:v>
                </c:pt>
                <c:pt idx="43">
                  <c:v>0.61050000000000004</c:v>
                </c:pt>
                <c:pt idx="44">
                  <c:v>0.58840000000000003</c:v>
                </c:pt>
                <c:pt idx="45">
                  <c:v>0.56469999999999998</c:v>
                </c:pt>
                <c:pt idx="46">
                  <c:v>0.55189999999999995</c:v>
                </c:pt>
                <c:pt idx="47">
                  <c:v>0.54039999999999999</c:v>
                </c:pt>
                <c:pt idx="48">
                  <c:v>0.5353</c:v>
                </c:pt>
                <c:pt idx="49">
                  <c:v>0.52939999999999998</c:v>
                </c:pt>
                <c:pt idx="50">
                  <c:v>0.53239999999999998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27-4DAE-9522-8F44B4ADC6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State/local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numCache>
            </c:numRef>
          </c:cat>
          <c:val>
            <c:numRef>
              <c:f>Sheet1!$D$2:$D$52</c:f>
              <c:numCache>
                <c:formatCode>0.00%</c:formatCode>
                <c:ptCount val="51"/>
                <c:pt idx="0">
                  <c:v>8.8499999999999995E-2</c:v>
                </c:pt>
                <c:pt idx="1">
                  <c:v>9.3799999999999994E-2</c:v>
                </c:pt>
                <c:pt idx="2">
                  <c:v>0.10199999999999999</c:v>
                </c:pt>
                <c:pt idx="3">
                  <c:v>0.1027</c:v>
                </c:pt>
                <c:pt idx="4">
                  <c:v>0.1023</c:v>
                </c:pt>
                <c:pt idx="5">
                  <c:v>0.1016</c:v>
                </c:pt>
                <c:pt idx="6">
                  <c:v>9.74E-2</c:v>
                </c:pt>
                <c:pt idx="7">
                  <c:v>9.7600000000000006E-2</c:v>
                </c:pt>
                <c:pt idx="8">
                  <c:v>9.1999999999999998E-2</c:v>
                </c:pt>
                <c:pt idx="9">
                  <c:v>8.9499999999999996E-2</c:v>
                </c:pt>
                <c:pt idx="10">
                  <c:v>8.7999999999999995E-2</c:v>
                </c:pt>
                <c:pt idx="11">
                  <c:v>8.1000000000000003E-2</c:v>
                </c:pt>
                <c:pt idx="12">
                  <c:v>7.9699999999999993E-2</c:v>
                </c:pt>
                <c:pt idx="13">
                  <c:v>8.4099999999999994E-2</c:v>
                </c:pt>
                <c:pt idx="14">
                  <c:v>7.9399999999999998E-2</c:v>
                </c:pt>
                <c:pt idx="15">
                  <c:v>0.08</c:v>
                </c:pt>
                <c:pt idx="16">
                  <c:v>7.7600000000000002E-2</c:v>
                </c:pt>
                <c:pt idx="17">
                  <c:v>8.3699999999999997E-2</c:v>
                </c:pt>
                <c:pt idx="18">
                  <c:v>8.4199999999999997E-2</c:v>
                </c:pt>
                <c:pt idx="19">
                  <c:v>8.2199999999999995E-2</c:v>
                </c:pt>
                <c:pt idx="20">
                  <c:v>8.1699999999999995E-2</c:v>
                </c:pt>
                <c:pt idx="21">
                  <c:v>8.1299999999999997E-2</c:v>
                </c:pt>
                <c:pt idx="22">
                  <c:v>8.3799999999999999E-2</c:v>
                </c:pt>
                <c:pt idx="23">
                  <c:v>7.9200000000000007E-2</c:v>
                </c:pt>
                <c:pt idx="24">
                  <c:v>7.8100000000000003E-2</c:v>
                </c:pt>
                <c:pt idx="25">
                  <c:v>7.3899999999999993E-2</c:v>
                </c:pt>
                <c:pt idx="26">
                  <c:v>7.6200000000000004E-2</c:v>
                </c:pt>
                <c:pt idx="27">
                  <c:v>7.8600000000000003E-2</c:v>
                </c:pt>
                <c:pt idx="28">
                  <c:v>7.8299999999999995E-2</c:v>
                </c:pt>
                <c:pt idx="29">
                  <c:v>7.5200000000000003E-2</c:v>
                </c:pt>
                <c:pt idx="30">
                  <c:v>7.3400000000000007E-2</c:v>
                </c:pt>
                <c:pt idx="31">
                  <c:v>7.3099999999999998E-2</c:v>
                </c:pt>
                <c:pt idx="32">
                  <c:v>7.0699999999999999E-2</c:v>
                </c:pt>
                <c:pt idx="33">
                  <c:v>6.88E-2</c:v>
                </c:pt>
                <c:pt idx="34">
                  <c:v>6.3799999999999996E-2</c:v>
                </c:pt>
                <c:pt idx="35">
                  <c:v>6.4199999999999993E-2</c:v>
                </c:pt>
                <c:pt idx="36">
                  <c:v>6.1800000000000001E-2</c:v>
                </c:pt>
                <c:pt idx="37">
                  <c:v>5.9700000000000003E-2</c:v>
                </c:pt>
                <c:pt idx="38">
                  <c:v>6.1100000000000002E-2</c:v>
                </c:pt>
                <c:pt idx="39">
                  <c:v>6.3500000000000001E-2</c:v>
                </c:pt>
                <c:pt idx="40">
                  <c:v>6.3700000000000007E-2</c:v>
                </c:pt>
                <c:pt idx="41">
                  <c:v>6.3399999999999998E-2</c:v>
                </c:pt>
                <c:pt idx="42">
                  <c:v>5.8999999999999997E-2</c:v>
                </c:pt>
                <c:pt idx="43">
                  <c:v>5.6800000000000003E-2</c:v>
                </c:pt>
                <c:pt idx="44">
                  <c:v>5.5199999999999999E-2</c:v>
                </c:pt>
                <c:pt idx="45">
                  <c:v>5.8099999999999999E-2</c:v>
                </c:pt>
                <c:pt idx="46">
                  <c:v>5.62E-2</c:v>
                </c:pt>
                <c:pt idx="47">
                  <c:v>5.62E-2</c:v>
                </c:pt>
                <c:pt idx="48">
                  <c:v>5.5399999999999998E-2</c:v>
                </c:pt>
                <c:pt idx="49">
                  <c:v>5.45E-2</c:v>
                </c:pt>
                <c:pt idx="50">
                  <c:v>5.3900000000000003E-2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27-4DAE-9522-8F44B4ADC6E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Institutional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numCache>
            </c:numRef>
          </c:cat>
          <c:val>
            <c:numRef>
              <c:f>Sheet1!$E$2:$E$52</c:f>
              <c:numCache>
                <c:formatCode>0.00%</c:formatCode>
                <c:ptCount val="51"/>
                <c:pt idx="0">
                  <c:v>0.1002</c:v>
                </c:pt>
                <c:pt idx="1">
                  <c:v>0.1041</c:v>
                </c:pt>
                <c:pt idx="2">
                  <c:v>0.1096</c:v>
                </c:pt>
                <c:pt idx="3">
                  <c:v>0.11600000000000001</c:v>
                </c:pt>
                <c:pt idx="4">
                  <c:v>0.1103</c:v>
                </c:pt>
                <c:pt idx="5">
                  <c:v>0.12239999999999999</c:v>
                </c:pt>
                <c:pt idx="6">
                  <c:v>0.12230000000000001</c:v>
                </c:pt>
                <c:pt idx="7">
                  <c:v>0.1196</c:v>
                </c:pt>
                <c:pt idx="8">
                  <c:v>0.12640000000000001</c:v>
                </c:pt>
                <c:pt idx="9">
                  <c:v>0.13469999999999999</c:v>
                </c:pt>
                <c:pt idx="10">
                  <c:v>0.13700000000000001</c:v>
                </c:pt>
                <c:pt idx="11">
                  <c:v>0.13769999999999999</c:v>
                </c:pt>
                <c:pt idx="12">
                  <c:v>0.14660000000000001</c:v>
                </c:pt>
                <c:pt idx="13">
                  <c:v>0.1517</c:v>
                </c:pt>
                <c:pt idx="14">
                  <c:v>0.16520000000000001</c:v>
                </c:pt>
                <c:pt idx="15">
                  <c:v>0.16370000000000001</c:v>
                </c:pt>
                <c:pt idx="16">
                  <c:v>0.16689999999999999</c:v>
                </c:pt>
                <c:pt idx="17">
                  <c:v>0.17100000000000001</c:v>
                </c:pt>
                <c:pt idx="18">
                  <c:v>0.1784</c:v>
                </c:pt>
                <c:pt idx="19">
                  <c:v>0.17499999999999999</c:v>
                </c:pt>
                <c:pt idx="20">
                  <c:v>0.18010000000000001</c:v>
                </c:pt>
                <c:pt idx="21">
                  <c:v>0.1845</c:v>
                </c:pt>
                <c:pt idx="22">
                  <c:v>0.19139999999999999</c:v>
                </c:pt>
                <c:pt idx="23">
                  <c:v>0.1885</c:v>
                </c:pt>
                <c:pt idx="24">
                  <c:v>0.1799</c:v>
                </c:pt>
                <c:pt idx="25">
                  <c:v>0.182</c:v>
                </c:pt>
                <c:pt idx="26">
                  <c:v>0.1825</c:v>
                </c:pt>
                <c:pt idx="27">
                  <c:v>0.18099999999999999</c:v>
                </c:pt>
                <c:pt idx="28">
                  <c:v>0.19270000000000001</c:v>
                </c:pt>
                <c:pt idx="29">
                  <c:v>0.19350000000000001</c:v>
                </c:pt>
                <c:pt idx="30">
                  <c:v>0.19539999999999999</c:v>
                </c:pt>
                <c:pt idx="31">
                  <c:v>0.19689999999999999</c:v>
                </c:pt>
                <c:pt idx="32">
                  <c:v>0.2016</c:v>
                </c:pt>
                <c:pt idx="33">
                  <c:v>0.1961</c:v>
                </c:pt>
                <c:pt idx="34">
                  <c:v>0.18479999999999999</c:v>
                </c:pt>
                <c:pt idx="35">
                  <c:v>0.1729</c:v>
                </c:pt>
                <c:pt idx="36">
                  <c:v>0.1739</c:v>
                </c:pt>
                <c:pt idx="37">
                  <c:v>0.1825</c:v>
                </c:pt>
                <c:pt idx="38">
                  <c:v>0.18840000000000001</c:v>
                </c:pt>
                <c:pt idx="39">
                  <c:v>0.1918</c:v>
                </c:pt>
                <c:pt idx="40">
                  <c:v>0.1946</c:v>
                </c:pt>
                <c:pt idx="41">
                  <c:v>0.19489999999999999</c:v>
                </c:pt>
                <c:pt idx="42">
                  <c:v>0.19270000000000001</c:v>
                </c:pt>
                <c:pt idx="43">
                  <c:v>0.20680000000000001</c:v>
                </c:pt>
                <c:pt idx="44">
                  <c:v>0.223</c:v>
                </c:pt>
                <c:pt idx="45">
                  <c:v>0.23430000000000001</c:v>
                </c:pt>
                <c:pt idx="46">
                  <c:v>0.2422</c:v>
                </c:pt>
                <c:pt idx="47">
                  <c:v>0.24970000000000001</c:v>
                </c:pt>
                <c:pt idx="48">
                  <c:v>0.25130000000000002</c:v>
                </c:pt>
                <c:pt idx="49">
                  <c:v>0.25580000000000003</c:v>
                </c:pt>
                <c:pt idx="50">
                  <c:v>0.25290000000000001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27-4DAE-9522-8F44B4ADC6E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All other sources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numCache>
            </c:numRef>
          </c:cat>
          <c:val>
            <c:numRef>
              <c:f>Sheet1!$F$2:$F$52</c:f>
              <c:numCache>
                <c:formatCode>0.00%</c:formatCode>
                <c:ptCount val="51"/>
                <c:pt idx="0">
                  <c:v>6.5199999999999994E-2</c:v>
                </c:pt>
                <c:pt idx="1">
                  <c:v>7.0699999999999999E-2</c:v>
                </c:pt>
                <c:pt idx="2">
                  <c:v>7.0800000000000002E-2</c:v>
                </c:pt>
                <c:pt idx="3">
                  <c:v>7.1099999999999997E-2</c:v>
                </c:pt>
                <c:pt idx="4">
                  <c:v>7.0000000000000007E-2</c:v>
                </c:pt>
                <c:pt idx="5">
                  <c:v>7.2099999999999997E-2</c:v>
                </c:pt>
                <c:pt idx="6">
                  <c:v>7.5999999999999998E-2</c:v>
                </c:pt>
                <c:pt idx="7">
                  <c:v>7.6399999999999996E-2</c:v>
                </c:pt>
                <c:pt idx="8">
                  <c:v>7.7200000000000005E-2</c:v>
                </c:pt>
                <c:pt idx="9">
                  <c:v>7.7600000000000002E-2</c:v>
                </c:pt>
                <c:pt idx="10">
                  <c:v>6.8599999999999994E-2</c:v>
                </c:pt>
                <c:pt idx="11">
                  <c:v>6.6500000000000004E-2</c:v>
                </c:pt>
                <c:pt idx="12">
                  <c:v>6.3500000000000001E-2</c:v>
                </c:pt>
                <c:pt idx="13">
                  <c:v>6.7000000000000004E-2</c:v>
                </c:pt>
                <c:pt idx="14">
                  <c:v>7.3099999999999998E-2</c:v>
                </c:pt>
                <c:pt idx="15">
                  <c:v>7.1099999999999997E-2</c:v>
                </c:pt>
                <c:pt idx="16">
                  <c:v>7.1599999999999997E-2</c:v>
                </c:pt>
                <c:pt idx="17">
                  <c:v>6.7000000000000004E-2</c:v>
                </c:pt>
                <c:pt idx="18">
                  <c:v>6.8099999999999994E-2</c:v>
                </c:pt>
                <c:pt idx="19">
                  <c:v>6.9400000000000003E-2</c:v>
                </c:pt>
                <c:pt idx="20">
                  <c:v>7.1499999999999994E-2</c:v>
                </c:pt>
                <c:pt idx="21">
                  <c:v>7.3099999999999998E-2</c:v>
                </c:pt>
                <c:pt idx="22">
                  <c:v>7.4300000000000005E-2</c:v>
                </c:pt>
                <c:pt idx="23">
                  <c:v>7.4899999999999994E-2</c:v>
                </c:pt>
                <c:pt idx="24">
                  <c:v>7.4499999999999997E-2</c:v>
                </c:pt>
                <c:pt idx="25">
                  <c:v>7.4899999999999994E-2</c:v>
                </c:pt>
                <c:pt idx="26">
                  <c:v>7.2800000000000004E-2</c:v>
                </c:pt>
                <c:pt idx="27">
                  <c:v>7.0199999999999999E-2</c:v>
                </c:pt>
                <c:pt idx="28">
                  <c:v>7.0199999999999999E-2</c:v>
                </c:pt>
                <c:pt idx="29">
                  <c:v>7.2300000000000003E-2</c:v>
                </c:pt>
                <c:pt idx="30">
                  <c:v>7.2400000000000006E-2</c:v>
                </c:pt>
                <c:pt idx="31">
                  <c:v>7.4999999999999997E-2</c:v>
                </c:pt>
                <c:pt idx="32">
                  <c:v>7.3800000000000004E-2</c:v>
                </c:pt>
                <c:pt idx="33">
                  <c:v>7.4200000000000002E-2</c:v>
                </c:pt>
                <c:pt idx="34">
                  <c:v>6.8900000000000003E-2</c:v>
                </c:pt>
                <c:pt idx="35">
                  <c:v>6.3600000000000004E-2</c:v>
                </c:pt>
                <c:pt idx="36">
                  <c:v>6.5000000000000002E-2</c:v>
                </c:pt>
                <c:pt idx="37">
                  <c:v>6.4399999999999999E-2</c:v>
                </c:pt>
                <c:pt idx="38">
                  <c:v>6.8199999999999997E-2</c:v>
                </c:pt>
                <c:pt idx="39">
                  <c:v>7.2400000000000006E-2</c:v>
                </c:pt>
                <c:pt idx="40">
                  <c:v>7.4999999999999997E-2</c:v>
                </c:pt>
                <c:pt idx="41">
                  <c:v>7.7899999999999997E-2</c:v>
                </c:pt>
                <c:pt idx="42">
                  <c:v>7.4899999999999994E-2</c:v>
                </c:pt>
                <c:pt idx="43">
                  <c:v>7.5999999999999998E-2</c:v>
                </c:pt>
                <c:pt idx="44">
                  <c:v>8.1000000000000003E-2</c:v>
                </c:pt>
                <c:pt idx="45">
                  <c:v>8.7400000000000005E-2</c:v>
                </c:pt>
                <c:pt idx="46">
                  <c:v>9.1300000000000006E-2</c:v>
                </c:pt>
                <c:pt idx="47">
                  <c:v>9.5100000000000004E-2</c:v>
                </c:pt>
                <c:pt idx="48">
                  <c:v>9.9099999999999994E-2</c:v>
                </c:pt>
                <c:pt idx="49">
                  <c:v>0.1007</c:v>
                </c:pt>
                <c:pt idx="50">
                  <c:v>0.10050000000000001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27-4DAE-9522-8F44B4ADC6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7003343"/>
        <c:axId val="486783983"/>
      </c:lineChart>
      <c:catAx>
        <c:axId val="2057003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783983"/>
        <c:crosses val="autoZero"/>
        <c:auto val="1"/>
        <c:lblAlgn val="ctr"/>
        <c:lblOffset val="100"/>
        <c:noMultiLvlLbl val="0"/>
      </c:catAx>
      <c:valAx>
        <c:axId val="486783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7003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2"/>
                </a:solidFill>
              </a:rPr>
              <a:t>Business as a Percentage of University R&amp;D Expenditures</a:t>
            </a:r>
          </a:p>
        </c:rich>
      </c:tx>
      <c:layout>
        <c:manualLayout>
          <c:xMode val="edge"/>
          <c:yMode val="edge"/>
          <c:x val="0.16818121123162816"/>
          <c:y val="6.44841244655306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as a Percentage of Funding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numCache>
            </c:numRef>
          </c:cat>
          <c:val>
            <c:numRef>
              <c:f>Sheet1!$B$2:$B$52</c:f>
              <c:numCache>
                <c:formatCode>0.00%</c:formatCode>
                <c:ptCount val="51"/>
                <c:pt idx="0">
                  <c:v>2.7E-2</c:v>
                </c:pt>
                <c:pt idx="1">
                  <c:v>2.6100000000000002E-2</c:v>
                </c:pt>
                <c:pt idx="2">
                  <c:v>2.8000000000000001E-2</c:v>
                </c:pt>
                <c:pt idx="3">
                  <c:v>2.81E-2</c:v>
                </c:pt>
                <c:pt idx="4">
                  <c:v>2.9100000000000001E-2</c:v>
                </c:pt>
                <c:pt idx="5">
                  <c:v>3.1800000000000002E-2</c:v>
                </c:pt>
                <c:pt idx="6">
                  <c:v>3.3099999999999997E-2</c:v>
                </c:pt>
                <c:pt idx="7">
                  <c:v>3.3000000000000002E-2</c:v>
                </c:pt>
                <c:pt idx="8">
                  <c:v>3.4200000000000001E-2</c:v>
                </c:pt>
                <c:pt idx="9">
                  <c:v>3.6799999999999999E-2</c:v>
                </c:pt>
                <c:pt idx="10">
                  <c:v>3.5999999999999997E-2</c:v>
                </c:pt>
                <c:pt idx="11">
                  <c:v>3.8899999999999997E-2</c:v>
                </c:pt>
                <c:pt idx="12">
                  <c:v>4.2500000000000003E-2</c:v>
                </c:pt>
                <c:pt idx="13">
                  <c:v>4.5999999999999999E-2</c:v>
                </c:pt>
                <c:pt idx="14">
                  <c:v>4.9399999999999999E-2</c:v>
                </c:pt>
                <c:pt idx="15">
                  <c:v>5.5100000000000003E-2</c:v>
                </c:pt>
                <c:pt idx="16">
                  <c:v>5.7799999999999997E-2</c:v>
                </c:pt>
                <c:pt idx="17">
                  <c:v>6.4100000000000004E-2</c:v>
                </c:pt>
                <c:pt idx="18">
                  <c:v>6.5000000000000002E-2</c:v>
                </c:pt>
                <c:pt idx="19">
                  <c:v>6.4799999999999996E-2</c:v>
                </c:pt>
                <c:pt idx="20">
                  <c:v>6.6400000000000001E-2</c:v>
                </c:pt>
                <c:pt idx="21">
                  <c:v>6.9199999999999998E-2</c:v>
                </c:pt>
                <c:pt idx="22">
                  <c:v>6.8500000000000005E-2</c:v>
                </c:pt>
                <c:pt idx="23">
                  <c:v>6.8000000000000005E-2</c:v>
                </c:pt>
                <c:pt idx="24">
                  <c:v>6.8199999999999997E-2</c:v>
                </c:pt>
                <c:pt idx="25">
                  <c:v>6.7599999999999993E-2</c:v>
                </c:pt>
                <c:pt idx="26">
                  <c:v>6.7100000000000007E-2</c:v>
                </c:pt>
                <c:pt idx="27">
                  <c:v>6.9699999999999998E-2</c:v>
                </c:pt>
                <c:pt idx="28">
                  <c:v>7.1199999999999999E-2</c:v>
                </c:pt>
                <c:pt idx="29">
                  <c:v>7.2999999999999995E-2</c:v>
                </c:pt>
                <c:pt idx="30">
                  <c:v>7.3800000000000004E-2</c:v>
                </c:pt>
                <c:pt idx="31">
                  <c:v>7.17E-2</c:v>
                </c:pt>
                <c:pt idx="32">
                  <c:v>6.7599999999999993E-2</c:v>
                </c:pt>
                <c:pt idx="33">
                  <c:v>6.0199999999999997E-2</c:v>
                </c:pt>
                <c:pt idx="34">
                  <c:v>5.21E-2</c:v>
                </c:pt>
                <c:pt idx="35">
                  <c:v>4.7500000000000001E-2</c:v>
                </c:pt>
                <c:pt idx="36">
                  <c:v>4.82E-2</c:v>
                </c:pt>
                <c:pt idx="37">
                  <c:v>4.8399999999999999E-2</c:v>
                </c:pt>
                <c:pt idx="38">
                  <c:v>5.1900000000000002E-2</c:v>
                </c:pt>
                <c:pt idx="39">
                  <c:v>5.2999999999999999E-2</c:v>
                </c:pt>
                <c:pt idx="40">
                  <c:v>5.5800000000000002E-2</c:v>
                </c:pt>
                <c:pt idx="41">
                  <c:v>5.2200000000000003E-2</c:v>
                </c:pt>
                <c:pt idx="42">
                  <c:v>4.8800000000000003E-2</c:v>
                </c:pt>
                <c:pt idx="43">
                  <c:v>4.9799999999999997E-2</c:v>
                </c:pt>
                <c:pt idx="44">
                  <c:v>5.2299999999999999E-2</c:v>
                </c:pt>
                <c:pt idx="45">
                  <c:v>5.5399999999999998E-2</c:v>
                </c:pt>
                <c:pt idx="46">
                  <c:v>5.8400000000000001E-2</c:v>
                </c:pt>
                <c:pt idx="47">
                  <c:v>5.8700000000000002E-2</c:v>
                </c:pt>
                <c:pt idx="48">
                  <c:v>5.8900000000000001E-2</c:v>
                </c:pt>
                <c:pt idx="49">
                  <c:v>5.96E-2</c:v>
                </c:pt>
                <c:pt idx="50">
                  <c:v>6.0499999999999998E-2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B5-4C6C-9BEC-1087EB021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9103951"/>
        <c:axId val="329107695"/>
      </c:lineChart>
      <c:catAx>
        <c:axId val="329103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107695"/>
        <c:crosses val="autoZero"/>
        <c:auto val="1"/>
        <c:lblAlgn val="ctr"/>
        <c:lblOffset val="100"/>
        <c:noMultiLvlLbl val="0"/>
      </c:catAx>
      <c:valAx>
        <c:axId val="32910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103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0EAE5CB-1A77-4D6C-A6C5-A3CA21BB6B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1801368"/>
            <a:ext cx="11237976" cy="44988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83864" y="3145535"/>
            <a:ext cx="7973568" cy="2031583"/>
          </a:xfrm>
          <a:prstGeom prst="rect">
            <a:avLst/>
          </a:prstGeom>
        </p:spPr>
        <p:txBody>
          <a:bodyPr anchor="t"/>
          <a:lstStyle>
            <a:lvl1pPr algn="r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Title line 2</a:t>
            </a:r>
            <a:br>
              <a:rPr lang="en-US" dirty="0"/>
            </a:br>
            <a:r>
              <a:rPr lang="en-US" dirty="0"/>
              <a:t>Title line 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5594CB-55BB-483A-9ABC-5BF3ADFF6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8800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A7C1693-0AB9-4D33-A4BC-D24FADBCCE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4232" y="5289457"/>
            <a:ext cx="10363200" cy="949978"/>
          </a:xfrm>
        </p:spPr>
        <p:txBody>
          <a:bodyPr>
            <a:normAutofit/>
          </a:bodyPr>
          <a:lstStyle>
            <a:lvl1pPr algn="r">
              <a:defRPr sz="2400" b="0">
                <a:solidFill>
                  <a:schemeClr val="bg1"/>
                </a:solidFill>
                <a:latin typeface="Helvetica Neue Medium" panose="02000503000000020004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261141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390-21C5-410E-AD83-A7D676C9336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6CB8600E-B401-4661-AFDE-8067F916A22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480" y="374904"/>
            <a:ext cx="2660332" cy="1037038"/>
          </a:xfrm>
        </p:spPr>
        <p:txBody>
          <a:bodyPr>
            <a:noAutofit/>
          </a:bodyPr>
          <a:lstStyle>
            <a:lvl1pPr>
              <a:lnSpc>
                <a:spcPts val="3665"/>
              </a:lnSpc>
              <a:spcBef>
                <a:spcPts val="100"/>
              </a:spcBef>
              <a:defRPr sz="3400" b="0">
                <a:latin typeface="Helvetica Neue Light" panose="02000403000000020004"/>
              </a:defRPr>
            </a:lvl1pPr>
            <a:lvl2pPr>
              <a:defRPr sz="3400" b="0">
                <a:latin typeface="Helvetica Neue" panose="02000503000000020004"/>
              </a:defRPr>
            </a:lvl2pPr>
            <a:lvl3pPr>
              <a:defRPr sz="3400" b="0">
                <a:latin typeface="Helvetica Neue" panose="02000503000000020004"/>
              </a:defRPr>
            </a:lvl3pPr>
            <a:lvl4pPr>
              <a:defRPr sz="3400" b="0">
                <a:latin typeface="Helvetica Neue" panose="02000503000000020004"/>
              </a:defRPr>
            </a:lvl4pPr>
            <a:lvl5pPr>
              <a:defRPr sz="3400" b="0">
                <a:latin typeface="Helvetica Neue" panose="02000503000000020004"/>
              </a:defRPr>
            </a:lvl5pPr>
          </a:lstStyle>
          <a:p>
            <a:pPr lvl="0"/>
            <a:r>
              <a:rPr lang="en-US" dirty="0"/>
              <a:t>Header</a:t>
            </a:r>
          </a:p>
          <a:p>
            <a:pPr lvl="0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614B3E6-517C-4339-B9E6-CEF333451A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1164" y="1415087"/>
            <a:ext cx="2372377" cy="695325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  <a:latin typeface="Helvetica Neue "/>
              </a:defRPr>
            </a:lvl1pPr>
            <a:lvl2pPr marL="457200" indent="0">
              <a:buNone/>
              <a:defRPr>
                <a:solidFill>
                  <a:srgbClr val="3493C6"/>
                </a:solidFill>
              </a:defRPr>
            </a:lvl2pPr>
            <a:lvl3pPr>
              <a:defRPr>
                <a:solidFill>
                  <a:srgbClr val="3493C6"/>
                </a:solidFill>
              </a:defRPr>
            </a:lvl3pPr>
            <a:lvl4pPr>
              <a:defRPr>
                <a:solidFill>
                  <a:srgbClr val="3493C6"/>
                </a:solidFill>
              </a:defRPr>
            </a:lvl4pPr>
            <a:lvl5pPr>
              <a:defRPr>
                <a:solidFill>
                  <a:srgbClr val="3493C6"/>
                </a:solidFill>
              </a:defRPr>
            </a:lvl5pPr>
          </a:lstStyle>
          <a:p>
            <a:pPr lvl="0"/>
            <a:r>
              <a:rPr lang="en-US" dirty="0"/>
              <a:t>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28D0F-CCDC-48E0-B06C-F621BA87EE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1" t="21272" r="527"/>
          <a:stretch/>
        </p:blipFill>
        <p:spPr>
          <a:xfrm>
            <a:off x="3321845" y="5815013"/>
            <a:ext cx="8870156" cy="104298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6C4FAC-C394-4705-B371-9DFD2FDD2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7" y="5913263"/>
            <a:ext cx="2657285" cy="664322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6770BE-E39C-4BE1-9002-741FEF67B8A9}"/>
              </a:ext>
            </a:extLst>
          </p:cNvPr>
          <p:cNvSpPr txBox="1">
            <a:spLocks/>
          </p:cNvSpPr>
          <p:nvPr/>
        </p:nvSpPr>
        <p:spPr>
          <a:xfrm>
            <a:off x="8890000" y="65087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895EE6-BB6C-CC41-803B-56DD9F89A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9F6CF306-798D-43E0-9531-9C981850376B}"/>
              </a:ext>
            </a:extLst>
          </p:cNvPr>
          <p:cNvSpPr/>
          <p:nvPr/>
        </p:nvSpPr>
        <p:spPr>
          <a:xfrm>
            <a:off x="3321844" y="371214"/>
            <a:ext cx="45719" cy="5372361"/>
          </a:xfrm>
          <a:custGeom>
            <a:avLst/>
            <a:gdLst/>
            <a:ahLst/>
            <a:cxnLst/>
            <a:rect l="l" t="t" r="r" b="b"/>
            <a:pathLst>
              <a:path h="5592445">
                <a:moveTo>
                  <a:pt x="0" y="0"/>
                </a:moveTo>
                <a:lnTo>
                  <a:pt x="0" y="5592419"/>
                </a:lnTo>
              </a:path>
            </a:pathLst>
          </a:custGeom>
          <a:ln w="12700">
            <a:solidFill>
              <a:srgbClr val="CDD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907FDDB-4F00-4B7F-8BA2-864FB7F782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40163" y="5385816"/>
            <a:ext cx="7656512" cy="54768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9D11D-E098-4A46-A78A-67633EAC5E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40480" y="4974336"/>
            <a:ext cx="7656195" cy="54768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A1F63C-A339-4F0B-97A2-8095C1626C8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840480" y="374904"/>
            <a:ext cx="7936992" cy="440740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C2B47F-EFB2-494C-8200-921226BA757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14338" y="5148072"/>
            <a:ext cx="2487168" cy="521208"/>
          </a:xfrm>
        </p:spPr>
        <p:txBody>
          <a:bodyPr>
            <a:noAutofit/>
          </a:bodyPr>
          <a:lstStyle>
            <a:lvl1pPr>
              <a:defRPr sz="1400" b="0">
                <a:latin typeface="Helvetica LT Std Condensed" panose="020B0506020202030204"/>
              </a:defRPr>
            </a:lvl1pPr>
            <a:lvl2pPr>
              <a:defRPr sz="1400">
                <a:latin typeface="Helvetica LT Std Condensed" panose="020B0506020202030204"/>
              </a:defRPr>
            </a:lvl2pPr>
            <a:lvl3pPr>
              <a:defRPr sz="1400">
                <a:latin typeface="Helvetica LT Std Condensed" panose="020B0506020202030204"/>
              </a:defRPr>
            </a:lvl3pPr>
            <a:lvl4pPr>
              <a:defRPr sz="1400">
                <a:latin typeface="Helvetica LT Std Condensed" panose="020B0506020202030204"/>
              </a:defRPr>
            </a:lvl4pPr>
            <a:lvl5pPr>
              <a:defRPr sz="1400">
                <a:latin typeface="Helvetica LT Std Condensed" panose="020B050602020203020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996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390-21C5-410E-AD83-A7D676C9336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614B3E6-517C-4339-B9E6-CEF333451A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1480" y="371214"/>
            <a:ext cx="2372377" cy="695325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  <a:latin typeface="Helvetica Neue "/>
              </a:defRPr>
            </a:lvl1pPr>
            <a:lvl2pPr marL="457200" indent="0">
              <a:buNone/>
              <a:defRPr>
                <a:solidFill>
                  <a:srgbClr val="3493C6"/>
                </a:solidFill>
              </a:defRPr>
            </a:lvl2pPr>
            <a:lvl3pPr>
              <a:defRPr>
                <a:solidFill>
                  <a:srgbClr val="3493C6"/>
                </a:solidFill>
              </a:defRPr>
            </a:lvl3pPr>
            <a:lvl4pPr>
              <a:defRPr>
                <a:solidFill>
                  <a:srgbClr val="3493C6"/>
                </a:solidFill>
              </a:defRPr>
            </a:lvl4pPr>
            <a:lvl5pPr>
              <a:defRPr>
                <a:solidFill>
                  <a:srgbClr val="3493C6"/>
                </a:solidFill>
              </a:defRPr>
            </a:lvl5pPr>
          </a:lstStyle>
          <a:p>
            <a:pPr lvl="0"/>
            <a:r>
              <a:rPr lang="en-US" dirty="0"/>
              <a:t>THANK YOU!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28D0F-CCDC-48E0-B06C-F621BA87EE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1" t="21272" r="527"/>
          <a:stretch/>
        </p:blipFill>
        <p:spPr>
          <a:xfrm>
            <a:off x="3321845" y="5815013"/>
            <a:ext cx="8870156" cy="104298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6C4FAC-C394-4705-B371-9DFD2FDD2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7" y="5913263"/>
            <a:ext cx="2657285" cy="664322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6770BE-E39C-4BE1-9002-741FEF67B8A9}"/>
              </a:ext>
            </a:extLst>
          </p:cNvPr>
          <p:cNvSpPr txBox="1">
            <a:spLocks/>
          </p:cNvSpPr>
          <p:nvPr/>
        </p:nvSpPr>
        <p:spPr>
          <a:xfrm>
            <a:off x="8890000" y="65087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895EE6-BB6C-CC41-803B-56DD9F89A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9F6CF306-798D-43E0-9531-9C981850376B}"/>
              </a:ext>
            </a:extLst>
          </p:cNvPr>
          <p:cNvSpPr/>
          <p:nvPr/>
        </p:nvSpPr>
        <p:spPr>
          <a:xfrm>
            <a:off x="3321844" y="371214"/>
            <a:ext cx="45719" cy="5372361"/>
          </a:xfrm>
          <a:custGeom>
            <a:avLst/>
            <a:gdLst/>
            <a:ahLst/>
            <a:cxnLst/>
            <a:rect l="l" t="t" r="r" b="b"/>
            <a:pathLst>
              <a:path h="5592445">
                <a:moveTo>
                  <a:pt x="0" y="0"/>
                </a:moveTo>
                <a:lnTo>
                  <a:pt x="0" y="5592419"/>
                </a:lnTo>
              </a:path>
            </a:pathLst>
          </a:custGeom>
          <a:ln w="12700">
            <a:solidFill>
              <a:srgbClr val="CDD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6B422F-6B23-4FC1-BB7F-20E6E85D600D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840480" y="1490472"/>
            <a:ext cx="7656512" cy="547688"/>
          </a:xfrm>
        </p:spPr>
        <p:txBody>
          <a:bodyPr/>
          <a:lstStyle>
            <a:lvl1pPr>
              <a:defRPr sz="3200"/>
            </a:lvl1pPr>
            <a:lvl2pPr marL="742950" indent="-285750">
              <a:buClr>
                <a:srgbClr val="3493C6"/>
              </a:buClr>
              <a:buFont typeface="Wingdings" panose="05000000000000000000" pitchFamily="2" charset="2"/>
              <a:buChar char="§"/>
              <a:defRPr sz="24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907FDDB-4F00-4B7F-8BA2-864FB7F7821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40163" y="2593245"/>
            <a:ext cx="7656512" cy="547688"/>
          </a:xfr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Presenter email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9D11D-E098-4A46-A78A-67633EAC5EB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40480" y="2045557"/>
            <a:ext cx="7656195" cy="547688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pPr lvl="0"/>
            <a:r>
              <a:rPr lang="en-US" dirty="0"/>
              <a:t>Presenter affiliation</a:t>
            </a:r>
          </a:p>
        </p:txBody>
      </p:sp>
    </p:spTree>
    <p:extLst>
      <p:ext uri="{BB962C8B-B14F-4D97-AF65-F5344CB8AC3E}">
        <p14:creationId xmlns:p14="http://schemas.microsoft.com/office/powerpoint/2010/main" val="2396944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accent1"/>
                </a:solidFill>
                <a:latin typeface="Helvetica Neue Medium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390-21C5-410E-AD83-A7D676C9336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91DF06-99C0-4DF2-911B-E21DC32EEE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1" t="21272" r="527"/>
          <a:stretch/>
        </p:blipFill>
        <p:spPr>
          <a:xfrm>
            <a:off x="3321845" y="5815013"/>
            <a:ext cx="8870156" cy="10429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38EEE6-D54D-4581-B534-A91687C9CB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7" y="5913263"/>
            <a:ext cx="2657285" cy="664322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C2EA3B1-3485-45F7-977A-9161B422F57F}"/>
              </a:ext>
            </a:extLst>
          </p:cNvPr>
          <p:cNvSpPr txBox="1">
            <a:spLocks/>
          </p:cNvSpPr>
          <p:nvPr/>
        </p:nvSpPr>
        <p:spPr>
          <a:xfrm>
            <a:off x="8890000" y="652219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895EE6-BB6C-CC41-803B-56DD9F89A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1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390-21C5-410E-AD83-A7D676C93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42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with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7CBC8E7-D816-443A-AFB4-FE0F23A2B1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1" t="21272" r="527"/>
          <a:stretch/>
        </p:blipFill>
        <p:spPr>
          <a:xfrm>
            <a:off x="3321845" y="5815013"/>
            <a:ext cx="8870156" cy="10429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390-21C5-410E-AD83-A7D676C9336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036087-A387-4D99-A67E-9ED54DCDB8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7" y="5913263"/>
            <a:ext cx="2657285" cy="66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24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390-21C5-410E-AD83-A7D676C933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E5E31B0-1051-4373-9F10-C7C77894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576" y="1956816"/>
            <a:ext cx="8503920" cy="369417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2C9FDE"/>
              </a:buClr>
              <a:buSzTx/>
              <a:buFont typeface="Arial"/>
              <a:buNone/>
              <a:tabLst/>
              <a:defRPr sz="3200" b="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F8067A3-662A-4B94-B5CC-27CD16370BA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7200" y="1957387"/>
            <a:ext cx="2624328" cy="26243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Graphic in a circle here</a:t>
            </a:r>
          </a:p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E8F6FB4-CD8A-4CAC-B2A0-793CA8C65D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1" t="21272" r="527"/>
          <a:stretch/>
        </p:blipFill>
        <p:spPr>
          <a:xfrm>
            <a:off x="3321845" y="5815013"/>
            <a:ext cx="8870156" cy="104298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13C5806-7058-4F5B-B71B-986B3F6EAA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7" y="5913263"/>
            <a:ext cx="2657285" cy="66432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2A23A-9566-4C27-AF4C-4FA89519CFB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338" y="210312"/>
            <a:ext cx="11555412" cy="663575"/>
          </a:xfrm>
        </p:spPr>
        <p:txBody>
          <a:bodyPr>
            <a:normAutofit/>
          </a:bodyPr>
          <a:lstStyle>
            <a:lvl1pPr>
              <a:defRPr sz="3400" b="0">
                <a:latin typeface="Helvetica Neue Light" panose="02000403000000020004"/>
              </a:defRPr>
            </a:lvl1pPr>
          </a:lstStyle>
          <a:p>
            <a:pPr lvl="0"/>
            <a:r>
              <a:rPr lang="en-US" dirty="0"/>
              <a:t>Headline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366A9A-806A-41C3-A517-AD61CAB58B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4083" y="706120"/>
            <a:ext cx="11555413" cy="663575"/>
          </a:xfrm>
        </p:spPr>
        <p:txBody>
          <a:bodyPr>
            <a:noAutofit/>
          </a:bodyPr>
          <a:lstStyle>
            <a:lvl1pPr>
              <a:defRPr sz="4400">
                <a:solidFill>
                  <a:srgbClr val="35B9E8"/>
                </a:solidFill>
                <a:latin typeface="Helvetica Neue 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HEADLINE 2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6C07263-7357-46EB-80DF-CA2625208AFD}"/>
              </a:ext>
            </a:extLst>
          </p:cNvPr>
          <p:cNvSpPr txBox="1">
            <a:spLocks/>
          </p:cNvSpPr>
          <p:nvPr/>
        </p:nvSpPr>
        <p:spPr>
          <a:xfrm>
            <a:off x="8890000" y="65087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895EE6-BB6C-CC41-803B-56DD9F89A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2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75A7A544-480B-4CAD-A191-7216CD329FA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74720" y="1801368"/>
            <a:ext cx="8229600" cy="449884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8A22520-C5A1-4BA9-BD92-DCF099669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88000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4AB8E9E-6664-4688-B682-C1611EE2BA7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562856" y="3959352"/>
            <a:ext cx="6858000" cy="2203704"/>
          </a:xfrm>
          <a:prstGeom prst="rect">
            <a:avLst/>
          </a:prstGeom>
        </p:spPr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C9FDE"/>
              </a:buClr>
              <a:buSzTx/>
              <a:buFont typeface="Arial"/>
              <a:buNone/>
              <a:tabLst/>
              <a:defRPr sz="4400" b="0">
                <a:solidFill>
                  <a:schemeClr val="bg1"/>
                </a:solidFill>
                <a:latin typeface="Helvetica Neue Medium" panose="02000503000000020004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Cover Slide</a:t>
            </a:r>
          </a:p>
          <a:p>
            <a:pPr lvl="0"/>
            <a:r>
              <a:rPr lang="en-US" dirty="0"/>
              <a:t>Presentation Title</a:t>
            </a:r>
          </a:p>
          <a:p>
            <a:pPr lvl="0"/>
            <a:r>
              <a:rPr lang="en-US" dirty="0"/>
              <a:t>Title Line 2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5A50993-4A6F-4017-83F5-8E4ABEC8B980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20624" y="5541264"/>
            <a:ext cx="2615184" cy="83210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9FDE"/>
              </a:buClr>
              <a:buSzTx/>
              <a:buFont typeface="Arial"/>
              <a:buNone/>
              <a:tabLst/>
              <a:defRPr sz="2400" b="0">
                <a:latin typeface="Helvetica Neue Medium" panose="02000503000000020004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2A0A6314-D79E-41F1-A655-D6660B824A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1390-21C5-410E-AD83-A7D676C93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9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eaker phot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F8067A3-662A-4B94-B5CC-27CD16370BA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792" y="1947672"/>
            <a:ext cx="2752344" cy="2752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8A22520-C5A1-4BA9-BD92-DCF099669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88000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4AB8E9E-6664-4688-B682-C1611EE2BA7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831336" y="2551176"/>
            <a:ext cx="6858000" cy="1426464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C9FDE"/>
              </a:buClr>
              <a:buSzTx/>
              <a:buFont typeface="Arial"/>
              <a:buNone/>
              <a:tabLst/>
              <a:defRPr sz="4400" b="0">
                <a:solidFill>
                  <a:schemeClr val="tx1"/>
                </a:solidFill>
                <a:latin typeface="Helvetica Neue Medium" panose="02000503000000020004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Cover Slide</a:t>
            </a:r>
          </a:p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5A50993-4A6F-4017-83F5-8E4ABEC8B980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3831336" y="4804870"/>
            <a:ext cx="2615184" cy="83210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9FDE"/>
              </a:buClr>
              <a:buSzTx/>
              <a:buFont typeface="Arial"/>
              <a:buNone/>
              <a:tabLst/>
              <a:defRPr sz="2400" b="0">
                <a:latin typeface="Helvetica Neue Medium" panose="02000503000000020004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378712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photo 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E8923A1-FAE4-4D31-A42B-BC736176AD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1" t="21272" r="527"/>
          <a:stretch/>
        </p:blipFill>
        <p:spPr>
          <a:xfrm>
            <a:off x="3321845" y="5815013"/>
            <a:ext cx="8870156" cy="104298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0840" y="3108960"/>
            <a:ext cx="4398264" cy="127101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2C9FDE"/>
              </a:buClr>
              <a:buSzTx/>
              <a:buFont typeface="Arial"/>
              <a:buNone/>
              <a:tabLst/>
              <a:defRPr sz="24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390-21C5-410E-AD83-A7D676C9336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B9DAC19-61F8-485A-8E70-3936D6C3713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355848" y="2276855"/>
            <a:ext cx="2834640" cy="2834640"/>
          </a:xfrm>
        </p:spPr>
        <p:txBody>
          <a:bodyPr>
            <a:normAutofit/>
          </a:bodyPr>
          <a:lstStyle>
            <a:lvl1pPr algn="ctr">
              <a:defRPr sz="3400"/>
            </a:lvl1pPr>
          </a:lstStyle>
          <a:p>
            <a:r>
              <a:rPr lang="en-US" dirty="0"/>
              <a:t>Photo in a circle here </a:t>
            </a:r>
          </a:p>
          <a:p>
            <a:r>
              <a:rPr lang="en-US" dirty="0"/>
              <a:t>3.1 x 3.1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2D9F9B92-9CD6-4A5D-A618-FAD77648AEE1}"/>
              </a:ext>
            </a:extLst>
          </p:cNvPr>
          <p:cNvSpPr txBox="1">
            <a:spLocks/>
          </p:cNvSpPr>
          <p:nvPr/>
        </p:nvSpPr>
        <p:spPr>
          <a:xfrm>
            <a:off x="8890000" y="65087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895EE6-BB6C-CC41-803B-56DD9F89AD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37E8662-CE44-499E-9F4E-A12381B57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7" y="5913263"/>
            <a:ext cx="2657285" cy="664322"/>
          </a:xfrm>
          <a:prstGeom prst="rect">
            <a:avLst/>
          </a:prstGeom>
        </p:spPr>
      </p:pic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5B5F2551-604A-4A40-8827-B8FDF6CB119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338" y="210312"/>
            <a:ext cx="11555412" cy="663575"/>
          </a:xfrm>
        </p:spPr>
        <p:txBody>
          <a:bodyPr>
            <a:normAutofit/>
          </a:bodyPr>
          <a:lstStyle>
            <a:lvl1pPr>
              <a:defRPr sz="3400" b="0">
                <a:latin typeface="Helvetica Neue Light" panose="02000403000000020004"/>
              </a:defRPr>
            </a:lvl1pPr>
          </a:lstStyle>
          <a:p>
            <a:pPr lvl="0"/>
            <a:r>
              <a:rPr lang="en-US" dirty="0"/>
              <a:t>Headline 1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A5D9BFEC-6A70-481F-BEDD-039F604F3F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4083" y="706120"/>
            <a:ext cx="11555413" cy="663575"/>
          </a:xfrm>
        </p:spPr>
        <p:txBody>
          <a:bodyPr>
            <a:noAutofit/>
          </a:bodyPr>
          <a:lstStyle>
            <a:lvl1pPr>
              <a:defRPr sz="4400">
                <a:solidFill>
                  <a:schemeClr val="accent1"/>
                </a:solidFill>
                <a:latin typeface="Helvetica Neue 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HEADLINE 2</a:t>
            </a:r>
          </a:p>
        </p:txBody>
      </p:sp>
    </p:spTree>
    <p:extLst>
      <p:ext uri="{BB962C8B-B14F-4D97-AF65-F5344CB8AC3E}">
        <p14:creationId xmlns:p14="http://schemas.microsoft.com/office/powerpoint/2010/main" val="143273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and two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390-21C5-410E-AD83-A7D676C933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12">
            <a:extLst>
              <a:ext uri="{FF2B5EF4-FFF2-40B4-BE49-F238E27FC236}">
                <a16:creationId xmlns:a16="http://schemas.microsoft.com/office/drawing/2014/main" id="{516B3CAB-C2AE-4CFC-B590-F5C78E55A2B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7200" y="1957387"/>
            <a:ext cx="2624328" cy="26243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Graphic in a circle here</a:t>
            </a:r>
          </a:p>
          <a:p>
            <a:endParaRPr lang="en-US" dirty="0"/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6CB8600E-B401-4661-AFDE-8067F916A22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480" y="212725"/>
            <a:ext cx="10788650" cy="503238"/>
          </a:xfrm>
        </p:spPr>
        <p:txBody>
          <a:bodyPr>
            <a:noAutofit/>
          </a:bodyPr>
          <a:lstStyle>
            <a:lvl1pPr>
              <a:defRPr sz="3400" b="0">
                <a:latin typeface="Helvetica Neue Light" panose="02000403000000020004"/>
              </a:defRPr>
            </a:lvl1pPr>
            <a:lvl2pPr>
              <a:defRPr sz="3400" b="0">
                <a:latin typeface="Helvetica Neue" panose="02000503000000020004"/>
              </a:defRPr>
            </a:lvl2pPr>
            <a:lvl3pPr>
              <a:defRPr sz="3400" b="0">
                <a:latin typeface="Helvetica Neue" panose="02000503000000020004"/>
              </a:defRPr>
            </a:lvl3pPr>
            <a:lvl4pPr>
              <a:defRPr sz="3400" b="0">
                <a:latin typeface="Helvetica Neue" panose="02000503000000020004"/>
              </a:defRPr>
            </a:lvl4pPr>
            <a:lvl5pPr>
              <a:defRPr sz="3400" b="0">
                <a:latin typeface="Helvetica Neue" panose="02000503000000020004"/>
              </a:defRPr>
            </a:lvl5pPr>
          </a:lstStyle>
          <a:p>
            <a:pPr lvl="0"/>
            <a:r>
              <a:rPr lang="en-US" dirty="0"/>
              <a:t>Headline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614B3E6-517C-4339-B9E6-CEF333451A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1164" y="715963"/>
            <a:ext cx="10788649" cy="695325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  <a:latin typeface="Helvetica Neue "/>
              </a:defRPr>
            </a:lvl1pPr>
            <a:lvl2pPr marL="457200" indent="0">
              <a:buNone/>
              <a:defRPr>
                <a:solidFill>
                  <a:srgbClr val="3493C6"/>
                </a:solidFill>
              </a:defRPr>
            </a:lvl2pPr>
            <a:lvl3pPr>
              <a:defRPr>
                <a:solidFill>
                  <a:srgbClr val="3493C6"/>
                </a:solidFill>
              </a:defRPr>
            </a:lvl3pPr>
            <a:lvl4pPr>
              <a:defRPr>
                <a:solidFill>
                  <a:srgbClr val="3493C6"/>
                </a:solidFill>
              </a:defRPr>
            </a:lvl4pPr>
            <a:lvl5pPr>
              <a:defRPr>
                <a:solidFill>
                  <a:srgbClr val="3493C6"/>
                </a:solidFill>
              </a:defRPr>
            </a:lvl5pPr>
          </a:lstStyle>
          <a:p>
            <a:pPr lvl="0"/>
            <a:r>
              <a:rPr lang="en-US" dirty="0"/>
              <a:t>HEADLINE 2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1261D28-7CD1-4169-8B05-FA575240BD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44900" y="1957388"/>
            <a:ext cx="7408863" cy="2978150"/>
          </a:xfrm>
        </p:spPr>
        <p:txBody>
          <a:bodyPr numCol="2"/>
          <a:lstStyle>
            <a:lvl1pPr>
              <a:defRPr sz="2400"/>
            </a:lvl1pPr>
            <a:lvl2pPr marL="742950" indent="-285750">
              <a:buClr>
                <a:srgbClr val="3493C6"/>
              </a:buClr>
              <a:buFont typeface="Wingdings" panose="05000000000000000000" pitchFamily="2" charset="2"/>
              <a:buChar char="§"/>
              <a:defRPr sz="2400"/>
            </a:lvl2pPr>
            <a:lvl3pPr marL="1143000" indent="-228600">
              <a:buClr>
                <a:srgbClr val="3493C6"/>
              </a:buClr>
              <a:buFont typeface="Wingdings" panose="05000000000000000000" pitchFamily="2" charset="2"/>
              <a:buChar char="§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28D0F-CCDC-48E0-B06C-F621BA87EE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1" t="21272" r="527"/>
          <a:stretch/>
        </p:blipFill>
        <p:spPr>
          <a:xfrm>
            <a:off x="3321845" y="5815013"/>
            <a:ext cx="8870156" cy="104298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6C4FAC-C394-4705-B371-9DFD2FDD2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7" y="5913263"/>
            <a:ext cx="2657285" cy="664322"/>
          </a:xfrm>
          <a:prstGeom prst="rect">
            <a:avLst/>
          </a:prstGeom>
        </p:spPr>
      </p:pic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6E53FA60-8D88-49B0-88E6-3401DC49D6C8}"/>
              </a:ext>
            </a:extLst>
          </p:cNvPr>
          <p:cNvSpPr txBox="1">
            <a:spLocks/>
          </p:cNvSpPr>
          <p:nvPr/>
        </p:nvSpPr>
        <p:spPr>
          <a:xfrm>
            <a:off x="8890000" y="65087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895EE6-BB6C-CC41-803B-56DD9F89A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2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earch w/citation &amp;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390-21C5-410E-AD83-A7D676C9336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6CB8600E-B401-4661-AFDE-8067F916A22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480" y="212725"/>
            <a:ext cx="10788650" cy="503238"/>
          </a:xfrm>
        </p:spPr>
        <p:txBody>
          <a:bodyPr>
            <a:noAutofit/>
          </a:bodyPr>
          <a:lstStyle>
            <a:lvl1pPr>
              <a:defRPr sz="3400" b="0">
                <a:latin typeface="Helvetica Neue Light" panose="02000403000000020004"/>
              </a:defRPr>
            </a:lvl1pPr>
            <a:lvl2pPr>
              <a:defRPr sz="3400" b="0">
                <a:latin typeface="Helvetica Neue" panose="02000503000000020004"/>
              </a:defRPr>
            </a:lvl2pPr>
            <a:lvl3pPr>
              <a:defRPr sz="3400" b="0">
                <a:latin typeface="Helvetica Neue" panose="02000503000000020004"/>
              </a:defRPr>
            </a:lvl3pPr>
            <a:lvl4pPr>
              <a:defRPr sz="3400" b="0">
                <a:latin typeface="Helvetica Neue" panose="02000503000000020004"/>
              </a:defRPr>
            </a:lvl4pPr>
            <a:lvl5pPr>
              <a:defRPr sz="3400" b="0">
                <a:latin typeface="Helvetica Neue" panose="02000503000000020004"/>
              </a:defRPr>
            </a:lvl5pPr>
          </a:lstStyle>
          <a:p>
            <a:pPr lvl="0"/>
            <a:r>
              <a:rPr lang="en-US" dirty="0"/>
              <a:t>Headline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614B3E6-517C-4339-B9E6-CEF333451A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1164" y="715963"/>
            <a:ext cx="10788649" cy="695325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  <a:latin typeface="Helvetica Neue "/>
              </a:defRPr>
            </a:lvl1pPr>
            <a:lvl2pPr marL="457200" indent="0">
              <a:buNone/>
              <a:defRPr>
                <a:solidFill>
                  <a:srgbClr val="3493C6"/>
                </a:solidFill>
              </a:defRPr>
            </a:lvl2pPr>
            <a:lvl3pPr>
              <a:defRPr>
                <a:solidFill>
                  <a:srgbClr val="3493C6"/>
                </a:solidFill>
              </a:defRPr>
            </a:lvl3pPr>
            <a:lvl4pPr>
              <a:defRPr>
                <a:solidFill>
                  <a:srgbClr val="3493C6"/>
                </a:solidFill>
              </a:defRPr>
            </a:lvl4pPr>
            <a:lvl5pPr>
              <a:defRPr>
                <a:solidFill>
                  <a:srgbClr val="3493C6"/>
                </a:solidFill>
              </a:defRPr>
            </a:lvl5pPr>
          </a:lstStyle>
          <a:p>
            <a:pPr lvl="0"/>
            <a:r>
              <a:rPr lang="en-US" dirty="0"/>
              <a:t>HEADLINE 2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28D0F-CCDC-48E0-B06C-F621BA87EE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1" t="21272" r="527"/>
          <a:stretch/>
        </p:blipFill>
        <p:spPr>
          <a:xfrm>
            <a:off x="3321845" y="5815013"/>
            <a:ext cx="8870156" cy="104298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6C4FAC-C394-4705-B371-9DFD2FDD2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7" y="5913263"/>
            <a:ext cx="2657285" cy="66432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532C0-B247-4FAE-BF6E-BFA1B999F7D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57200" y="5166360"/>
            <a:ext cx="2801937" cy="673100"/>
          </a:xfrm>
        </p:spPr>
        <p:txBody>
          <a:bodyPr>
            <a:noAutofit/>
          </a:bodyPr>
          <a:lstStyle>
            <a:lvl1pPr>
              <a:defRPr sz="1400">
                <a:latin typeface="Helvetica LT Std"/>
              </a:defRPr>
            </a:lvl1pPr>
            <a:lvl2pPr>
              <a:defRPr sz="1400">
                <a:latin typeface="Helvetica LT Std"/>
              </a:defRPr>
            </a:lvl2pPr>
            <a:lvl3pPr>
              <a:defRPr sz="1400">
                <a:latin typeface="Helvetica LT Std"/>
              </a:defRPr>
            </a:lvl3pPr>
            <a:lvl4pPr>
              <a:defRPr sz="1400">
                <a:latin typeface="Helvetica LT Std"/>
              </a:defRPr>
            </a:lvl4pPr>
            <a:lvl5pPr>
              <a:defRPr sz="1400">
                <a:latin typeface="Helvetica LT Std"/>
              </a:defRPr>
            </a:lvl5pPr>
          </a:lstStyle>
          <a:p>
            <a:r>
              <a:rPr lang="en-US" sz="1400" dirty="0">
                <a:latin typeface="Helvetica LT Std Condensed" panose="020B0506020202030204" pitchFamily="34" charset="0"/>
                <a:ea typeface="Helvetica LT Std" charset="0"/>
                <a:cs typeface="Helvetica LT Std" charset="0"/>
              </a:rPr>
              <a:t>Source: Use Helvetica LT STD 14 point to cite sources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C2E7AAA3-30F3-419F-B8DB-F7D335F31D2B}"/>
              </a:ext>
            </a:extLst>
          </p:cNvPr>
          <p:cNvSpPr>
            <a:spLocks noGrp="1"/>
          </p:cNvSpPr>
          <p:nvPr>
            <p:ph type="chart" sz="quarter" idx="18" hasCustomPrompt="1"/>
          </p:nvPr>
        </p:nvSpPr>
        <p:spPr>
          <a:xfrm>
            <a:off x="3259138" y="1949450"/>
            <a:ext cx="8503920" cy="44439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Large chart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6FF7DCB-1A73-4509-9305-2647DE5A0332}"/>
              </a:ext>
            </a:extLst>
          </p:cNvPr>
          <p:cNvSpPr txBox="1">
            <a:spLocks/>
          </p:cNvSpPr>
          <p:nvPr/>
        </p:nvSpPr>
        <p:spPr>
          <a:xfrm>
            <a:off x="8890000" y="65087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895EE6-BB6C-CC41-803B-56DD9F89A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2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390-21C5-410E-AD83-A7D676C9336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6CB8600E-B401-4661-AFDE-8067F916A22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480" y="374904"/>
            <a:ext cx="2660332" cy="503238"/>
          </a:xfrm>
        </p:spPr>
        <p:txBody>
          <a:bodyPr>
            <a:noAutofit/>
          </a:bodyPr>
          <a:lstStyle>
            <a:lvl1pPr>
              <a:defRPr sz="3400" b="0">
                <a:latin typeface="Helvetica Neue Light" panose="02000403000000020004"/>
              </a:defRPr>
            </a:lvl1pPr>
            <a:lvl2pPr>
              <a:defRPr sz="3400" b="0">
                <a:latin typeface="Helvetica Neue" panose="02000503000000020004"/>
              </a:defRPr>
            </a:lvl2pPr>
            <a:lvl3pPr>
              <a:defRPr sz="3400" b="0">
                <a:latin typeface="Helvetica Neue" panose="02000503000000020004"/>
              </a:defRPr>
            </a:lvl3pPr>
            <a:lvl4pPr>
              <a:defRPr sz="3400" b="0">
                <a:latin typeface="Helvetica Neue" panose="02000503000000020004"/>
              </a:defRPr>
            </a:lvl4pPr>
            <a:lvl5pPr>
              <a:defRPr sz="3400" b="0">
                <a:latin typeface="Helvetica Neue" panose="02000503000000020004"/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614B3E6-517C-4339-B9E6-CEF333451A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1164" y="859383"/>
            <a:ext cx="2372377" cy="695325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  <a:latin typeface="Helvetica Neue "/>
              </a:defRPr>
            </a:lvl1pPr>
            <a:lvl2pPr marL="457200" indent="0">
              <a:buNone/>
              <a:defRPr>
                <a:solidFill>
                  <a:srgbClr val="3493C6"/>
                </a:solidFill>
              </a:defRPr>
            </a:lvl2pPr>
            <a:lvl3pPr>
              <a:defRPr>
                <a:solidFill>
                  <a:srgbClr val="3493C6"/>
                </a:solidFill>
              </a:defRPr>
            </a:lvl3pPr>
            <a:lvl4pPr>
              <a:defRPr>
                <a:solidFill>
                  <a:srgbClr val="3493C6"/>
                </a:solidFill>
              </a:defRPr>
            </a:lvl4pPr>
            <a:lvl5pPr>
              <a:defRPr>
                <a:solidFill>
                  <a:srgbClr val="3493C6"/>
                </a:solidFill>
              </a:defRPr>
            </a:lvl5pPr>
          </a:lstStyle>
          <a:p>
            <a:pPr lvl="0"/>
            <a:r>
              <a:rPr lang="en-US" dirty="0"/>
              <a:t>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28D0F-CCDC-48E0-B06C-F621BA87EE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1" t="21272" r="527"/>
          <a:stretch/>
        </p:blipFill>
        <p:spPr>
          <a:xfrm>
            <a:off x="3321845" y="5815013"/>
            <a:ext cx="8870156" cy="104298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6C4FAC-C394-4705-B371-9DFD2FDD2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7" y="5913263"/>
            <a:ext cx="2657285" cy="664322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6770BE-E39C-4BE1-9002-741FEF67B8A9}"/>
              </a:ext>
            </a:extLst>
          </p:cNvPr>
          <p:cNvSpPr txBox="1">
            <a:spLocks/>
          </p:cNvSpPr>
          <p:nvPr/>
        </p:nvSpPr>
        <p:spPr>
          <a:xfrm>
            <a:off x="8890000" y="65087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895EE6-BB6C-CC41-803B-56DD9F89A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9F6CF306-798D-43E0-9531-9C981850376B}"/>
              </a:ext>
            </a:extLst>
          </p:cNvPr>
          <p:cNvSpPr/>
          <p:nvPr/>
        </p:nvSpPr>
        <p:spPr>
          <a:xfrm>
            <a:off x="3321844" y="371214"/>
            <a:ext cx="45719" cy="5372361"/>
          </a:xfrm>
          <a:custGeom>
            <a:avLst/>
            <a:gdLst/>
            <a:ahLst/>
            <a:cxnLst/>
            <a:rect l="l" t="t" r="r" b="b"/>
            <a:pathLst>
              <a:path h="5592445">
                <a:moveTo>
                  <a:pt x="0" y="0"/>
                </a:moveTo>
                <a:lnTo>
                  <a:pt x="0" y="5592419"/>
                </a:lnTo>
              </a:path>
            </a:pathLst>
          </a:custGeom>
          <a:ln w="12700">
            <a:solidFill>
              <a:srgbClr val="CDD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6B422F-6B23-4FC1-BB7F-20E6E85D600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840480" y="1307593"/>
            <a:ext cx="7656512" cy="3183726"/>
          </a:xfrm>
        </p:spPr>
        <p:txBody>
          <a:bodyPr/>
          <a:lstStyle>
            <a:lvl2pPr marL="742950" indent="-285750">
              <a:buClr>
                <a:srgbClr val="3493C6"/>
              </a:buClr>
              <a:buFont typeface="Wingdings" panose="05000000000000000000" pitchFamily="2" charset="2"/>
              <a:buChar char="§"/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907FDDB-4F00-4B7F-8BA2-864FB7F782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40163" y="5385816"/>
            <a:ext cx="7656512" cy="54768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502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1390-21C5-410E-AD83-A7D676C9336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6CB8600E-B401-4661-AFDE-8067F916A22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480" y="374904"/>
            <a:ext cx="2660332" cy="1037038"/>
          </a:xfrm>
        </p:spPr>
        <p:txBody>
          <a:bodyPr>
            <a:noAutofit/>
          </a:bodyPr>
          <a:lstStyle>
            <a:lvl1pPr>
              <a:lnSpc>
                <a:spcPts val="3665"/>
              </a:lnSpc>
              <a:spcBef>
                <a:spcPts val="100"/>
              </a:spcBef>
              <a:defRPr sz="3400" b="0">
                <a:latin typeface="Helvetica Neue Light" panose="02000403000000020004"/>
              </a:defRPr>
            </a:lvl1pPr>
            <a:lvl2pPr>
              <a:defRPr sz="3400" b="0">
                <a:latin typeface="Helvetica Neue" panose="02000503000000020004"/>
              </a:defRPr>
            </a:lvl2pPr>
            <a:lvl3pPr>
              <a:defRPr sz="3400" b="0">
                <a:latin typeface="Helvetica Neue" panose="02000503000000020004"/>
              </a:defRPr>
            </a:lvl3pPr>
            <a:lvl4pPr>
              <a:defRPr sz="3400" b="0">
                <a:latin typeface="Helvetica Neue" panose="02000503000000020004"/>
              </a:defRPr>
            </a:lvl4pPr>
            <a:lvl5pPr>
              <a:defRPr sz="3400" b="0">
                <a:latin typeface="Helvetica Neue" panose="02000503000000020004"/>
              </a:defRPr>
            </a:lvl5pPr>
          </a:lstStyle>
          <a:p>
            <a:pPr lvl="0"/>
            <a:r>
              <a:rPr lang="en-US" dirty="0"/>
              <a:t>Header</a:t>
            </a:r>
          </a:p>
          <a:p>
            <a:pPr lvl="0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614B3E6-517C-4339-B9E6-CEF333451A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1164" y="1415087"/>
            <a:ext cx="2372377" cy="695325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  <a:latin typeface="Helvetica Neue "/>
              </a:defRPr>
            </a:lvl1pPr>
            <a:lvl2pPr marL="457200" indent="0">
              <a:buNone/>
              <a:defRPr>
                <a:solidFill>
                  <a:srgbClr val="3493C6"/>
                </a:solidFill>
              </a:defRPr>
            </a:lvl2pPr>
            <a:lvl3pPr>
              <a:defRPr>
                <a:solidFill>
                  <a:srgbClr val="3493C6"/>
                </a:solidFill>
              </a:defRPr>
            </a:lvl3pPr>
            <a:lvl4pPr>
              <a:defRPr>
                <a:solidFill>
                  <a:srgbClr val="3493C6"/>
                </a:solidFill>
              </a:defRPr>
            </a:lvl4pPr>
            <a:lvl5pPr>
              <a:defRPr>
                <a:solidFill>
                  <a:srgbClr val="3493C6"/>
                </a:solidFill>
              </a:defRPr>
            </a:lvl5pPr>
          </a:lstStyle>
          <a:p>
            <a:pPr lvl="0"/>
            <a:r>
              <a:rPr lang="en-US" dirty="0"/>
              <a:t>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28D0F-CCDC-48E0-B06C-F621BA87EE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1" t="21272" r="527"/>
          <a:stretch/>
        </p:blipFill>
        <p:spPr>
          <a:xfrm>
            <a:off x="3321845" y="5815013"/>
            <a:ext cx="8870156" cy="104298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6C4FAC-C394-4705-B371-9DFD2FDD2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7" y="5913263"/>
            <a:ext cx="2657285" cy="664322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6770BE-E39C-4BE1-9002-741FEF67B8A9}"/>
              </a:ext>
            </a:extLst>
          </p:cNvPr>
          <p:cNvSpPr txBox="1">
            <a:spLocks/>
          </p:cNvSpPr>
          <p:nvPr/>
        </p:nvSpPr>
        <p:spPr>
          <a:xfrm>
            <a:off x="8890000" y="65087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895EE6-BB6C-CC41-803B-56DD9F89A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9F6CF306-798D-43E0-9531-9C981850376B}"/>
              </a:ext>
            </a:extLst>
          </p:cNvPr>
          <p:cNvSpPr/>
          <p:nvPr/>
        </p:nvSpPr>
        <p:spPr>
          <a:xfrm>
            <a:off x="3321844" y="371214"/>
            <a:ext cx="45719" cy="5372361"/>
          </a:xfrm>
          <a:custGeom>
            <a:avLst/>
            <a:gdLst/>
            <a:ahLst/>
            <a:cxnLst/>
            <a:rect l="l" t="t" r="r" b="b"/>
            <a:pathLst>
              <a:path h="5592445">
                <a:moveTo>
                  <a:pt x="0" y="0"/>
                </a:moveTo>
                <a:lnTo>
                  <a:pt x="0" y="5592419"/>
                </a:lnTo>
              </a:path>
            </a:pathLst>
          </a:custGeom>
          <a:ln w="12700">
            <a:solidFill>
              <a:srgbClr val="CDD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6B422F-6B23-4FC1-BB7F-20E6E85D600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840480" y="1307593"/>
            <a:ext cx="7656512" cy="3183726"/>
          </a:xfrm>
        </p:spPr>
        <p:txBody>
          <a:bodyPr/>
          <a:lstStyle>
            <a:lvl2pPr marL="742950" indent="-285750">
              <a:buClr>
                <a:srgbClr val="3493C6"/>
              </a:buClr>
              <a:buFont typeface="Wingdings" panose="05000000000000000000" pitchFamily="2" charset="2"/>
              <a:buChar char="§"/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907FDDB-4F00-4B7F-8BA2-864FB7F782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40163" y="5385816"/>
            <a:ext cx="7656512" cy="54768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9D11D-E098-4A46-A78A-67633EAC5E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40480" y="4974336"/>
            <a:ext cx="7656195" cy="54768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62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1390-21C5-410E-AD83-A7D676C93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2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Helvetica Neue" panose="02000503000000020004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751A2748-AB9C-413E-9C25-56CD51CC33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729925"/>
              </p:ext>
            </p:extLst>
          </p:nvPr>
        </p:nvGraphicFramePr>
        <p:xfrm>
          <a:off x="321212" y="140677"/>
          <a:ext cx="11549576" cy="5809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F46148-EF28-40DC-A7ED-995EEF64E5A6}"/>
              </a:ext>
            </a:extLst>
          </p:cNvPr>
          <p:cNvSpPr txBox="1"/>
          <p:nvPr/>
        </p:nvSpPr>
        <p:spPr>
          <a:xfrm>
            <a:off x="3261359" y="6260124"/>
            <a:ext cx="9043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NSF Higher Education Research and Development Survey (HERD), FY 2019, Table 1, https://ncses.nsf.gov/pubs/nsf21314#data-tables</a:t>
            </a:r>
          </a:p>
        </p:txBody>
      </p:sp>
    </p:spTree>
    <p:extLst>
      <p:ext uri="{BB962C8B-B14F-4D97-AF65-F5344CB8AC3E}">
        <p14:creationId xmlns:p14="http://schemas.microsoft.com/office/powerpoint/2010/main" val="398239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7DD49336-172A-4105-932F-03EDFCD4C5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93309"/>
              </p:ext>
            </p:extLst>
          </p:nvPr>
        </p:nvGraphicFramePr>
        <p:xfrm>
          <a:off x="335280" y="112542"/>
          <a:ext cx="11521440" cy="5866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35A6071-5CF7-4606-BBC7-13594B9DB728}"/>
              </a:ext>
            </a:extLst>
          </p:cNvPr>
          <p:cNvSpPr txBox="1"/>
          <p:nvPr/>
        </p:nvSpPr>
        <p:spPr>
          <a:xfrm>
            <a:off x="3261359" y="6260124"/>
            <a:ext cx="9043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NSF Higher Education Research and Development Survey (HERD), FY 2019, Table 1, https://ncses.nsf.gov/pubs/nsf21314#data-tables</a:t>
            </a:r>
          </a:p>
        </p:txBody>
      </p:sp>
    </p:spTree>
    <p:extLst>
      <p:ext uri="{BB962C8B-B14F-4D97-AF65-F5344CB8AC3E}">
        <p14:creationId xmlns:p14="http://schemas.microsoft.com/office/powerpoint/2010/main" val="128053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9">
            <a:extLst>
              <a:ext uri="{FF2B5EF4-FFF2-40B4-BE49-F238E27FC236}">
                <a16:creationId xmlns:a16="http://schemas.microsoft.com/office/drawing/2014/main" id="{8A6B802C-9CF1-4EFC-81F5-A731C85497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186252"/>
              </p:ext>
            </p:extLst>
          </p:nvPr>
        </p:nvGraphicFramePr>
        <p:xfrm>
          <a:off x="131005" y="154745"/>
          <a:ext cx="11929989" cy="590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28AD32F-5594-4E8D-9D50-8357A22CCD1F}"/>
              </a:ext>
            </a:extLst>
          </p:cNvPr>
          <p:cNvSpPr txBox="1"/>
          <p:nvPr/>
        </p:nvSpPr>
        <p:spPr>
          <a:xfrm>
            <a:off x="3261359" y="6260124"/>
            <a:ext cx="9043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NSF Higher Education Research and Development Survey (HERD), FY 2019, Table 1, https://ncses.nsf.gov/pubs/nsf21314#data-tables</a:t>
            </a:r>
          </a:p>
        </p:txBody>
      </p:sp>
    </p:spTree>
    <p:extLst>
      <p:ext uri="{BB962C8B-B14F-4D97-AF65-F5344CB8AC3E}">
        <p14:creationId xmlns:p14="http://schemas.microsoft.com/office/powerpoint/2010/main" val="2293383423"/>
      </p:ext>
    </p:extLst>
  </p:cSld>
  <p:clrMapOvr>
    <a:masterClrMapping/>
  </p:clrMapOvr>
</p:sld>
</file>

<file path=ppt/theme/theme1.xml><?xml version="1.0" encoding="utf-8"?>
<a:theme xmlns:a="http://schemas.openxmlformats.org/drawingml/2006/main" name="UIDP Template 101819">
  <a:themeElements>
    <a:clrScheme name="UIDP">
      <a:dk1>
        <a:sysClr val="windowText" lastClr="000000"/>
      </a:dk1>
      <a:lt1>
        <a:sysClr val="window" lastClr="FFFFFF"/>
      </a:lt1>
      <a:dk2>
        <a:srgbClr val="3D3935"/>
      </a:dk2>
      <a:lt2>
        <a:srgbClr val="EEECE1"/>
      </a:lt2>
      <a:accent1>
        <a:srgbClr val="00A9E0"/>
      </a:accent1>
      <a:accent2>
        <a:srgbClr val="E36F1E"/>
      </a:accent2>
      <a:accent3>
        <a:srgbClr val="C4D600"/>
      </a:accent3>
      <a:accent4>
        <a:srgbClr val="9FA617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IDP Template 101819" id="{F95A9413-4989-4970-8525-622804561AAB}" vid="{ED0B7C4B-E186-4B51-B281-9C9EFB7CA8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UIDP Template 101819</Template>
  <TotalTime>167</TotalTime>
  <Words>143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Helvetica LT Std</vt:lpstr>
      <vt:lpstr>Helvetica LT Std Condensed</vt:lpstr>
      <vt:lpstr>Helvetica Neue</vt:lpstr>
      <vt:lpstr>Helvetica Neue </vt:lpstr>
      <vt:lpstr>Helvetica Neue Light</vt:lpstr>
      <vt:lpstr>Helvetica Neue Medium</vt:lpstr>
      <vt:lpstr>Wingdings</vt:lpstr>
      <vt:lpstr>UIDP Template 101819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Sandy Mau</dc:creator>
  <cp:lastModifiedBy>Sandy Mau</cp:lastModifiedBy>
  <cp:revision>9</cp:revision>
  <dcterms:created xsi:type="dcterms:W3CDTF">2021-03-19T15:00:40Z</dcterms:created>
  <dcterms:modified xsi:type="dcterms:W3CDTF">2021-05-05T17:21:14Z</dcterms:modified>
</cp:coreProperties>
</file>