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692" r:id="rId2"/>
    <p:sldMasterId id="2147483660" r:id="rId3"/>
    <p:sldMasterId id="2147483696" r:id="rId4"/>
    <p:sldMasterId id="2147483648" r:id="rId5"/>
  </p:sldMasterIdLst>
  <p:notesMasterIdLst>
    <p:notesMasterId r:id="rId46"/>
  </p:notesMasterIdLst>
  <p:sldIdLst>
    <p:sldId id="257" r:id="rId6"/>
    <p:sldId id="264" r:id="rId7"/>
    <p:sldId id="265"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266" r:id="rId42"/>
    <p:sldId id="270" r:id="rId43"/>
    <p:sldId id="261" r:id="rId44"/>
    <p:sldId id="26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64"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How would you describe your company’s revenue growth in the industry over the past two years?</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1-EB6C-0B4F-A16D-AA3A3D97FC98}"/>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EB6C-0B4F-A16D-AA3A3D97FC98}"/>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EB6C-0B4F-A16D-AA3A3D97FC98}"/>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7-EB6C-0B4F-A16D-AA3A3D97FC98}"/>
              </c:ext>
            </c:extLst>
          </c:dPt>
          <c:dPt>
            <c:idx val="4"/>
            <c:invertIfNegative val="0"/>
            <c:bubble3D val="0"/>
            <c:spPr>
              <a:solidFill>
                <a:schemeClr val="accent4">
                  <a:lumMod val="50000"/>
                </a:schemeClr>
              </a:solidFill>
              <a:ln>
                <a:noFill/>
              </a:ln>
              <a:effectLst/>
            </c:spPr>
            <c:extLst>
              <c:ext xmlns:c16="http://schemas.microsoft.com/office/drawing/2014/chart" uri="{C3380CC4-5D6E-409C-BE32-E72D297353CC}">
                <c16:uniqueId val="{00000009-EB6C-0B4F-A16D-AA3A3D97FC9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Stagnant revenue growth or revenue decline, well below industry peers</c:v>
                </c:pt>
                <c:pt idx="1">
                  <c:v>Below average growth</c:v>
                </c:pt>
                <c:pt idx="2">
                  <c:v>Similar revenue growth as others in our industry</c:v>
                </c:pt>
                <c:pt idx="3">
                  <c:v>Better than average growth</c:v>
                </c:pt>
                <c:pt idx="4">
                  <c:v>Breakaway revenue growth, well ahead of industry peers</c:v>
                </c:pt>
              </c:strCache>
            </c:strRef>
          </c:cat>
          <c:val>
            <c:numRef>
              <c:f>Sheet1!$B$2:$B$6</c:f>
              <c:numCache>
                <c:formatCode>0%</c:formatCode>
                <c:ptCount val="5"/>
                <c:pt idx="0">
                  <c:v>7.6700000000000004E-2</c:v>
                </c:pt>
                <c:pt idx="1">
                  <c:v>0.22</c:v>
                </c:pt>
                <c:pt idx="2">
                  <c:v>0.40329999999999999</c:v>
                </c:pt>
                <c:pt idx="3">
                  <c:v>0.20330000000000001</c:v>
                </c:pt>
                <c:pt idx="4">
                  <c:v>9.6699999999999994E-2</c:v>
                </c:pt>
              </c:numCache>
            </c:numRef>
          </c:val>
          <c:extLst>
            <c:ext xmlns:c16="http://schemas.microsoft.com/office/drawing/2014/chart" uri="{C3380CC4-5D6E-409C-BE32-E72D297353CC}">
              <c16:uniqueId val="{0000000A-EB6C-0B4F-A16D-AA3A3D97FC98}"/>
            </c:ext>
          </c:extLst>
        </c:ser>
        <c:dLbls>
          <c:showLegendKey val="0"/>
          <c:showVal val="0"/>
          <c:showCatName val="0"/>
          <c:showSerName val="0"/>
          <c:showPercent val="0"/>
          <c:showBubbleSize val="0"/>
        </c:dLbls>
        <c:gapWidth val="182"/>
        <c:axId val="1890634207"/>
        <c:axId val="1890635887"/>
      </c:barChart>
      <c:catAx>
        <c:axId val="1890634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635887"/>
        <c:crosses val="autoZero"/>
        <c:auto val="1"/>
        <c:lblAlgn val="ctr"/>
        <c:lblOffset val="100"/>
        <c:noMultiLvlLbl val="0"/>
      </c:catAx>
      <c:valAx>
        <c:axId val="18906358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634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At what stage of development does the pipeline handoff from R&amp;D</a:t>
            </a:r>
          </a:p>
          <a:p>
            <a:pPr>
              <a:defRPr/>
            </a:pPr>
            <a:r>
              <a:rPr lang="en-US" dirty="0"/>
              <a:t>and/or Innovation to Business and/or Product groups typically happen?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Stagnant growth</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There is no need for a handoff</c:v>
                </c:pt>
                <c:pt idx="1">
                  <c:v>Downstream: R&amp;D and/or Innovation develops market-ready innovations ready for launch.</c:v>
                </c:pt>
                <c:pt idx="2">
                  <c:v>Mid-funnel: R&amp;D and/or Innovation builds proof-of-concepts ready for full development.</c:v>
                </c:pt>
                <c:pt idx="3">
                  <c:v>Upstream: R&amp;D and/or Innovation explores technology feasibility only.</c:v>
                </c:pt>
              </c:strCache>
            </c:strRef>
          </c:cat>
          <c:val>
            <c:numRef>
              <c:f>Sheet1!$B$2:$B$5</c:f>
              <c:numCache>
                <c:formatCode>0%</c:formatCode>
                <c:ptCount val="4"/>
                <c:pt idx="0">
                  <c:v>0</c:v>
                </c:pt>
                <c:pt idx="1">
                  <c:v>0.39100000000000001</c:v>
                </c:pt>
                <c:pt idx="2">
                  <c:v>0.39100000000000001</c:v>
                </c:pt>
                <c:pt idx="3">
                  <c:v>8.6999999999999994E-2</c:v>
                </c:pt>
              </c:numCache>
            </c:numRef>
          </c:val>
          <c:extLst>
            <c:ext xmlns:c16="http://schemas.microsoft.com/office/drawing/2014/chart" uri="{C3380CC4-5D6E-409C-BE32-E72D297353CC}">
              <c16:uniqueId val="{00000000-080C-024C-8B1C-2C2A54F1D0D6}"/>
            </c:ext>
          </c:extLst>
        </c:ser>
        <c:ser>
          <c:idx val="1"/>
          <c:order val="1"/>
          <c:tx>
            <c:strRef>
              <c:f>Sheet1!$C$1</c:f>
              <c:strCache>
                <c:ptCount val="1"/>
                <c:pt idx="0">
                  <c:v>Below average growth</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There is no need for a handoff</c:v>
                </c:pt>
                <c:pt idx="1">
                  <c:v>Downstream: R&amp;D and/or Innovation develops market-ready innovations ready for launch.</c:v>
                </c:pt>
                <c:pt idx="2">
                  <c:v>Mid-funnel: R&amp;D and/or Innovation builds proof-of-concepts ready for full development.</c:v>
                </c:pt>
                <c:pt idx="3">
                  <c:v>Upstream: R&amp;D and/or Innovation explores technology feasibility only.</c:v>
                </c:pt>
              </c:strCache>
            </c:strRef>
          </c:cat>
          <c:val>
            <c:numRef>
              <c:f>Sheet1!$C$2:$C$5</c:f>
              <c:numCache>
                <c:formatCode>0%</c:formatCode>
                <c:ptCount val="4"/>
                <c:pt idx="0">
                  <c:v>4.4999999999999998E-2</c:v>
                </c:pt>
                <c:pt idx="1">
                  <c:v>0.5</c:v>
                </c:pt>
                <c:pt idx="2">
                  <c:v>0.30299999999999999</c:v>
                </c:pt>
                <c:pt idx="3">
                  <c:v>9.0999999999999998E-2</c:v>
                </c:pt>
              </c:numCache>
            </c:numRef>
          </c:val>
          <c:extLst>
            <c:ext xmlns:c16="http://schemas.microsoft.com/office/drawing/2014/chart" uri="{C3380CC4-5D6E-409C-BE32-E72D297353CC}">
              <c16:uniqueId val="{00000001-080C-024C-8B1C-2C2A54F1D0D6}"/>
            </c:ext>
          </c:extLst>
        </c:ser>
        <c:ser>
          <c:idx val="2"/>
          <c:order val="2"/>
          <c:tx>
            <c:strRef>
              <c:f>Sheet1!$D$1</c:f>
              <c:strCache>
                <c:ptCount val="1"/>
                <c:pt idx="0">
                  <c:v>Average growth</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There is no need for a handoff</c:v>
                </c:pt>
                <c:pt idx="1">
                  <c:v>Downstream: R&amp;D and/or Innovation develops market-ready innovations ready for launch.</c:v>
                </c:pt>
                <c:pt idx="2">
                  <c:v>Mid-funnel: R&amp;D and/or Innovation builds proof-of-concepts ready for full development.</c:v>
                </c:pt>
                <c:pt idx="3">
                  <c:v>Upstream: R&amp;D and/or Innovation explores technology feasibility only.</c:v>
                </c:pt>
              </c:strCache>
            </c:strRef>
          </c:cat>
          <c:val>
            <c:numRef>
              <c:f>Sheet1!$D$2:$D$5</c:f>
              <c:numCache>
                <c:formatCode>0%</c:formatCode>
                <c:ptCount val="4"/>
                <c:pt idx="0">
                  <c:v>3.3000000000000002E-2</c:v>
                </c:pt>
                <c:pt idx="1">
                  <c:v>0.38</c:v>
                </c:pt>
                <c:pt idx="2">
                  <c:v>0.34699999999999998</c:v>
                </c:pt>
                <c:pt idx="3">
                  <c:v>0.182</c:v>
                </c:pt>
              </c:numCache>
            </c:numRef>
          </c:val>
          <c:extLst>
            <c:ext xmlns:c16="http://schemas.microsoft.com/office/drawing/2014/chart" uri="{C3380CC4-5D6E-409C-BE32-E72D297353CC}">
              <c16:uniqueId val="{00000002-080C-024C-8B1C-2C2A54F1D0D6}"/>
            </c:ext>
          </c:extLst>
        </c:ser>
        <c:ser>
          <c:idx val="3"/>
          <c:order val="3"/>
          <c:tx>
            <c:strRef>
              <c:f>Sheet1!$E$1</c:f>
              <c:strCache>
                <c:ptCount val="1"/>
                <c:pt idx="0">
                  <c:v>Above average growth</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There is no need for a handoff</c:v>
                </c:pt>
                <c:pt idx="1">
                  <c:v>Downstream: R&amp;D and/or Innovation develops market-ready innovations ready for launch.</c:v>
                </c:pt>
                <c:pt idx="2">
                  <c:v>Mid-funnel: R&amp;D and/or Innovation builds proof-of-concepts ready for full development.</c:v>
                </c:pt>
                <c:pt idx="3">
                  <c:v>Upstream: R&amp;D and/or Innovation explores technology feasibility only.</c:v>
                </c:pt>
              </c:strCache>
            </c:strRef>
          </c:cat>
          <c:val>
            <c:numRef>
              <c:f>Sheet1!$E$2:$E$5</c:f>
              <c:numCache>
                <c:formatCode>0%</c:formatCode>
                <c:ptCount val="4"/>
                <c:pt idx="0">
                  <c:v>6.6000000000000003E-2</c:v>
                </c:pt>
                <c:pt idx="1">
                  <c:v>0.246</c:v>
                </c:pt>
                <c:pt idx="2">
                  <c:v>0.42599999999999999</c:v>
                </c:pt>
                <c:pt idx="3">
                  <c:v>0.23</c:v>
                </c:pt>
              </c:numCache>
            </c:numRef>
          </c:val>
          <c:extLst>
            <c:ext xmlns:c16="http://schemas.microsoft.com/office/drawing/2014/chart" uri="{C3380CC4-5D6E-409C-BE32-E72D297353CC}">
              <c16:uniqueId val="{00000003-080C-024C-8B1C-2C2A54F1D0D6}"/>
            </c:ext>
          </c:extLst>
        </c:ser>
        <c:ser>
          <c:idx val="4"/>
          <c:order val="4"/>
          <c:tx>
            <c:strRef>
              <c:f>Sheet1!$F$1</c:f>
              <c:strCache>
                <c:ptCount val="1"/>
                <c:pt idx="0">
                  <c:v>Breakaway growth</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There is no need for a handoff</c:v>
                </c:pt>
                <c:pt idx="1">
                  <c:v>Downstream: R&amp;D and/or Innovation develops market-ready innovations ready for launch.</c:v>
                </c:pt>
                <c:pt idx="2">
                  <c:v>Mid-funnel: R&amp;D and/or Innovation builds proof-of-concepts ready for full development.</c:v>
                </c:pt>
                <c:pt idx="3">
                  <c:v>Upstream: R&amp;D and/or Innovation explores technology feasibility only.</c:v>
                </c:pt>
              </c:strCache>
            </c:strRef>
          </c:cat>
          <c:val>
            <c:numRef>
              <c:f>Sheet1!$F$2:$F$5</c:f>
              <c:numCache>
                <c:formatCode>0%</c:formatCode>
                <c:ptCount val="4"/>
                <c:pt idx="0">
                  <c:v>3.4000000000000002E-2</c:v>
                </c:pt>
                <c:pt idx="1">
                  <c:v>0.10299999999999999</c:v>
                </c:pt>
                <c:pt idx="2">
                  <c:v>0.24099999999999999</c:v>
                </c:pt>
                <c:pt idx="3">
                  <c:v>0.621</c:v>
                </c:pt>
              </c:numCache>
            </c:numRef>
          </c:val>
          <c:extLst>
            <c:ext xmlns:c16="http://schemas.microsoft.com/office/drawing/2014/chart" uri="{C3380CC4-5D6E-409C-BE32-E72D297353CC}">
              <c16:uniqueId val="{00000004-080C-024C-8B1C-2C2A54F1D0D6}"/>
            </c:ext>
          </c:extLst>
        </c:ser>
        <c:dLbls>
          <c:showLegendKey val="0"/>
          <c:showVal val="0"/>
          <c:showCatName val="0"/>
          <c:showSerName val="0"/>
          <c:showPercent val="0"/>
          <c:showBubbleSize val="0"/>
        </c:dLbls>
        <c:gapWidth val="182"/>
        <c:axId val="187000703"/>
        <c:axId val="186781919"/>
      </c:barChart>
      <c:catAx>
        <c:axId val="187000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781919"/>
        <c:crosses val="autoZero"/>
        <c:auto val="1"/>
        <c:lblAlgn val="ctr"/>
        <c:lblOffset val="100"/>
        <c:noMultiLvlLbl val="0"/>
      </c:catAx>
      <c:valAx>
        <c:axId val="1867819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000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How often do </a:t>
            </a:r>
            <a:r>
              <a:rPr lang="en-US" sz="1800" b="1" i="0" u="sng" baseline="0" dirty="0">
                <a:effectLst/>
              </a:rPr>
              <a:t>government agencies</a:t>
            </a:r>
            <a:r>
              <a:rPr lang="en-US" sz="1800" b="0" i="0" baseline="0" dirty="0">
                <a:effectLst/>
              </a:rPr>
              <a:t> (including national labs) contribute as ecosystem partners to your company’s innovation efforts? (% answering “consistently”)</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7-A1DA-F546-AF74-F3FEF8C92E0E}"/>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6-A1DA-F546-AF74-F3FEF8C92E0E}"/>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A1DA-F546-AF74-F3FEF8C92E0E}"/>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4-A1DA-F546-AF74-F3FEF8C92E0E}"/>
              </c:ext>
            </c:extLst>
          </c:dPt>
          <c:dPt>
            <c:idx val="4"/>
            <c:invertIfNegative val="0"/>
            <c:bubble3D val="0"/>
            <c:spPr>
              <a:solidFill>
                <a:schemeClr val="accent4">
                  <a:lumMod val="50000"/>
                </a:schemeClr>
              </a:solidFill>
              <a:ln>
                <a:noFill/>
              </a:ln>
              <a:effectLst/>
            </c:spPr>
            <c:extLst>
              <c:ext xmlns:c16="http://schemas.microsoft.com/office/drawing/2014/chart" uri="{C3380CC4-5D6E-409C-BE32-E72D297353CC}">
                <c16:uniqueId val="{00000003-A1DA-F546-AF74-F3FEF8C92E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Stagnant growth</c:v>
                </c:pt>
                <c:pt idx="1">
                  <c:v>Below average growth</c:v>
                </c:pt>
                <c:pt idx="2">
                  <c:v>Average growth</c:v>
                </c:pt>
                <c:pt idx="3">
                  <c:v>Above average growth</c:v>
                </c:pt>
                <c:pt idx="4">
                  <c:v>Breakaway growth</c:v>
                </c:pt>
              </c:strCache>
            </c:strRef>
          </c:cat>
          <c:val>
            <c:numRef>
              <c:f>Sheet1!$B$2:$B$6</c:f>
              <c:numCache>
                <c:formatCode>0%</c:formatCode>
                <c:ptCount val="5"/>
                <c:pt idx="0">
                  <c:v>4.2999999999999997E-2</c:v>
                </c:pt>
                <c:pt idx="1">
                  <c:v>0.13600000000000001</c:v>
                </c:pt>
                <c:pt idx="2">
                  <c:v>0.223</c:v>
                </c:pt>
                <c:pt idx="3">
                  <c:v>0.26200000000000001</c:v>
                </c:pt>
                <c:pt idx="4">
                  <c:v>0.48299999999999998</c:v>
                </c:pt>
              </c:numCache>
            </c:numRef>
          </c:val>
          <c:extLst>
            <c:ext xmlns:c16="http://schemas.microsoft.com/office/drawing/2014/chart" uri="{C3380CC4-5D6E-409C-BE32-E72D297353CC}">
              <c16:uniqueId val="{00000000-A1DA-F546-AF74-F3FEF8C92E0E}"/>
            </c:ext>
          </c:extLst>
        </c:ser>
        <c:dLbls>
          <c:showLegendKey val="0"/>
          <c:showVal val="0"/>
          <c:showCatName val="0"/>
          <c:showSerName val="0"/>
          <c:showPercent val="0"/>
          <c:showBubbleSize val="0"/>
        </c:dLbls>
        <c:gapWidth val="182"/>
        <c:axId val="1890634207"/>
        <c:axId val="1890635887"/>
      </c:barChart>
      <c:catAx>
        <c:axId val="1890634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635887"/>
        <c:crosses val="autoZero"/>
        <c:auto val="1"/>
        <c:lblAlgn val="ctr"/>
        <c:lblOffset val="100"/>
        <c:noMultiLvlLbl val="0"/>
      </c:catAx>
      <c:valAx>
        <c:axId val="18906358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634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Which of the following best describes how your company’s Open</a:t>
            </a:r>
            <a:endParaRPr lang="en-US" dirty="0">
              <a:effectLst/>
            </a:endParaRPr>
          </a:p>
          <a:p>
            <a:pPr>
              <a:defRPr/>
            </a:pPr>
            <a:r>
              <a:rPr lang="en-US" sz="1800" b="0" i="0" baseline="0" dirty="0">
                <a:effectLst/>
              </a:rPr>
              <a:t>Innovation and/or Technology Scouting activities are structured?</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Stagnant growth</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sure / don't know</c:v>
                </c:pt>
                <c:pt idx="1">
                  <c:v>We do not engage in Open Innovation and/or Technology Scouting.</c:v>
                </c:pt>
                <c:pt idx="2">
                  <c:v>Our efforts are conducted on an individual, team, and/or lab-group basis without higher-level coordination.</c:v>
                </c:pt>
                <c:pt idx="3">
                  <c:v>We have a formalized program that relies on part-time and/or voluntary staff contributions.</c:v>
                </c:pt>
                <c:pt idx="4">
                  <c:v>We have one or more dedicated teams devoted full-time to Open Innovation and/or Technology Scouting.</c:v>
                </c:pt>
              </c:strCache>
            </c:strRef>
          </c:cat>
          <c:val>
            <c:numRef>
              <c:f>Sheet1!$B$2:$B$6</c:f>
              <c:numCache>
                <c:formatCode>0%</c:formatCode>
                <c:ptCount val="5"/>
                <c:pt idx="0">
                  <c:v>4.2999999999999997E-2</c:v>
                </c:pt>
                <c:pt idx="1">
                  <c:v>0.17399999999999999</c:v>
                </c:pt>
                <c:pt idx="2">
                  <c:v>0.26100000000000001</c:v>
                </c:pt>
                <c:pt idx="3">
                  <c:v>0.26100000000000001</c:v>
                </c:pt>
                <c:pt idx="4">
                  <c:v>0.26100000000000001</c:v>
                </c:pt>
              </c:numCache>
            </c:numRef>
          </c:val>
          <c:extLst>
            <c:ext xmlns:c16="http://schemas.microsoft.com/office/drawing/2014/chart" uri="{C3380CC4-5D6E-409C-BE32-E72D297353CC}">
              <c16:uniqueId val="{00000000-1ACB-8E44-A8B7-A1F782795ADE}"/>
            </c:ext>
          </c:extLst>
        </c:ser>
        <c:ser>
          <c:idx val="1"/>
          <c:order val="1"/>
          <c:tx>
            <c:strRef>
              <c:f>Sheet1!$C$1</c:f>
              <c:strCache>
                <c:ptCount val="1"/>
                <c:pt idx="0">
                  <c:v>Below average growth</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sure / don't know</c:v>
                </c:pt>
                <c:pt idx="1">
                  <c:v>We do not engage in Open Innovation and/or Technology Scouting.</c:v>
                </c:pt>
                <c:pt idx="2">
                  <c:v>Our efforts are conducted on an individual, team, and/or lab-group basis without higher-level coordination.</c:v>
                </c:pt>
                <c:pt idx="3">
                  <c:v>We have a formalized program that relies on part-time and/or voluntary staff contributions.</c:v>
                </c:pt>
                <c:pt idx="4">
                  <c:v>We have one or more dedicated teams devoted full-time to Open Innovation and/or Technology Scouting.</c:v>
                </c:pt>
              </c:strCache>
            </c:strRef>
          </c:cat>
          <c:val>
            <c:numRef>
              <c:f>Sheet1!$C$2:$C$6</c:f>
              <c:numCache>
                <c:formatCode>0%</c:formatCode>
                <c:ptCount val="5"/>
                <c:pt idx="0">
                  <c:v>4.4999999999999998E-2</c:v>
                </c:pt>
                <c:pt idx="1">
                  <c:v>6.0999999999999999E-2</c:v>
                </c:pt>
                <c:pt idx="2">
                  <c:v>0.30299999999999999</c:v>
                </c:pt>
                <c:pt idx="3">
                  <c:v>0.27300000000000002</c:v>
                </c:pt>
                <c:pt idx="4">
                  <c:v>0.318</c:v>
                </c:pt>
              </c:numCache>
            </c:numRef>
          </c:val>
          <c:extLst>
            <c:ext xmlns:c16="http://schemas.microsoft.com/office/drawing/2014/chart" uri="{C3380CC4-5D6E-409C-BE32-E72D297353CC}">
              <c16:uniqueId val="{00000001-1ACB-8E44-A8B7-A1F782795ADE}"/>
            </c:ext>
          </c:extLst>
        </c:ser>
        <c:ser>
          <c:idx val="2"/>
          <c:order val="2"/>
          <c:tx>
            <c:strRef>
              <c:f>Sheet1!$D$1</c:f>
              <c:strCache>
                <c:ptCount val="1"/>
                <c:pt idx="0">
                  <c:v>Average growth</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sure / don't know</c:v>
                </c:pt>
                <c:pt idx="1">
                  <c:v>We do not engage in Open Innovation and/or Technology Scouting.</c:v>
                </c:pt>
                <c:pt idx="2">
                  <c:v>Our efforts are conducted on an individual, team, and/or lab-group basis without higher-level coordination.</c:v>
                </c:pt>
                <c:pt idx="3">
                  <c:v>We have a formalized program that relies on part-time and/or voluntary staff contributions.</c:v>
                </c:pt>
                <c:pt idx="4">
                  <c:v>We have one or more dedicated teams devoted full-time to Open Innovation and/or Technology Scouting.</c:v>
                </c:pt>
              </c:strCache>
            </c:strRef>
          </c:cat>
          <c:val>
            <c:numRef>
              <c:f>Sheet1!$D$2:$D$6</c:f>
              <c:numCache>
                <c:formatCode>0%</c:formatCode>
                <c:ptCount val="5"/>
                <c:pt idx="0">
                  <c:v>1.7000000000000001E-2</c:v>
                </c:pt>
                <c:pt idx="1">
                  <c:v>9.9000000000000005E-2</c:v>
                </c:pt>
                <c:pt idx="2">
                  <c:v>0.26400000000000001</c:v>
                </c:pt>
                <c:pt idx="3">
                  <c:v>0.32200000000000001</c:v>
                </c:pt>
                <c:pt idx="4">
                  <c:v>0.29799999999999999</c:v>
                </c:pt>
              </c:numCache>
            </c:numRef>
          </c:val>
          <c:extLst>
            <c:ext xmlns:c16="http://schemas.microsoft.com/office/drawing/2014/chart" uri="{C3380CC4-5D6E-409C-BE32-E72D297353CC}">
              <c16:uniqueId val="{00000002-1ACB-8E44-A8B7-A1F782795ADE}"/>
            </c:ext>
          </c:extLst>
        </c:ser>
        <c:ser>
          <c:idx val="3"/>
          <c:order val="3"/>
          <c:tx>
            <c:strRef>
              <c:f>Sheet1!$E$1</c:f>
              <c:strCache>
                <c:ptCount val="1"/>
                <c:pt idx="0">
                  <c:v>Above average growth</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sure / don't know</c:v>
                </c:pt>
                <c:pt idx="1">
                  <c:v>We do not engage in Open Innovation and/or Technology Scouting.</c:v>
                </c:pt>
                <c:pt idx="2">
                  <c:v>Our efforts are conducted on an individual, team, and/or lab-group basis without higher-level coordination.</c:v>
                </c:pt>
                <c:pt idx="3">
                  <c:v>We have a formalized program that relies on part-time and/or voluntary staff contributions.</c:v>
                </c:pt>
                <c:pt idx="4">
                  <c:v>We have one or more dedicated teams devoted full-time to Open Innovation and/or Technology Scouting.</c:v>
                </c:pt>
              </c:strCache>
            </c:strRef>
          </c:cat>
          <c:val>
            <c:numRef>
              <c:f>Sheet1!$E$2:$E$6</c:f>
              <c:numCache>
                <c:formatCode>0%</c:formatCode>
                <c:ptCount val="5"/>
                <c:pt idx="0">
                  <c:v>6.6000000000000003E-2</c:v>
                </c:pt>
                <c:pt idx="1">
                  <c:v>8.2000000000000003E-2</c:v>
                </c:pt>
                <c:pt idx="2">
                  <c:v>0.14799999999999999</c:v>
                </c:pt>
                <c:pt idx="3">
                  <c:v>0.311</c:v>
                </c:pt>
                <c:pt idx="4">
                  <c:v>0.39300000000000002</c:v>
                </c:pt>
              </c:numCache>
            </c:numRef>
          </c:val>
          <c:extLst>
            <c:ext xmlns:c16="http://schemas.microsoft.com/office/drawing/2014/chart" uri="{C3380CC4-5D6E-409C-BE32-E72D297353CC}">
              <c16:uniqueId val="{00000003-1ACB-8E44-A8B7-A1F782795ADE}"/>
            </c:ext>
          </c:extLst>
        </c:ser>
        <c:ser>
          <c:idx val="4"/>
          <c:order val="4"/>
          <c:tx>
            <c:strRef>
              <c:f>Sheet1!$F$1</c:f>
              <c:strCache>
                <c:ptCount val="1"/>
                <c:pt idx="0">
                  <c:v>Breakaway growth</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sure / don't know</c:v>
                </c:pt>
                <c:pt idx="1">
                  <c:v>We do not engage in Open Innovation and/or Technology Scouting.</c:v>
                </c:pt>
                <c:pt idx="2">
                  <c:v>Our efforts are conducted on an individual, team, and/or lab-group basis without higher-level coordination.</c:v>
                </c:pt>
                <c:pt idx="3">
                  <c:v>We have a formalized program that relies on part-time and/or voluntary staff contributions.</c:v>
                </c:pt>
                <c:pt idx="4">
                  <c:v>We have one or more dedicated teams devoted full-time to Open Innovation and/or Technology Scouting.</c:v>
                </c:pt>
              </c:strCache>
            </c:strRef>
          </c:cat>
          <c:val>
            <c:numRef>
              <c:f>Sheet1!$F$2:$F$6</c:f>
              <c:numCache>
                <c:formatCode>0%</c:formatCode>
                <c:ptCount val="5"/>
                <c:pt idx="0">
                  <c:v>0</c:v>
                </c:pt>
                <c:pt idx="1">
                  <c:v>0</c:v>
                </c:pt>
                <c:pt idx="2">
                  <c:v>3.4000000000000002E-2</c:v>
                </c:pt>
                <c:pt idx="3">
                  <c:v>0.34499999999999997</c:v>
                </c:pt>
                <c:pt idx="4">
                  <c:v>0.621</c:v>
                </c:pt>
              </c:numCache>
            </c:numRef>
          </c:val>
          <c:extLst>
            <c:ext xmlns:c16="http://schemas.microsoft.com/office/drawing/2014/chart" uri="{C3380CC4-5D6E-409C-BE32-E72D297353CC}">
              <c16:uniqueId val="{00000004-1ACB-8E44-A8B7-A1F782795ADE}"/>
            </c:ext>
          </c:extLst>
        </c:ser>
        <c:dLbls>
          <c:showLegendKey val="0"/>
          <c:showVal val="0"/>
          <c:showCatName val="0"/>
          <c:showSerName val="0"/>
          <c:showPercent val="0"/>
          <c:showBubbleSize val="0"/>
        </c:dLbls>
        <c:gapWidth val="182"/>
        <c:axId val="1881266767"/>
        <c:axId val="1881268447"/>
      </c:barChart>
      <c:catAx>
        <c:axId val="18812667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1268447"/>
        <c:crosses val="autoZero"/>
        <c:auto val="1"/>
        <c:lblAlgn val="ctr"/>
        <c:lblOffset val="100"/>
        <c:noMultiLvlLbl val="0"/>
      </c:catAx>
      <c:valAx>
        <c:axId val="18812684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1266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Which of the following best describes how innovation is managed</a:t>
            </a:r>
            <a:endParaRPr lang="en-US" dirty="0">
              <a:effectLst/>
            </a:endParaRPr>
          </a:p>
          <a:p>
            <a:pPr>
              <a:defRPr/>
            </a:pPr>
            <a:r>
              <a:rPr lang="en-US" sz="1800" b="0" i="0" baseline="0" dirty="0">
                <a:effectLst/>
              </a:rPr>
              <a:t>across your company?</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Stagnant growth</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 have various innovation programs and teams, but without centralized governance.</c:v>
                </c:pt>
                <c:pt idx="1">
                  <c:v>We have a corporate innovation office run by a Chief Innovation Officer (or similar).</c:v>
                </c:pt>
                <c:pt idx="2">
                  <c:v>Innovation efforts are coordinated, but only at the Business Unit or sub-corporate level.</c:v>
                </c:pt>
                <c:pt idx="3">
                  <c:v>We have a senior executive Innovation Steering Committee (or similar governance board).</c:v>
                </c:pt>
                <c:pt idx="4">
                  <c:v>We have an innovation department that reports into a specific function or unit (for example, R&amp;D, Strategy, Marketing, etc.).</c:v>
                </c:pt>
              </c:strCache>
            </c:strRef>
          </c:cat>
          <c:val>
            <c:numRef>
              <c:f>Sheet1!$B$2:$B$6</c:f>
              <c:numCache>
                <c:formatCode>0%</c:formatCode>
                <c:ptCount val="5"/>
                <c:pt idx="0">
                  <c:v>0.30399999999999999</c:v>
                </c:pt>
                <c:pt idx="1">
                  <c:v>0.17399999999999999</c:v>
                </c:pt>
                <c:pt idx="2">
                  <c:v>0.217</c:v>
                </c:pt>
                <c:pt idx="3">
                  <c:v>8.6999999999999994E-2</c:v>
                </c:pt>
                <c:pt idx="4">
                  <c:v>0.217</c:v>
                </c:pt>
              </c:numCache>
            </c:numRef>
          </c:val>
          <c:extLst>
            <c:ext xmlns:c16="http://schemas.microsoft.com/office/drawing/2014/chart" uri="{C3380CC4-5D6E-409C-BE32-E72D297353CC}">
              <c16:uniqueId val="{00000000-637C-8444-AC0A-EAA088F04059}"/>
            </c:ext>
          </c:extLst>
        </c:ser>
        <c:ser>
          <c:idx val="1"/>
          <c:order val="1"/>
          <c:tx>
            <c:strRef>
              <c:f>Sheet1!$C$1</c:f>
              <c:strCache>
                <c:ptCount val="1"/>
                <c:pt idx="0">
                  <c:v>Below average growth</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 have various innovation programs and teams, but without centralized governance.</c:v>
                </c:pt>
                <c:pt idx="1">
                  <c:v>We have a corporate innovation office run by a Chief Innovation Officer (or similar).</c:v>
                </c:pt>
                <c:pt idx="2">
                  <c:v>Innovation efforts are coordinated, but only at the Business Unit or sub-corporate level.</c:v>
                </c:pt>
                <c:pt idx="3">
                  <c:v>We have a senior executive Innovation Steering Committee (or similar governance board).</c:v>
                </c:pt>
                <c:pt idx="4">
                  <c:v>We have an innovation department that reports into a specific function or unit (for example, R&amp;D, Strategy, Marketing, etc.).</c:v>
                </c:pt>
              </c:strCache>
            </c:strRef>
          </c:cat>
          <c:val>
            <c:numRef>
              <c:f>Sheet1!$C$2:$C$6</c:f>
              <c:numCache>
                <c:formatCode>0%</c:formatCode>
                <c:ptCount val="5"/>
                <c:pt idx="0">
                  <c:v>0.152</c:v>
                </c:pt>
                <c:pt idx="1">
                  <c:v>0.13600000000000001</c:v>
                </c:pt>
                <c:pt idx="2">
                  <c:v>0.19700000000000001</c:v>
                </c:pt>
                <c:pt idx="3">
                  <c:v>0.21199999999999999</c:v>
                </c:pt>
                <c:pt idx="4">
                  <c:v>0.28799999999999998</c:v>
                </c:pt>
              </c:numCache>
            </c:numRef>
          </c:val>
          <c:extLst>
            <c:ext xmlns:c16="http://schemas.microsoft.com/office/drawing/2014/chart" uri="{C3380CC4-5D6E-409C-BE32-E72D297353CC}">
              <c16:uniqueId val="{00000001-637C-8444-AC0A-EAA088F04059}"/>
            </c:ext>
          </c:extLst>
        </c:ser>
        <c:ser>
          <c:idx val="2"/>
          <c:order val="2"/>
          <c:tx>
            <c:strRef>
              <c:f>Sheet1!$D$1</c:f>
              <c:strCache>
                <c:ptCount val="1"/>
                <c:pt idx="0">
                  <c:v>Average growth</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 have various innovation programs and teams, but without centralized governance.</c:v>
                </c:pt>
                <c:pt idx="1">
                  <c:v>We have a corporate innovation office run by a Chief Innovation Officer (or similar).</c:v>
                </c:pt>
                <c:pt idx="2">
                  <c:v>Innovation efforts are coordinated, but only at the Business Unit or sub-corporate level.</c:v>
                </c:pt>
                <c:pt idx="3">
                  <c:v>We have a senior executive Innovation Steering Committee (or similar governance board).</c:v>
                </c:pt>
                <c:pt idx="4">
                  <c:v>We have an innovation department that reports into a specific function or unit (for example, R&amp;D, Strategy, Marketing, etc.).</c:v>
                </c:pt>
              </c:strCache>
            </c:strRef>
          </c:cat>
          <c:val>
            <c:numRef>
              <c:f>Sheet1!$D$2:$D$6</c:f>
              <c:numCache>
                <c:formatCode>0%</c:formatCode>
                <c:ptCount val="5"/>
                <c:pt idx="0">
                  <c:v>0.16500000000000001</c:v>
                </c:pt>
                <c:pt idx="1">
                  <c:v>0.11600000000000001</c:v>
                </c:pt>
                <c:pt idx="2">
                  <c:v>0.19</c:v>
                </c:pt>
                <c:pt idx="3">
                  <c:v>0.28899999999999998</c:v>
                </c:pt>
                <c:pt idx="4">
                  <c:v>0.24</c:v>
                </c:pt>
              </c:numCache>
            </c:numRef>
          </c:val>
          <c:extLst>
            <c:ext xmlns:c16="http://schemas.microsoft.com/office/drawing/2014/chart" uri="{C3380CC4-5D6E-409C-BE32-E72D297353CC}">
              <c16:uniqueId val="{00000002-637C-8444-AC0A-EAA088F04059}"/>
            </c:ext>
          </c:extLst>
        </c:ser>
        <c:ser>
          <c:idx val="3"/>
          <c:order val="3"/>
          <c:tx>
            <c:strRef>
              <c:f>Sheet1!$E$1</c:f>
              <c:strCache>
                <c:ptCount val="1"/>
                <c:pt idx="0">
                  <c:v>Above average growth</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 have various innovation programs and teams, but without centralized governance.</c:v>
                </c:pt>
                <c:pt idx="1">
                  <c:v>We have a corporate innovation office run by a Chief Innovation Officer (or similar).</c:v>
                </c:pt>
                <c:pt idx="2">
                  <c:v>Innovation efforts are coordinated, but only at the Business Unit or sub-corporate level.</c:v>
                </c:pt>
                <c:pt idx="3">
                  <c:v>We have a senior executive Innovation Steering Committee (or similar governance board).</c:v>
                </c:pt>
                <c:pt idx="4">
                  <c:v>We have an innovation department that reports into a specific function or unit (for example, R&amp;D, Strategy, Marketing, etc.).</c:v>
                </c:pt>
              </c:strCache>
            </c:strRef>
          </c:cat>
          <c:val>
            <c:numRef>
              <c:f>Sheet1!$E$2:$E$6</c:f>
              <c:numCache>
                <c:formatCode>0%</c:formatCode>
                <c:ptCount val="5"/>
                <c:pt idx="0">
                  <c:v>9.8000000000000004E-2</c:v>
                </c:pt>
                <c:pt idx="1">
                  <c:v>0.18</c:v>
                </c:pt>
                <c:pt idx="2">
                  <c:v>9.8000000000000004E-2</c:v>
                </c:pt>
                <c:pt idx="3">
                  <c:v>0.27900000000000003</c:v>
                </c:pt>
                <c:pt idx="4">
                  <c:v>0.32800000000000001</c:v>
                </c:pt>
              </c:numCache>
            </c:numRef>
          </c:val>
          <c:extLst>
            <c:ext xmlns:c16="http://schemas.microsoft.com/office/drawing/2014/chart" uri="{C3380CC4-5D6E-409C-BE32-E72D297353CC}">
              <c16:uniqueId val="{00000003-637C-8444-AC0A-EAA088F04059}"/>
            </c:ext>
          </c:extLst>
        </c:ser>
        <c:ser>
          <c:idx val="4"/>
          <c:order val="4"/>
          <c:tx>
            <c:strRef>
              <c:f>Sheet1!$F$1</c:f>
              <c:strCache>
                <c:ptCount val="1"/>
                <c:pt idx="0">
                  <c:v>Breakaway growth</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 have various innovation programs and teams, but without centralized governance.</c:v>
                </c:pt>
                <c:pt idx="1">
                  <c:v>We have a corporate innovation office run by a Chief Innovation Officer (or similar).</c:v>
                </c:pt>
                <c:pt idx="2">
                  <c:v>Innovation efforts are coordinated, but only at the Business Unit or sub-corporate level.</c:v>
                </c:pt>
                <c:pt idx="3">
                  <c:v>We have a senior executive Innovation Steering Committee (or similar governance board).</c:v>
                </c:pt>
                <c:pt idx="4">
                  <c:v>We have an innovation department that reports into a specific function or unit (for example, R&amp;D, Strategy, Marketing, etc.).</c:v>
                </c:pt>
              </c:strCache>
            </c:strRef>
          </c:cat>
          <c:val>
            <c:numRef>
              <c:f>Sheet1!$F$2:$F$6</c:f>
              <c:numCache>
                <c:formatCode>0%</c:formatCode>
                <c:ptCount val="5"/>
                <c:pt idx="0">
                  <c:v>0</c:v>
                </c:pt>
                <c:pt idx="1">
                  <c:v>0.379</c:v>
                </c:pt>
                <c:pt idx="2">
                  <c:v>6.9000000000000006E-2</c:v>
                </c:pt>
                <c:pt idx="3">
                  <c:v>0.24099999999999999</c:v>
                </c:pt>
                <c:pt idx="4">
                  <c:v>0.31</c:v>
                </c:pt>
              </c:numCache>
            </c:numRef>
          </c:val>
          <c:extLst>
            <c:ext xmlns:c16="http://schemas.microsoft.com/office/drawing/2014/chart" uri="{C3380CC4-5D6E-409C-BE32-E72D297353CC}">
              <c16:uniqueId val="{00000004-637C-8444-AC0A-EAA088F04059}"/>
            </c:ext>
          </c:extLst>
        </c:ser>
        <c:dLbls>
          <c:showLegendKey val="0"/>
          <c:showVal val="0"/>
          <c:showCatName val="0"/>
          <c:showSerName val="0"/>
          <c:showPercent val="0"/>
          <c:showBubbleSize val="0"/>
        </c:dLbls>
        <c:gapWidth val="182"/>
        <c:axId val="1881972431"/>
        <c:axId val="1881974111"/>
      </c:barChart>
      <c:catAx>
        <c:axId val="1881972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1974111"/>
        <c:crosses val="autoZero"/>
        <c:auto val="1"/>
        <c:lblAlgn val="ctr"/>
        <c:lblOffset val="100"/>
        <c:noMultiLvlLbl val="0"/>
      </c:catAx>
      <c:valAx>
        <c:axId val="188197411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1972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“We have had a Chief</a:t>
            </a:r>
            <a:r>
              <a:rPr lang="en-US" baseline="0" dirty="0"/>
              <a:t> Innovation Officer in place for more than 2 years.”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7-47E6-7D47-9A05-FD19FEE176F8}"/>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6-47E6-7D47-9A05-FD19FEE176F8}"/>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47E6-7D47-9A05-FD19FEE176F8}"/>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4-47E6-7D47-9A05-FD19FEE176F8}"/>
              </c:ext>
            </c:extLst>
          </c:dPt>
          <c:dPt>
            <c:idx val="4"/>
            <c:invertIfNegative val="0"/>
            <c:bubble3D val="0"/>
            <c:spPr>
              <a:solidFill>
                <a:schemeClr val="accent4">
                  <a:lumMod val="50000"/>
                </a:schemeClr>
              </a:solidFill>
              <a:ln>
                <a:noFill/>
              </a:ln>
              <a:effectLst/>
            </c:spPr>
            <c:extLst>
              <c:ext xmlns:c16="http://schemas.microsoft.com/office/drawing/2014/chart" uri="{C3380CC4-5D6E-409C-BE32-E72D297353CC}">
                <c16:uniqueId val="{00000003-47E6-7D47-9A05-FD19FEE176F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Stagnant growth</c:v>
                </c:pt>
                <c:pt idx="1">
                  <c:v>Below average growth</c:v>
                </c:pt>
                <c:pt idx="2">
                  <c:v>Average growth</c:v>
                </c:pt>
                <c:pt idx="3">
                  <c:v>Above average growth</c:v>
                </c:pt>
                <c:pt idx="4">
                  <c:v>Breakaway growth</c:v>
                </c:pt>
              </c:strCache>
            </c:strRef>
          </c:cat>
          <c:val>
            <c:numRef>
              <c:f>Sheet1!$B$2:$B$6</c:f>
              <c:numCache>
                <c:formatCode>0%</c:formatCode>
                <c:ptCount val="5"/>
                <c:pt idx="0">
                  <c:v>8.6999999999999994E-2</c:v>
                </c:pt>
                <c:pt idx="1">
                  <c:v>0.121</c:v>
                </c:pt>
                <c:pt idx="2">
                  <c:v>0.13200000000000001</c:v>
                </c:pt>
                <c:pt idx="3">
                  <c:v>0.16400000000000001</c:v>
                </c:pt>
                <c:pt idx="4">
                  <c:v>0.34499999999999997</c:v>
                </c:pt>
              </c:numCache>
            </c:numRef>
          </c:val>
          <c:extLst>
            <c:ext xmlns:c16="http://schemas.microsoft.com/office/drawing/2014/chart" uri="{C3380CC4-5D6E-409C-BE32-E72D297353CC}">
              <c16:uniqueId val="{00000000-47E6-7D47-9A05-FD19FEE176F8}"/>
            </c:ext>
          </c:extLst>
        </c:ser>
        <c:dLbls>
          <c:showLegendKey val="0"/>
          <c:showVal val="0"/>
          <c:showCatName val="0"/>
          <c:showSerName val="0"/>
          <c:showPercent val="0"/>
          <c:showBubbleSize val="0"/>
        </c:dLbls>
        <c:gapWidth val="182"/>
        <c:axId val="1881743247"/>
        <c:axId val="1833876287"/>
      </c:barChart>
      <c:catAx>
        <c:axId val="18817432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3876287"/>
        <c:crosses val="autoZero"/>
        <c:auto val="1"/>
        <c:lblAlgn val="ctr"/>
        <c:lblOffset val="100"/>
        <c:noMultiLvlLbl val="0"/>
      </c:catAx>
      <c:valAx>
        <c:axId val="18338762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1743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How significant</a:t>
            </a:r>
            <a:r>
              <a:rPr lang="en-US" baseline="0" dirty="0"/>
              <a:t> an impediment to the R&amp;D and/or innovation group’s success are </a:t>
            </a:r>
            <a:r>
              <a:rPr lang="en-US" b="1" u="sng" baseline="0" dirty="0"/>
              <a:t>poor software tools and systems</a:t>
            </a:r>
            <a:r>
              <a:rPr lang="en-US" baseline="0" dirty="0"/>
              <a:t>? (% answering “very significant”)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1-B330-EC47-97F9-4CF3DADCA4F0}"/>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B330-EC47-97F9-4CF3DADCA4F0}"/>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B330-EC47-97F9-4CF3DADCA4F0}"/>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7-B330-EC47-97F9-4CF3DADCA4F0}"/>
              </c:ext>
            </c:extLst>
          </c:dPt>
          <c:dPt>
            <c:idx val="4"/>
            <c:invertIfNegative val="0"/>
            <c:bubble3D val="0"/>
            <c:spPr>
              <a:solidFill>
                <a:schemeClr val="accent4">
                  <a:lumMod val="50000"/>
                </a:schemeClr>
              </a:solidFill>
              <a:ln>
                <a:noFill/>
              </a:ln>
              <a:effectLst/>
            </c:spPr>
            <c:extLst>
              <c:ext xmlns:c16="http://schemas.microsoft.com/office/drawing/2014/chart" uri="{C3380CC4-5D6E-409C-BE32-E72D297353CC}">
                <c16:uniqueId val="{00000009-B330-EC47-97F9-4CF3DADCA4F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Stagnant growth</c:v>
                </c:pt>
                <c:pt idx="1">
                  <c:v>Below average growth</c:v>
                </c:pt>
                <c:pt idx="2">
                  <c:v>Average growth</c:v>
                </c:pt>
                <c:pt idx="3">
                  <c:v>Above average growth</c:v>
                </c:pt>
                <c:pt idx="4">
                  <c:v>Breakaway growth</c:v>
                </c:pt>
              </c:strCache>
            </c:strRef>
          </c:cat>
          <c:val>
            <c:numRef>
              <c:f>Sheet1!$B$2:$B$6</c:f>
              <c:numCache>
                <c:formatCode>0%</c:formatCode>
                <c:ptCount val="5"/>
                <c:pt idx="0">
                  <c:v>8.6999999999999994E-2</c:v>
                </c:pt>
                <c:pt idx="1">
                  <c:v>0.16700000000000001</c:v>
                </c:pt>
                <c:pt idx="2">
                  <c:v>0.26400000000000001</c:v>
                </c:pt>
                <c:pt idx="3">
                  <c:v>0.26200000000000001</c:v>
                </c:pt>
                <c:pt idx="4">
                  <c:v>0.51700000000000002</c:v>
                </c:pt>
              </c:numCache>
            </c:numRef>
          </c:val>
          <c:extLst>
            <c:ext xmlns:c16="http://schemas.microsoft.com/office/drawing/2014/chart" uri="{C3380CC4-5D6E-409C-BE32-E72D297353CC}">
              <c16:uniqueId val="{0000000A-B330-EC47-97F9-4CF3DADCA4F0}"/>
            </c:ext>
          </c:extLst>
        </c:ser>
        <c:dLbls>
          <c:showLegendKey val="0"/>
          <c:showVal val="0"/>
          <c:showCatName val="0"/>
          <c:showSerName val="0"/>
          <c:showPercent val="0"/>
          <c:showBubbleSize val="0"/>
        </c:dLbls>
        <c:gapWidth val="182"/>
        <c:axId val="1886598671"/>
        <c:axId val="1886871087"/>
      </c:barChart>
      <c:catAx>
        <c:axId val="18865986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871087"/>
        <c:crosses val="autoZero"/>
        <c:auto val="1"/>
        <c:lblAlgn val="ctr"/>
        <c:lblOffset val="100"/>
        <c:noMultiLvlLbl val="0"/>
      </c:catAx>
      <c:valAx>
        <c:axId val="18868710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598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How much do you expect your company’s overall innovation spending (including R&amp;D spend) to increase or decrease over the next 12 months?</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400930470715777"/>
          <c:y val="0.23134730518032023"/>
          <c:w val="0.44040880440246799"/>
          <c:h val="0.54222931444700151"/>
        </c:manualLayout>
      </c:layout>
      <c:doughnutChart>
        <c:varyColors val="1"/>
        <c:ser>
          <c:idx val="0"/>
          <c:order val="0"/>
          <c:tx>
            <c:strRef>
              <c:f>Sheet1!$B$1</c:f>
              <c:strCache>
                <c:ptCount val="1"/>
                <c:pt idx="0">
                  <c:v>Sales</c:v>
                </c:pt>
              </c:strCache>
            </c:strRef>
          </c:tx>
          <c:dPt>
            <c:idx val="0"/>
            <c:bubble3D val="0"/>
            <c:spPr>
              <a:solidFill>
                <a:srgbClr val="548235"/>
              </a:solidFill>
              <a:ln w="19050">
                <a:solidFill>
                  <a:schemeClr val="lt1"/>
                </a:solidFill>
              </a:ln>
              <a:effectLst/>
            </c:spPr>
            <c:extLst>
              <c:ext xmlns:c16="http://schemas.microsoft.com/office/drawing/2014/chart" uri="{C3380CC4-5D6E-409C-BE32-E72D297353CC}">
                <c16:uniqueId val="{00000001-CE68-1C42-A354-BDE70CC19FA2}"/>
              </c:ext>
            </c:extLst>
          </c:dPt>
          <c:dPt>
            <c:idx val="1"/>
            <c:bubble3D val="0"/>
            <c:spPr>
              <a:solidFill>
                <a:srgbClr val="A9D18E"/>
              </a:solidFill>
              <a:ln w="19050">
                <a:solidFill>
                  <a:schemeClr val="lt1"/>
                </a:solidFill>
              </a:ln>
              <a:effectLst/>
            </c:spPr>
            <c:extLst>
              <c:ext xmlns:c16="http://schemas.microsoft.com/office/drawing/2014/chart" uri="{C3380CC4-5D6E-409C-BE32-E72D297353CC}">
                <c16:uniqueId val="{00000002-CE68-1C42-A354-BDE70CC19FA2}"/>
              </c:ext>
            </c:extLst>
          </c:dPt>
          <c:dPt>
            <c:idx val="2"/>
            <c:bubble3D val="0"/>
            <c:spPr>
              <a:solidFill>
                <a:srgbClr val="E2F0D9"/>
              </a:solidFill>
              <a:ln w="19050">
                <a:solidFill>
                  <a:schemeClr val="lt1"/>
                </a:solidFill>
              </a:ln>
              <a:effectLst/>
            </c:spPr>
            <c:extLst>
              <c:ext xmlns:c16="http://schemas.microsoft.com/office/drawing/2014/chart" uri="{C3380CC4-5D6E-409C-BE32-E72D297353CC}">
                <c16:uniqueId val="{00000003-CE68-1C42-A354-BDE70CC19FA2}"/>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4-CE68-1C42-A354-BDE70CC19FA2}"/>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5-CE68-1C42-A354-BDE70CC19FA2}"/>
              </c:ext>
            </c:extLst>
          </c:dPt>
          <c:dPt>
            <c:idx val="5"/>
            <c:bubble3D val="0"/>
            <c:spPr>
              <a:solidFill>
                <a:srgbClr val="ED7D31"/>
              </a:solidFill>
              <a:ln w="19050">
                <a:solidFill>
                  <a:schemeClr val="lt1"/>
                </a:solidFill>
              </a:ln>
              <a:effectLst/>
            </c:spPr>
            <c:extLst>
              <c:ext xmlns:c16="http://schemas.microsoft.com/office/drawing/2014/chart" uri="{C3380CC4-5D6E-409C-BE32-E72D297353CC}">
                <c16:uniqueId val="{00000001-9F41-854D-8D4E-D33DDBE89EDF}"/>
              </c:ext>
            </c:extLst>
          </c:dPt>
          <c:dPt>
            <c:idx val="6"/>
            <c:bubble3D val="0"/>
            <c:spPr>
              <a:solidFill>
                <a:srgbClr val="C55A11"/>
              </a:solidFill>
              <a:ln w="19050">
                <a:solidFill>
                  <a:schemeClr val="lt1"/>
                </a:solidFill>
              </a:ln>
              <a:effectLst/>
            </c:spPr>
            <c:extLst>
              <c:ext xmlns:c16="http://schemas.microsoft.com/office/drawing/2014/chart" uri="{C3380CC4-5D6E-409C-BE32-E72D297353CC}">
                <c16:uniqueId val="{00000000-9F41-854D-8D4E-D33DDBE89EDF}"/>
              </c:ext>
            </c:extLst>
          </c:dPt>
          <c:dLbls>
            <c:dLbl>
              <c:idx val="0"/>
              <c:layout>
                <c:manualLayout>
                  <c:x val="2.6468511606882125E-2"/>
                  <c:y val="-4.5837401717484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68-1C42-A354-BDE70CC19FA2}"/>
                </c:ext>
              </c:extLst>
            </c:dLbl>
            <c:dLbl>
              <c:idx val="1"/>
              <c:layout>
                <c:manualLayout>
                  <c:x val="5.3676079382032955E-2"/>
                  <c:y val="-1.1472535482671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68-1C42-A354-BDE70CC19FA2}"/>
                </c:ext>
              </c:extLst>
            </c:dLbl>
            <c:dLbl>
              <c:idx val="2"/>
              <c:layout>
                <c:manualLayout>
                  <c:x val="5.4074609670334867E-2"/>
                  <c:y val="3.3021324694609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68-1C42-A354-BDE70CC19FA2}"/>
                </c:ext>
              </c:extLst>
            </c:dLbl>
            <c:dLbl>
              <c:idx val="3"/>
              <c:layout>
                <c:manualLayout>
                  <c:x val="-4.9546098836844972E-2"/>
                  <c:y val="-2.7088358531663213E-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68-1C42-A354-BDE70CC19FA2}"/>
                </c:ext>
              </c:extLst>
            </c:dLbl>
            <c:dLbl>
              <c:idx val="4"/>
              <c:layout>
                <c:manualLayout>
                  <c:x val="-3.175241318340194E-2"/>
                  <c:y val="-3.909342651728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68-1C42-A354-BDE70CC19FA2}"/>
                </c:ext>
              </c:extLst>
            </c:dLbl>
            <c:dLbl>
              <c:idx val="5"/>
              <c:layout>
                <c:manualLayout>
                  <c:x val="-2.1168275455601293E-2"/>
                  <c:y val="-4.4305883386258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41-854D-8D4E-D33DDBE89EDF}"/>
                </c:ext>
              </c:extLst>
            </c:dLbl>
            <c:dLbl>
              <c:idx val="6"/>
              <c:layout>
                <c:manualLayout>
                  <c:x val="4.2336550911202583E-3"/>
                  <c:y val="-4.69121118207440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41-854D-8D4E-D33DDBE89E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Increase &gt; 10%</c:v>
                </c:pt>
                <c:pt idx="1">
                  <c:v>Increase 5 to 10%</c:v>
                </c:pt>
                <c:pt idx="2">
                  <c:v>Increase 0-5%</c:v>
                </c:pt>
                <c:pt idx="3">
                  <c:v>Stay the same</c:v>
                </c:pt>
                <c:pt idx="4">
                  <c:v>Decrease 0-5%</c:v>
                </c:pt>
                <c:pt idx="5">
                  <c:v>Decrease 5-10%</c:v>
                </c:pt>
                <c:pt idx="6">
                  <c:v>Decrease &gt; 10%</c:v>
                </c:pt>
              </c:strCache>
            </c:strRef>
          </c:cat>
          <c:val>
            <c:numRef>
              <c:f>Sheet1!$B$2:$B$8</c:f>
              <c:numCache>
                <c:formatCode>0%</c:formatCode>
                <c:ptCount val="7"/>
                <c:pt idx="0">
                  <c:v>8.3000000000000004E-2</c:v>
                </c:pt>
                <c:pt idx="1">
                  <c:v>0.16700000000000001</c:v>
                </c:pt>
                <c:pt idx="2">
                  <c:v>0.35</c:v>
                </c:pt>
                <c:pt idx="3">
                  <c:v>0.29299999999999998</c:v>
                </c:pt>
                <c:pt idx="4">
                  <c:v>7.2999999999999995E-2</c:v>
                </c:pt>
                <c:pt idx="5">
                  <c:v>2.3E-2</c:v>
                </c:pt>
                <c:pt idx="6">
                  <c:v>7.0000000000000001E-3</c:v>
                </c:pt>
              </c:numCache>
            </c:numRef>
          </c:val>
          <c:extLst>
            <c:ext xmlns:c16="http://schemas.microsoft.com/office/drawing/2014/chart" uri="{C3380CC4-5D6E-409C-BE32-E72D297353CC}">
              <c16:uniqueId val="{00000000-CE68-1C42-A354-BDE70CC19FA2}"/>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7.5804544727692005E-2"/>
          <c:y val="0.8186243546506401"/>
          <c:w val="0.84839070889548907"/>
          <c:h val="0.16634530023135921"/>
        </c:manualLayout>
      </c:layout>
      <c:overlay val="0"/>
      <c:spPr>
        <a:noFill/>
        <a:ln>
          <a:noFill/>
        </a:ln>
        <a:effectLst/>
      </c:spPr>
      <c:txPr>
        <a:bodyPr rot="0" spcFirstLastPara="1" vertOverflow="ellipsis" vert="horz" wrap="square" anchor="ctr" anchorCtr="1"/>
        <a:lstStyle/>
        <a:p>
          <a:pPr>
            <a:defRPr sz="1197" b="0" i="0" u="none" strike="noStrike" kern="1200" spc="-1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Which of the following best describes your organization’s innovation strategy within your industry?</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66001997536251"/>
          <c:y val="0.22092241137169133"/>
          <c:w val="0.50533694661682171"/>
          <c:h val="0.47186122651257933"/>
        </c:manualLayout>
      </c:layout>
      <c:doughnutChart>
        <c:varyColors val="1"/>
        <c:ser>
          <c:idx val="0"/>
          <c:order val="0"/>
          <c:tx>
            <c:strRef>
              <c:f>Sheet1!$B$1</c:f>
              <c:strCache>
                <c:ptCount val="1"/>
                <c:pt idx="0">
                  <c:v>Sales</c:v>
                </c:pt>
              </c:strCache>
            </c:strRef>
          </c:tx>
          <c:dPt>
            <c:idx val="0"/>
            <c:bubble3D val="0"/>
            <c:spPr>
              <a:solidFill>
                <a:srgbClr val="548235"/>
              </a:solidFill>
              <a:ln w="19050">
                <a:solidFill>
                  <a:schemeClr val="lt1"/>
                </a:solidFill>
              </a:ln>
              <a:effectLst/>
            </c:spPr>
            <c:extLst>
              <c:ext xmlns:c16="http://schemas.microsoft.com/office/drawing/2014/chart" uri="{C3380CC4-5D6E-409C-BE32-E72D297353CC}">
                <c16:uniqueId val="{00000001-CE2E-DE43-A073-D1EE2711EE63}"/>
              </c:ext>
            </c:extLst>
          </c:dPt>
          <c:dPt>
            <c:idx val="1"/>
            <c:bubble3D val="0"/>
            <c:spPr>
              <a:solidFill>
                <a:srgbClr val="A9D18E"/>
              </a:solidFill>
              <a:ln w="19050">
                <a:solidFill>
                  <a:schemeClr val="lt1"/>
                </a:solidFill>
              </a:ln>
              <a:effectLst/>
            </c:spPr>
            <c:extLst>
              <c:ext xmlns:c16="http://schemas.microsoft.com/office/drawing/2014/chart" uri="{C3380CC4-5D6E-409C-BE32-E72D297353CC}">
                <c16:uniqueId val="{00000003-CE2E-DE43-A073-D1EE2711EE63}"/>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CE2E-DE43-A073-D1EE2711EE63}"/>
              </c:ext>
            </c:extLst>
          </c:dPt>
          <c:dPt>
            <c:idx val="3"/>
            <c:bubble3D val="0"/>
            <c:spPr>
              <a:solidFill>
                <a:srgbClr val="ED7D31"/>
              </a:solidFill>
              <a:ln w="19050">
                <a:solidFill>
                  <a:schemeClr val="lt1"/>
                </a:solidFill>
              </a:ln>
              <a:effectLst/>
            </c:spPr>
            <c:extLst>
              <c:ext xmlns:c16="http://schemas.microsoft.com/office/drawing/2014/chart" uri="{C3380CC4-5D6E-409C-BE32-E72D297353CC}">
                <c16:uniqueId val="{00000007-CE2E-DE43-A073-D1EE2711EE63}"/>
              </c:ext>
            </c:extLst>
          </c:dPt>
          <c:dPt>
            <c:idx val="4"/>
            <c:bubble3D val="0"/>
            <c:spPr>
              <a:solidFill>
                <a:srgbClr val="C55A11"/>
              </a:solidFill>
              <a:ln w="19050">
                <a:solidFill>
                  <a:schemeClr val="lt1"/>
                </a:solidFill>
              </a:ln>
              <a:effectLst/>
            </c:spPr>
            <c:extLst>
              <c:ext xmlns:c16="http://schemas.microsoft.com/office/drawing/2014/chart" uri="{C3380CC4-5D6E-409C-BE32-E72D297353CC}">
                <c16:uniqueId val="{00000009-CE2E-DE43-A073-D1EE2711EE63}"/>
              </c:ext>
            </c:extLst>
          </c:dPt>
          <c:dLbls>
            <c:dLbl>
              <c:idx val="0"/>
              <c:layout>
                <c:manualLayout>
                  <c:x val="4.620295224225613E-2"/>
                  <c:y val="-2.2381345807112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2E-DE43-A073-D1EE2711EE63}"/>
                </c:ext>
              </c:extLst>
            </c:dLbl>
            <c:dLbl>
              <c:idx val="1"/>
              <c:layout>
                <c:manualLayout>
                  <c:x val="4.0975102583952074E-2"/>
                  <c:y val="4.0652029174562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2E-DE43-A073-D1EE2711EE63}"/>
                </c:ext>
              </c:extLst>
            </c:dLbl>
            <c:dLbl>
              <c:idx val="2"/>
              <c:layout>
                <c:manualLayout>
                  <c:x val="-5.2065594568159075E-2"/>
                  <c:y val="9.56526878423743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2E-DE43-A073-D1EE2711EE63}"/>
                </c:ext>
              </c:extLst>
            </c:dLbl>
            <c:dLbl>
              <c:idx val="3"/>
              <c:layout>
                <c:manualLayout>
                  <c:x val="-3.9260774975432781E-2"/>
                  <c:y val="-3.39080580068468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2E-DE43-A073-D1EE2711EE63}"/>
                </c:ext>
              </c:extLst>
            </c:dLbl>
            <c:dLbl>
              <c:idx val="4"/>
              <c:layout>
                <c:manualLayout>
                  <c:x val="-2.5609439114970046E-3"/>
                  <c:y val="-4.7825916675955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2E-DE43-A073-D1EE2711EE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We aim to disrupt our current industry.</c:v>
                </c:pt>
                <c:pt idx="1">
                  <c:v>We aim to be a leader near the front of our industry.</c:v>
                </c:pt>
                <c:pt idx="2">
                  <c:v>We aim to be a fast follower.</c:v>
                </c:pt>
                <c:pt idx="3">
                  <c:v>We focus on driving efficiency and scale with innovation acquired from others.</c:v>
                </c:pt>
                <c:pt idx="4">
                  <c:v>Not sure / don't know</c:v>
                </c:pt>
              </c:strCache>
            </c:strRef>
          </c:cat>
          <c:val>
            <c:numRef>
              <c:f>Sheet1!$B$2:$B$6</c:f>
              <c:numCache>
                <c:formatCode>0%</c:formatCode>
                <c:ptCount val="5"/>
                <c:pt idx="0">
                  <c:v>0.22</c:v>
                </c:pt>
                <c:pt idx="1">
                  <c:v>0.35</c:v>
                </c:pt>
                <c:pt idx="2">
                  <c:v>0.24329999999999999</c:v>
                </c:pt>
                <c:pt idx="3">
                  <c:v>0.17</c:v>
                </c:pt>
                <c:pt idx="4">
                  <c:v>1.67E-2</c:v>
                </c:pt>
              </c:numCache>
            </c:numRef>
          </c:val>
          <c:extLst>
            <c:ext xmlns:c16="http://schemas.microsoft.com/office/drawing/2014/chart" uri="{C3380CC4-5D6E-409C-BE32-E72D297353CC}">
              <c16:uniqueId val="{0000000A-CE2E-DE43-A073-D1EE2711EE63}"/>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7.5804544727692005E-2"/>
          <c:y val="0.70134409654960495"/>
          <c:w val="0.84839070889548907"/>
          <c:h val="0.28362557353441814"/>
        </c:manualLayout>
      </c:layout>
      <c:overlay val="0"/>
      <c:spPr>
        <a:noFill/>
        <a:ln>
          <a:noFill/>
        </a:ln>
        <a:effectLst/>
      </c:spPr>
      <c:txPr>
        <a:bodyPr rot="0" spcFirstLastPara="1" vertOverflow="ellipsis" vert="horz" wrap="square" anchor="ctr" anchorCtr="1"/>
        <a:lstStyle/>
        <a:p>
          <a:pPr>
            <a:defRPr sz="1197" b="0" i="0" u="none" strike="noStrike" kern="1200" spc="-1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How significant are each of the following factors as impediments to overall company-wide innovation success?</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Very significant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Competitors are beating us to the punch</c:v>
                </c:pt>
                <c:pt idx="1">
                  <c:v>Culture of “not invented here”</c:v>
                </c:pt>
                <c:pt idx="2">
                  <c:v>Innovation is under-staffed</c:v>
                </c:pt>
                <c:pt idx="3">
                  <c:v>Insufficient strategic vision</c:v>
                </c:pt>
                <c:pt idx="4">
                  <c:v>Innovation is under-funded</c:v>
                </c:pt>
                <c:pt idx="5">
                  <c:v>The company is too bureaucratic</c:v>
                </c:pt>
                <c:pt idx="6">
                  <c:v>Difficult to attract innovation talent</c:v>
                </c:pt>
                <c:pt idx="7">
                  <c:v>Lack of executive coordination</c:v>
                </c:pt>
              </c:strCache>
            </c:strRef>
          </c:cat>
          <c:val>
            <c:numRef>
              <c:f>Sheet1!$B$2:$B$9</c:f>
              <c:numCache>
                <c:formatCode>0%</c:formatCode>
                <c:ptCount val="8"/>
                <c:pt idx="0">
                  <c:v>8.3299999999999999E-2</c:v>
                </c:pt>
                <c:pt idx="1">
                  <c:v>9.3299999999999994E-2</c:v>
                </c:pt>
                <c:pt idx="2">
                  <c:v>9.3299999999999994E-2</c:v>
                </c:pt>
                <c:pt idx="3">
                  <c:v>0.14000000000000001</c:v>
                </c:pt>
                <c:pt idx="4">
                  <c:v>0.17330000000000001</c:v>
                </c:pt>
                <c:pt idx="5">
                  <c:v>0.1467</c:v>
                </c:pt>
                <c:pt idx="6">
                  <c:v>0.28670000000000001</c:v>
                </c:pt>
                <c:pt idx="7">
                  <c:v>0.26329999999999998</c:v>
                </c:pt>
              </c:numCache>
            </c:numRef>
          </c:val>
          <c:extLst>
            <c:ext xmlns:c16="http://schemas.microsoft.com/office/drawing/2014/chart" uri="{C3380CC4-5D6E-409C-BE32-E72D297353CC}">
              <c16:uniqueId val="{00000000-F4FA-954F-AB18-1F4445D1C59A}"/>
            </c:ext>
          </c:extLst>
        </c:ser>
        <c:ser>
          <c:idx val="1"/>
          <c:order val="1"/>
          <c:tx>
            <c:strRef>
              <c:f>Sheet1!$C$1</c:f>
              <c:strCache>
                <c:ptCount val="1"/>
                <c:pt idx="0">
                  <c:v>Somewhat significant</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Competitors are beating us to the punch</c:v>
                </c:pt>
                <c:pt idx="1">
                  <c:v>Culture of “not invented here”</c:v>
                </c:pt>
                <c:pt idx="2">
                  <c:v>Innovation is under-staffed</c:v>
                </c:pt>
                <c:pt idx="3">
                  <c:v>Insufficient strategic vision</c:v>
                </c:pt>
                <c:pt idx="4">
                  <c:v>Innovation is under-funded</c:v>
                </c:pt>
                <c:pt idx="5">
                  <c:v>The company is too bureaucratic</c:v>
                </c:pt>
                <c:pt idx="6">
                  <c:v>Difficult to attract innovation talent</c:v>
                </c:pt>
                <c:pt idx="7">
                  <c:v>Lack of executive coordination</c:v>
                </c:pt>
              </c:strCache>
            </c:strRef>
          </c:cat>
          <c:val>
            <c:numRef>
              <c:f>Sheet1!$C$2:$C$9</c:f>
              <c:numCache>
                <c:formatCode>0%</c:formatCode>
                <c:ptCount val="8"/>
                <c:pt idx="0">
                  <c:v>0.20330000000000001</c:v>
                </c:pt>
                <c:pt idx="1">
                  <c:v>0.24</c:v>
                </c:pt>
                <c:pt idx="2">
                  <c:v>0.34670000000000001</c:v>
                </c:pt>
                <c:pt idx="3">
                  <c:v>0.31</c:v>
                </c:pt>
                <c:pt idx="4">
                  <c:v>0.27329999999999999</c:v>
                </c:pt>
                <c:pt idx="5">
                  <c:v>0.40670000000000001</c:v>
                </c:pt>
                <c:pt idx="6">
                  <c:v>0.32669999999999999</c:v>
                </c:pt>
                <c:pt idx="7">
                  <c:v>0.36670000000000003</c:v>
                </c:pt>
              </c:numCache>
            </c:numRef>
          </c:val>
          <c:extLst>
            <c:ext xmlns:c16="http://schemas.microsoft.com/office/drawing/2014/chart" uri="{C3380CC4-5D6E-409C-BE32-E72D297353CC}">
              <c16:uniqueId val="{00000001-F4FA-954F-AB18-1F4445D1C59A}"/>
            </c:ext>
          </c:extLst>
        </c:ser>
        <c:dLbls>
          <c:showLegendKey val="0"/>
          <c:showVal val="0"/>
          <c:showCatName val="0"/>
          <c:showSerName val="0"/>
          <c:showPercent val="0"/>
          <c:showBubbleSize val="0"/>
        </c:dLbls>
        <c:gapWidth val="150"/>
        <c:overlap val="100"/>
        <c:axId val="1886756767"/>
        <c:axId val="1886757151"/>
      </c:barChart>
      <c:catAx>
        <c:axId val="18867567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757151"/>
        <c:crosses val="autoZero"/>
        <c:auto val="1"/>
        <c:lblAlgn val="ctr"/>
        <c:lblOffset val="100"/>
        <c:noMultiLvlLbl val="0"/>
      </c:catAx>
      <c:valAx>
        <c:axId val="18867571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756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How important are each of the following innovation outcomes to your company?</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Very important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Disrupt our current industry and/or reconfigure the value chain</c:v>
                </c:pt>
                <c:pt idx="1">
                  <c:v>Capture novel whitespace opportunities and/or create new markets</c:v>
                </c:pt>
                <c:pt idx="2">
                  <c:v>Respond to new entrants (or expected new competitors) entering our market(s)</c:v>
                </c:pt>
                <c:pt idx="3">
                  <c:v>Address long-term strategic threats to our business</c:v>
                </c:pt>
                <c:pt idx="4">
                  <c:v>Address customer needs that aren’t being met today in our current markets</c:v>
                </c:pt>
                <c:pt idx="5">
                  <c:v>Expand our value proposition into adjacent markets</c:v>
                </c:pt>
                <c:pt idx="6">
                  <c:v>Develop new technologies ahead of our competitors</c:v>
                </c:pt>
                <c:pt idx="7">
                  <c:v>Improve customer engagement with existing products</c:v>
                </c:pt>
              </c:strCache>
            </c:strRef>
          </c:cat>
          <c:val>
            <c:numRef>
              <c:f>Sheet1!$B$2:$B$9</c:f>
              <c:numCache>
                <c:formatCode>0%</c:formatCode>
                <c:ptCount val="8"/>
                <c:pt idx="0">
                  <c:v>0.2233</c:v>
                </c:pt>
                <c:pt idx="1">
                  <c:v>0.17330000000000001</c:v>
                </c:pt>
                <c:pt idx="2">
                  <c:v>0.15670000000000001</c:v>
                </c:pt>
                <c:pt idx="3">
                  <c:v>0.33</c:v>
                </c:pt>
                <c:pt idx="4">
                  <c:v>0.41</c:v>
                </c:pt>
                <c:pt idx="5">
                  <c:v>0.34329999999999999</c:v>
                </c:pt>
                <c:pt idx="6">
                  <c:v>0.35</c:v>
                </c:pt>
                <c:pt idx="7">
                  <c:v>0.37330000000000002</c:v>
                </c:pt>
              </c:numCache>
            </c:numRef>
          </c:val>
          <c:extLst>
            <c:ext xmlns:c16="http://schemas.microsoft.com/office/drawing/2014/chart" uri="{C3380CC4-5D6E-409C-BE32-E72D297353CC}">
              <c16:uniqueId val="{00000000-C1D1-094E-A847-1717CECBC913}"/>
            </c:ext>
          </c:extLst>
        </c:ser>
        <c:ser>
          <c:idx val="1"/>
          <c:order val="1"/>
          <c:tx>
            <c:strRef>
              <c:f>Sheet1!$C$1</c:f>
              <c:strCache>
                <c:ptCount val="1"/>
                <c:pt idx="0">
                  <c:v>Somewhat important</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Disrupt our current industry and/or reconfigure the value chain</c:v>
                </c:pt>
                <c:pt idx="1">
                  <c:v>Capture novel whitespace opportunities and/or create new markets</c:v>
                </c:pt>
                <c:pt idx="2">
                  <c:v>Respond to new entrants (or expected new competitors) entering our market(s)</c:v>
                </c:pt>
                <c:pt idx="3">
                  <c:v>Address long-term strategic threats to our business</c:v>
                </c:pt>
                <c:pt idx="4">
                  <c:v>Address customer needs that aren’t being met today in our current markets</c:v>
                </c:pt>
                <c:pt idx="5">
                  <c:v>Expand our value proposition into adjacent markets</c:v>
                </c:pt>
                <c:pt idx="6">
                  <c:v>Develop new technologies ahead of our competitors</c:v>
                </c:pt>
                <c:pt idx="7">
                  <c:v>Improve customer engagement with existing products</c:v>
                </c:pt>
              </c:strCache>
            </c:strRef>
          </c:cat>
          <c:val>
            <c:numRef>
              <c:f>Sheet1!$C$2:$C$9</c:f>
              <c:numCache>
                <c:formatCode>0%</c:formatCode>
                <c:ptCount val="8"/>
                <c:pt idx="0">
                  <c:v>0.2167</c:v>
                </c:pt>
                <c:pt idx="1">
                  <c:v>0.43669999999999998</c:v>
                </c:pt>
                <c:pt idx="2">
                  <c:v>0.49330000000000002</c:v>
                </c:pt>
                <c:pt idx="3">
                  <c:v>0.37330000000000002</c:v>
                </c:pt>
                <c:pt idx="4">
                  <c:v>0.30330000000000001</c:v>
                </c:pt>
                <c:pt idx="5">
                  <c:v>0.42330000000000001</c:v>
                </c:pt>
                <c:pt idx="6">
                  <c:v>0.40670000000000001</c:v>
                </c:pt>
                <c:pt idx="7">
                  <c:v>0.5333</c:v>
                </c:pt>
              </c:numCache>
            </c:numRef>
          </c:val>
          <c:extLst>
            <c:ext xmlns:c16="http://schemas.microsoft.com/office/drawing/2014/chart" uri="{C3380CC4-5D6E-409C-BE32-E72D297353CC}">
              <c16:uniqueId val="{00000001-C1D1-094E-A847-1717CECBC913}"/>
            </c:ext>
          </c:extLst>
        </c:ser>
        <c:dLbls>
          <c:showLegendKey val="0"/>
          <c:showVal val="0"/>
          <c:showCatName val="0"/>
          <c:showSerName val="0"/>
          <c:showPercent val="0"/>
          <c:showBubbleSize val="0"/>
        </c:dLbls>
        <c:gapWidth val="150"/>
        <c:overlap val="100"/>
        <c:axId val="1886756767"/>
        <c:axId val="1886757151"/>
      </c:barChart>
      <c:catAx>
        <c:axId val="18867567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757151"/>
        <c:crosses val="autoZero"/>
        <c:auto val="1"/>
        <c:lblAlgn val="ctr"/>
        <c:lblOffset val="100"/>
        <c:noMultiLvlLbl val="0"/>
      </c:catAx>
      <c:valAx>
        <c:axId val="18867571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756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What percentage of your company’s innovation efforts are devoted to each of the following types of innovation?</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Horizon 1 (incremental improvements, product line extensions)</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Above average growth</c:v>
                </c:pt>
                <c:pt idx="1">
                  <c:v>Breakaway growth</c:v>
                </c:pt>
                <c:pt idx="2">
                  <c:v>Conventional wisdom (70/20/10)</c:v>
                </c:pt>
              </c:strCache>
            </c:strRef>
          </c:cat>
          <c:val>
            <c:numRef>
              <c:f>Sheet1!$B$2:$B$4</c:f>
              <c:numCache>
                <c:formatCode>0%</c:formatCode>
                <c:ptCount val="3"/>
                <c:pt idx="0">
                  <c:v>0.38500000000000001</c:v>
                </c:pt>
                <c:pt idx="1">
                  <c:v>0.35799999999999998</c:v>
                </c:pt>
                <c:pt idx="2">
                  <c:v>0.7</c:v>
                </c:pt>
              </c:numCache>
            </c:numRef>
          </c:val>
          <c:extLst>
            <c:ext xmlns:c16="http://schemas.microsoft.com/office/drawing/2014/chart" uri="{C3380CC4-5D6E-409C-BE32-E72D297353CC}">
              <c16:uniqueId val="{00000000-DBB8-DA46-93EE-788DF0A0E661}"/>
            </c:ext>
          </c:extLst>
        </c:ser>
        <c:ser>
          <c:idx val="1"/>
          <c:order val="1"/>
          <c:tx>
            <c:strRef>
              <c:f>Sheet1!$C$1</c:f>
              <c:strCache>
                <c:ptCount val="1"/>
                <c:pt idx="0">
                  <c:v>Horizon 2 (mid-term bets in adjacent or related areas)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Above average growth</c:v>
                </c:pt>
                <c:pt idx="1">
                  <c:v>Breakaway growth</c:v>
                </c:pt>
                <c:pt idx="2">
                  <c:v>Conventional wisdom (70/20/10)</c:v>
                </c:pt>
              </c:strCache>
            </c:strRef>
          </c:cat>
          <c:val>
            <c:numRef>
              <c:f>Sheet1!$C$2:$C$4</c:f>
              <c:numCache>
                <c:formatCode>0%</c:formatCode>
                <c:ptCount val="3"/>
                <c:pt idx="0">
                  <c:v>0.35299999999999998</c:v>
                </c:pt>
                <c:pt idx="1">
                  <c:v>0.38100000000000001</c:v>
                </c:pt>
                <c:pt idx="2">
                  <c:v>0.2</c:v>
                </c:pt>
              </c:numCache>
            </c:numRef>
          </c:val>
          <c:extLst>
            <c:ext xmlns:c16="http://schemas.microsoft.com/office/drawing/2014/chart" uri="{C3380CC4-5D6E-409C-BE32-E72D297353CC}">
              <c16:uniqueId val="{00000001-DBB8-DA46-93EE-788DF0A0E661}"/>
            </c:ext>
          </c:extLst>
        </c:ser>
        <c:ser>
          <c:idx val="2"/>
          <c:order val="2"/>
          <c:tx>
            <c:strRef>
              <c:f>Sheet1!$D$1</c:f>
              <c:strCache>
                <c:ptCount val="1"/>
                <c:pt idx="0">
                  <c:v>Horizon 3 (long-run strategic bets to unlock new-to-world value)</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Above average growth</c:v>
                </c:pt>
                <c:pt idx="1">
                  <c:v>Breakaway growth</c:v>
                </c:pt>
                <c:pt idx="2">
                  <c:v>Conventional wisdom (70/20/10)</c:v>
                </c:pt>
              </c:strCache>
            </c:strRef>
          </c:cat>
          <c:val>
            <c:numRef>
              <c:f>Sheet1!$D$2:$D$4</c:f>
              <c:numCache>
                <c:formatCode>0%</c:formatCode>
                <c:ptCount val="3"/>
                <c:pt idx="0">
                  <c:v>0.253</c:v>
                </c:pt>
                <c:pt idx="1">
                  <c:v>0.252</c:v>
                </c:pt>
                <c:pt idx="2">
                  <c:v>0.1</c:v>
                </c:pt>
              </c:numCache>
            </c:numRef>
          </c:val>
          <c:extLst>
            <c:ext xmlns:c16="http://schemas.microsoft.com/office/drawing/2014/chart" uri="{C3380CC4-5D6E-409C-BE32-E72D297353CC}">
              <c16:uniqueId val="{00000002-DBB8-DA46-93EE-788DF0A0E661}"/>
            </c:ext>
          </c:extLst>
        </c:ser>
        <c:dLbls>
          <c:showLegendKey val="0"/>
          <c:showVal val="0"/>
          <c:showCatName val="0"/>
          <c:showSerName val="0"/>
          <c:showPercent val="0"/>
          <c:showBubbleSize val="0"/>
        </c:dLbls>
        <c:gapWidth val="150"/>
        <c:overlap val="100"/>
        <c:axId val="1886756767"/>
        <c:axId val="1886757151"/>
      </c:barChart>
      <c:catAx>
        <c:axId val="18867567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757151"/>
        <c:crosses val="autoZero"/>
        <c:auto val="1"/>
        <c:lblAlgn val="ctr"/>
        <c:lblOffset val="100"/>
        <c:noMultiLvlLbl val="0"/>
      </c:catAx>
      <c:valAx>
        <c:axId val="18867571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756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Which of the following methods does your firm use to fund new</a:t>
            </a:r>
            <a:endParaRPr lang="en-US" dirty="0">
              <a:effectLst/>
            </a:endParaRPr>
          </a:p>
          <a:p>
            <a:pPr>
              <a:defRPr/>
            </a:pPr>
            <a:r>
              <a:rPr lang="en-US" sz="1800" b="0" i="0" baseline="0" dirty="0">
                <a:effectLst/>
              </a:rPr>
              <a:t>innovations? (select up to three)</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Stagnant growth</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Innovation is included as part of the global R&amp;D budget</c:v>
                </c:pt>
                <c:pt idx="1">
                  <c:v>We have a Corporate Ventures group that can fund and/or acquire innovation assets such as startups and external technologies</c:v>
                </c:pt>
                <c:pt idx="2">
                  <c:v>Innovation initiatives are funded through discrete cross-functional programs</c:v>
                </c:pt>
                <c:pt idx="3">
                  <c:v>We have one or more dedicated innovation offices or innovation centers with an independent development budget</c:v>
                </c:pt>
                <c:pt idx="4">
                  <c:v>Innovation initiatives are funded case-by-case (for example, as pass-through funding from established operating budgets elsewhere in the company)</c:v>
                </c:pt>
              </c:strCache>
            </c:strRef>
          </c:cat>
          <c:val>
            <c:numRef>
              <c:f>Sheet1!$B$2:$B$6</c:f>
              <c:numCache>
                <c:formatCode>0%</c:formatCode>
                <c:ptCount val="5"/>
                <c:pt idx="0">
                  <c:v>0.30399999999999999</c:v>
                </c:pt>
                <c:pt idx="1">
                  <c:v>0.26100000000000001</c:v>
                </c:pt>
                <c:pt idx="2">
                  <c:v>0.435</c:v>
                </c:pt>
                <c:pt idx="3">
                  <c:v>0.26100000000000001</c:v>
                </c:pt>
                <c:pt idx="4">
                  <c:v>0.56499999999999995</c:v>
                </c:pt>
              </c:numCache>
            </c:numRef>
          </c:val>
          <c:extLst>
            <c:ext xmlns:c16="http://schemas.microsoft.com/office/drawing/2014/chart" uri="{C3380CC4-5D6E-409C-BE32-E72D297353CC}">
              <c16:uniqueId val="{00000000-B1B6-F541-9C34-9417CE254649}"/>
            </c:ext>
          </c:extLst>
        </c:ser>
        <c:ser>
          <c:idx val="1"/>
          <c:order val="1"/>
          <c:tx>
            <c:strRef>
              <c:f>Sheet1!$C$1</c:f>
              <c:strCache>
                <c:ptCount val="1"/>
                <c:pt idx="0">
                  <c:v>Below average growth</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Innovation is included as part of the global R&amp;D budget</c:v>
                </c:pt>
                <c:pt idx="1">
                  <c:v>We have a Corporate Ventures group that can fund and/or acquire innovation assets such as startups and external technologies</c:v>
                </c:pt>
                <c:pt idx="2">
                  <c:v>Innovation initiatives are funded through discrete cross-functional programs</c:v>
                </c:pt>
                <c:pt idx="3">
                  <c:v>We have one or more dedicated innovation offices or innovation centers with an independent development budget</c:v>
                </c:pt>
                <c:pt idx="4">
                  <c:v>Innovation initiatives are funded case-by-case (for example, as pass-through funding from established operating budgets elsewhere in the company)</c:v>
                </c:pt>
              </c:strCache>
            </c:strRef>
          </c:cat>
          <c:val>
            <c:numRef>
              <c:f>Sheet1!$C$2:$C$6</c:f>
              <c:numCache>
                <c:formatCode>0%</c:formatCode>
                <c:ptCount val="5"/>
                <c:pt idx="0">
                  <c:v>0.25800000000000001</c:v>
                </c:pt>
                <c:pt idx="1">
                  <c:v>0.16700000000000001</c:v>
                </c:pt>
                <c:pt idx="2">
                  <c:v>0.36399999999999999</c:v>
                </c:pt>
                <c:pt idx="3">
                  <c:v>0.21199999999999999</c:v>
                </c:pt>
                <c:pt idx="4">
                  <c:v>0.53</c:v>
                </c:pt>
              </c:numCache>
            </c:numRef>
          </c:val>
          <c:extLst>
            <c:ext xmlns:c16="http://schemas.microsoft.com/office/drawing/2014/chart" uri="{C3380CC4-5D6E-409C-BE32-E72D297353CC}">
              <c16:uniqueId val="{00000001-B1B6-F541-9C34-9417CE254649}"/>
            </c:ext>
          </c:extLst>
        </c:ser>
        <c:ser>
          <c:idx val="2"/>
          <c:order val="2"/>
          <c:tx>
            <c:strRef>
              <c:f>Sheet1!$D$1</c:f>
              <c:strCache>
                <c:ptCount val="1"/>
                <c:pt idx="0">
                  <c:v>Average growth</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Innovation is included as part of the global R&amp;D budget</c:v>
                </c:pt>
                <c:pt idx="1">
                  <c:v>We have a Corporate Ventures group that can fund and/or acquire innovation assets such as startups and external technologies</c:v>
                </c:pt>
                <c:pt idx="2">
                  <c:v>Innovation initiatives are funded through discrete cross-functional programs</c:v>
                </c:pt>
                <c:pt idx="3">
                  <c:v>We have one or more dedicated innovation offices or innovation centers with an independent development budget</c:v>
                </c:pt>
                <c:pt idx="4">
                  <c:v>Innovation initiatives are funded case-by-case (for example, as pass-through funding from established operating budgets elsewhere in the company)</c:v>
                </c:pt>
              </c:strCache>
            </c:strRef>
          </c:cat>
          <c:val>
            <c:numRef>
              <c:f>Sheet1!$D$2:$D$6</c:f>
              <c:numCache>
                <c:formatCode>0%</c:formatCode>
                <c:ptCount val="5"/>
                <c:pt idx="0">
                  <c:v>0.11600000000000001</c:v>
                </c:pt>
                <c:pt idx="1">
                  <c:v>0.24</c:v>
                </c:pt>
                <c:pt idx="2">
                  <c:v>0.27300000000000002</c:v>
                </c:pt>
                <c:pt idx="3">
                  <c:v>0.26400000000000001</c:v>
                </c:pt>
                <c:pt idx="4">
                  <c:v>0.42099999999999999</c:v>
                </c:pt>
              </c:numCache>
            </c:numRef>
          </c:val>
          <c:extLst>
            <c:ext xmlns:c16="http://schemas.microsoft.com/office/drawing/2014/chart" uri="{C3380CC4-5D6E-409C-BE32-E72D297353CC}">
              <c16:uniqueId val="{00000002-B1B6-F541-9C34-9417CE254649}"/>
            </c:ext>
          </c:extLst>
        </c:ser>
        <c:ser>
          <c:idx val="3"/>
          <c:order val="3"/>
          <c:tx>
            <c:strRef>
              <c:f>Sheet1!$E$1</c:f>
              <c:strCache>
                <c:ptCount val="1"/>
                <c:pt idx="0">
                  <c:v>Above average growth</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Innovation is included as part of the global R&amp;D budget</c:v>
                </c:pt>
                <c:pt idx="1">
                  <c:v>We have a Corporate Ventures group that can fund and/or acquire innovation assets such as startups and external technologies</c:v>
                </c:pt>
                <c:pt idx="2">
                  <c:v>Innovation initiatives are funded through discrete cross-functional programs</c:v>
                </c:pt>
                <c:pt idx="3">
                  <c:v>We have one or more dedicated innovation offices or innovation centers with an independent development budget</c:v>
                </c:pt>
                <c:pt idx="4">
                  <c:v>Innovation initiatives are funded case-by-case (for example, as pass-through funding from established operating budgets elsewhere in the company)</c:v>
                </c:pt>
              </c:strCache>
            </c:strRef>
          </c:cat>
          <c:val>
            <c:numRef>
              <c:f>Sheet1!$E$2:$E$6</c:f>
              <c:numCache>
                <c:formatCode>0%</c:formatCode>
                <c:ptCount val="5"/>
                <c:pt idx="0">
                  <c:v>0.311</c:v>
                </c:pt>
                <c:pt idx="1">
                  <c:v>0.21299999999999999</c:v>
                </c:pt>
                <c:pt idx="2">
                  <c:v>0.16400000000000001</c:v>
                </c:pt>
                <c:pt idx="3">
                  <c:v>0.443</c:v>
                </c:pt>
                <c:pt idx="4">
                  <c:v>0.26200000000000001</c:v>
                </c:pt>
              </c:numCache>
            </c:numRef>
          </c:val>
          <c:extLst>
            <c:ext xmlns:c16="http://schemas.microsoft.com/office/drawing/2014/chart" uri="{C3380CC4-5D6E-409C-BE32-E72D297353CC}">
              <c16:uniqueId val="{00000003-B1B6-F541-9C34-9417CE254649}"/>
            </c:ext>
          </c:extLst>
        </c:ser>
        <c:ser>
          <c:idx val="4"/>
          <c:order val="4"/>
          <c:tx>
            <c:strRef>
              <c:f>Sheet1!$F$1</c:f>
              <c:strCache>
                <c:ptCount val="1"/>
                <c:pt idx="0">
                  <c:v>Breakaway growth</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Innovation is included as part of the global R&amp;D budget</c:v>
                </c:pt>
                <c:pt idx="1">
                  <c:v>We have a Corporate Ventures group that can fund and/or acquire innovation assets such as startups and external technologies</c:v>
                </c:pt>
                <c:pt idx="2">
                  <c:v>Innovation initiatives are funded through discrete cross-functional programs</c:v>
                </c:pt>
                <c:pt idx="3">
                  <c:v>We have one or more dedicated innovation offices or innovation centers with an independent development budget</c:v>
                </c:pt>
                <c:pt idx="4">
                  <c:v>Innovation initiatives are funded case-by-case (for example, as pass-through funding from established operating budgets elsewhere in the company)</c:v>
                </c:pt>
              </c:strCache>
            </c:strRef>
          </c:cat>
          <c:val>
            <c:numRef>
              <c:f>Sheet1!$F$2:$F$6</c:f>
              <c:numCache>
                <c:formatCode>0%</c:formatCode>
                <c:ptCount val="5"/>
                <c:pt idx="0">
                  <c:v>0.13800000000000001</c:v>
                </c:pt>
                <c:pt idx="1">
                  <c:v>0.41399999999999998</c:v>
                </c:pt>
                <c:pt idx="2">
                  <c:v>0.24099999999999999</c:v>
                </c:pt>
                <c:pt idx="3">
                  <c:v>0.20699999999999999</c:v>
                </c:pt>
                <c:pt idx="4">
                  <c:v>0.41399999999999998</c:v>
                </c:pt>
              </c:numCache>
            </c:numRef>
          </c:val>
          <c:extLst>
            <c:ext xmlns:c16="http://schemas.microsoft.com/office/drawing/2014/chart" uri="{C3380CC4-5D6E-409C-BE32-E72D297353CC}">
              <c16:uniqueId val="{00000004-B1B6-F541-9C34-9417CE254649}"/>
            </c:ext>
          </c:extLst>
        </c:ser>
        <c:dLbls>
          <c:showLegendKey val="0"/>
          <c:showVal val="0"/>
          <c:showCatName val="0"/>
          <c:showSerName val="0"/>
          <c:showPercent val="0"/>
          <c:showBubbleSize val="0"/>
        </c:dLbls>
        <c:gapWidth val="182"/>
        <c:axId val="1881241103"/>
        <c:axId val="1881875263"/>
      </c:barChart>
      <c:catAx>
        <c:axId val="1881241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1875263"/>
        <c:crosses val="autoZero"/>
        <c:auto val="1"/>
        <c:lblAlgn val="ctr"/>
        <c:lblOffset val="100"/>
        <c:noMultiLvlLbl val="0"/>
      </c:catAx>
      <c:valAx>
        <c:axId val="188187526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1241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Which of the following best describes R&amp;D’s relationship with the</a:t>
            </a:r>
            <a:r>
              <a:rPr lang="en-US" baseline="0" dirty="0"/>
              <a:t> </a:t>
            </a:r>
            <a:r>
              <a:rPr lang="en-US" dirty="0"/>
              <a:t>business in driving innovation outcomes for the company?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Stagnant growth</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R&amp;D is a shared service that fulfills development requests from the business.</c:v>
                </c:pt>
                <c:pt idx="1">
                  <c:v>R&amp;D maintains and executes its own technology roadmap, separate from the business.</c:v>
                </c:pt>
                <c:pt idx="2">
                  <c:v>R&amp;D leadership works with functional peer(s) in the business to orchestrate innovation.</c:v>
                </c:pt>
                <c:pt idx="3">
                  <c:v>The R&amp;D function is the central orchestrator of our innovation efforts as a company.</c:v>
                </c:pt>
              </c:strCache>
            </c:strRef>
          </c:cat>
          <c:val>
            <c:numRef>
              <c:f>Sheet1!$B$2:$B$5</c:f>
              <c:numCache>
                <c:formatCode>0%</c:formatCode>
                <c:ptCount val="4"/>
                <c:pt idx="0">
                  <c:v>0.435</c:v>
                </c:pt>
                <c:pt idx="1">
                  <c:v>0.217</c:v>
                </c:pt>
                <c:pt idx="2">
                  <c:v>0.13</c:v>
                </c:pt>
                <c:pt idx="3">
                  <c:v>0.17399999999999999</c:v>
                </c:pt>
              </c:numCache>
            </c:numRef>
          </c:val>
          <c:extLst>
            <c:ext xmlns:c16="http://schemas.microsoft.com/office/drawing/2014/chart" uri="{C3380CC4-5D6E-409C-BE32-E72D297353CC}">
              <c16:uniqueId val="{00000000-536B-0541-BEDB-6475D329F430}"/>
            </c:ext>
          </c:extLst>
        </c:ser>
        <c:ser>
          <c:idx val="1"/>
          <c:order val="1"/>
          <c:tx>
            <c:strRef>
              <c:f>Sheet1!$C$1</c:f>
              <c:strCache>
                <c:ptCount val="1"/>
                <c:pt idx="0">
                  <c:v>Below average growth</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R&amp;D is a shared service that fulfills development requests from the business.</c:v>
                </c:pt>
                <c:pt idx="1">
                  <c:v>R&amp;D maintains and executes its own technology roadmap, separate from the business.</c:v>
                </c:pt>
                <c:pt idx="2">
                  <c:v>R&amp;D leadership works with functional peer(s) in the business to orchestrate innovation.</c:v>
                </c:pt>
                <c:pt idx="3">
                  <c:v>The R&amp;D function is the central orchestrator of our innovation efforts as a company.</c:v>
                </c:pt>
              </c:strCache>
            </c:strRef>
          </c:cat>
          <c:val>
            <c:numRef>
              <c:f>Sheet1!$C$2:$C$5</c:f>
              <c:numCache>
                <c:formatCode>0%</c:formatCode>
                <c:ptCount val="4"/>
                <c:pt idx="0">
                  <c:v>0.42399999999999999</c:v>
                </c:pt>
                <c:pt idx="1">
                  <c:v>0.106</c:v>
                </c:pt>
                <c:pt idx="2">
                  <c:v>0.28799999999999998</c:v>
                </c:pt>
                <c:pt idx="3">
                  <c:v>0.182</c:v>
                </c:pt>
              </c:numCache>
            </c:numRef>
          </c:val>
          <c:extLst>
            <c:ext xmlns:c16="http://schemas.microsoft.com/office/drawing/2014/chart" uri="{C3380CC4-5D6E-409C-BE32-E72D297353CC}">
              <c16:uniqueId val="{00000001-536B-0541-BEDB-6475D329F430}"/>
            </c:ext>
          </c:extLst>
        </c:ser>
        <c:ser>
          <c:idx val="2"/>
          <c:order val="2"/>
          <c:tx>
            <c:strRef>
              <c:f>Sheet1!$D$1</c:f>
              <c:strCache>
                <c:ptCount val="1"/>
                <c:pt idx="0">
                  <c:v>Average growth</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R&amp;D is a shared service that fulfills development requests from the business.</c:v>
                </c:pt>
                <c:pt idx="1">
                  <c:v>R&amp;D maintains and executes its own technology roadmap, separate from the business.</c:v>
                </c:pt>
                <c:pt idx="2">
                  <c:v>R&amp;D leadership works with functional peer(s) in the business to orchestrate innovation.</c:v>
                </c:pt>
                <c:pt idx="3">
                  <c:v>The R&amp;D function is the central orchestrator of our innovation efforts as a company.</c:v>
                </c:pt>
              </c:strCache>
            </c:strRef>
          </c:cat>
          <c:val>
            <c:numRef>
              <c:f>Sheet1!$D$2:$D$5</c:f>
              <c:numCache>
                <c:formatCode>0%</c:formatCode>
                <c:ptCount val="4"/>
                <c:pt idx="0">
                  <c:v>0.40500000000000003</c:v>
                </c:pt>
                <c:pt idx="1">
                  <c:v>7.3999999999999996E-2</c:v>
                </c:pt>
                <c:pt idx="2">
                  <c:v>0.33900000000000002</c:v>
                </c:pt>
                <c:pt idx="3">
                  <c:v>0.17399999999999999</c:v>
                </c:pt>
              </c:numCache>
            </c:numRef>
          </c:val>
          <c:extLst>
            <c:ext xmlns:c16="http://schemas.microsoft.com/office/drawing/2014/chart" uri="{C3380CC4-5D6E-409C-BE32-E72D297353CC}">
              <c16:uniqueId val="{00000002-536B-0541-BEDB-6475D329F430}"/>
            </c:ext>
          </c:extLst>
        </c:ser>
        <c:ser>
          <c:idx val="3"/>
          <c:order val="3"/>
          <c:tx>
            <c:strRef>
              <c:f>Sheet1!$E$1</c:f>
              <c:strCache>
                <c:ptCount val="1"/>
                <c:pt idx="0">
                  <c:v>Above average growth</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R&amp;D is a shared service that fulfills development requests from the business.</c:v>
                </c:pt>
                <c:pt idx="1">
                  <c:v>R&amp;D maintains and executes its own technology roadmap, separate from the business.</c:v>
                </c:pt>
                <c:pt idx="2">
                  <c:v>R&amp;D leadership works with functional peer(s) in the business to orchestrate innovation.</c:v>
                </c:pt>
                <c:pt idx="3">
                  <c:v>The R&amp;D function is the central orchestrator of our innovation efforts as a company.</c:v>
                </c:pt>
              </c:strCache>
            </c:strRef>
          </c:cat>
          <c:val>
            <c:numRef>
              <c:f>Sheet1!$E$2:$E$5</c:f>
              <c:numCache>
                <c:formatCode>0%</c:formatCode>
                <c:ptCount val="4"/>
                <c:pt idx="0">
                  <c:v>0.27900000000000003</c:v>
                </c:pt>
                <c:pt idx="1">
                  <c:v>4.9000000000000002E-2</c:v>
                </c:pt>
                <c:pt idx="2">
                  <c:v>0.39300000000000002</c:v>
                </c:pt>
                <c:pt idx="3">
                  <c:v>0.27900000000000003</c:v>
                </c:pt>
              </c:numCache>
            </c:numRef>
          </c:val>
          <c:extLst>
            <c:ext xmlns:c16="http://schemas.microsoft.com/office/drawing/2014/chart" uri="{C3380CC4-5D6E-409C-BE32-E72D297353CC}">
              <c16:uniqueId val="{00000003-536B-0541-BEDB-6475D329F430}"/>
            </c:ext>
          </c:extLst>
        </c:ser>
        <c:ser>
          <c:idx val="4"/>
          <c:order val="4"/>
          <c:tx>
            <c:strRef>
              <c:f>Sheet1!$F$1</c:f>
              <c:strCache>
                <c:ptCount val="1"/>
                <c:pt idx="0">
                  <c:v>Breakaway growth</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R&amp;D is a shared service that fulfills development requests from the business.</c:v>
                </c:pt>
                <c:pt idx="1">
                  <c:v>R&amp;D maintains and executes its own technology roadmap, separate from the business.</c:v>
                </c:pt>
                <c:pt idx="2">
                  <c:v>R&amp;D leadership works with functional peer(s) in the business to orchestrate innovation.</c:v>
                </c:pt>
                <c:pt idx="3">
                  <c:v>The R&amp;D function is the central orchestrator of our innovation efforts as a company.</c:v>
                </c:pt>
              </c:strCache>
            </c:strRef>
          </c:cat>
          <c:val>
            <c:numRef>
              <c:f>Sheet1!$F$2:$F$5</c:f>
              <c:numCache>
                <c:formatCode>0%</c:formatCode>
                <c:ptCount val="4"/>
                <c:pt idx="0">
                  <c:v>0.10299999999999999</c:v>
                </c:pt>
                <c:pt idx="1">
                  <c:v>6.9000000000000006E-2</c:v>
                </c:pt>
                <c:pt idx="2">
                  <c:v>0.41399999999999998</c:v>
                </c:pt>
                <c:pt idx="3">
                  <c:v>0.41399999999999998</c:v>
                </c:pt>
              </c:numCache>
            </c:numRef>
          </c:val>
          <c:extLst>
            <c:ext xmlns:c16="http://schemas.microsoft.com/office/drawing/2014/chart" uri="{C3380CC4-5D6E-409C-BE32-E72D297353CC}">
              <c16:uniqueId val="{00000004-536B-0541-BEDB-6475D329F430}"/>
            </c:ext>
          </c:extLst>
        </c:ser>
        <c:dLbls>
          <c:showLegendKey val="0"/>
          <c:showVal val="0"/>
          <c:showCatName val="0"/>
          <c:showSerName val="0"/>
          <c:showPercent val="0"/>
          <c:showBubbleSize val="0"/>
        </c:dLbls>
        <c:gapWidth val="182"/>
        <c:axId val="187000703"/>
        <c:axId val="186781919"/>
      </c:barChart>
      <c:catAx>
        <c:axId val="187000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781919"/>
        <c:crosses val="autoZero"/>
        <c:auto val="1"/>
        <c:lblAlgn val="ctr"/>
        <c:lblOffset val="100"/>
        <c:noMultiLvlLbl val="0"/>
      </c:catAx>
      <c:valAx>
        <c:axId val="1867819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000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Which of the following best describes how R&amp;D activities are</a:t>
            </a:r>
            <a:r>
              <a:rPr lang="en-US" baseline="0" dirty="0"/>
              <a:t> </a:t>
            </a:r>
            <a:r>
              <a:rPr lang="en-US" dirty="0"/>
              <a:t>organized within your company?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Stagnant growth</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R&amp;D teams are matrixed across the organization.</c:v>
                </c:pt>
                <c:pt idx="1">
                  <c:v>R&amp;D is a sub-department of another corporate function, such as Marketing or Product.</c:v>
                </c:pt>
                <c:pt idx="2">
                  <c:v>We have a corporate R&amp;D function that manages a global innovation portfolio.</c:v>
                </c:pt>
              </c:strCache>
            </c:strRef>
          </c:cat>
          <c:val>
            <c:numRef>
              <c:f>Sheet1!$B$2:$B$4</c:f>
              <c:numCache>
                <c:formatCode>0%</c:formatCode>
                <c:ptCount val="3"/>
                <c:pt idx="0">
                  <c:v>0.34799999999999998</c:v>
                </c:pt>
                <c:pt idx="1">
                  <c:v>0.34799999999999998</c:v>
                </c:pt>
                <c:pt idx="2">
                  <c:v>0.26100000000000001</c:v>
                </c:pt>
              </c:numCache>
            </c:numRef>
          </c:val>
          <c:extLst>
            <c:ext xmlns:c16="http://schemas.microsoft.com/office/drawing/2014/chart" uri="{C3380CC4-5D6E-409C-BE32-E72D297353CC}">
              <c16:uniqueId val="{00000000-8973-B84D-BC87-A0C412847F4A}"/>
            </c:ext>
          </c:extLst>
        </c:ser>
        <c:ser>
          <c:idx val="1"/>
          <c:order val="1"/>
          <c:tx>
            <c:strRef>
              <c:f>Sheet1!$C$1</c:f>
              <c:strCache>
                <c:ptCount val="1"/>
                <c:pt idx="0">
                  <c:v>Below average growth</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R&amp;D teams are matrixed across the organization.</c:v>
                </c:pt>
                <c:pt idx="1">
                  <c:v>R&amp;D is a sub-department of another corporate function, such as Marketing or Product.</c:v>
                </c:pt>
                <c:pt idx="2">
                  <c:v>We have a corporate R&amp;D function that manages a global innovation portfolio.</c:v>
                </c:pt>
              </c:strCache>
            </c:strRef>
          </c:cat>
          <c:val>
            <c:numRef>
              <c:f>Sheet1!$C$2:$C$4</c:f>
              <c:numCache>
                <c:formatCode>0%</c:formatCode>
                <c:ptCount val="3"/>
                <c:pt idx="0">
                  <c:v>0.39400000000000002</c:v>
                </c:pt>
                <c:pt idx="1">
                  <c:v>0.27300000000000002</c:v>
                </c:pt>
                <c:pt idx="2">
                  <c:v>0.33300000000000002</c:v>
                </c:pt>
              </c:numCache>
            </c:numRef>
          </c:val>
          <c:extLst>
            <c:ext xmlns:c16="http://schemas.microsoft.com/office/drawing/2014/chart" uri="{C3380CC4-5D6E-409C-BE32-E72D297353CC}">
              <c16:uniqueId val="{00000001-8973-B84D-BC87-A0C412847F4A}"/>
            </c:ext>
          </c:extLst>
        </c:ser>
        <c:ser>
          <c:idx val="2"/>
          <c:order val="2"/>
          <c:tx>
            <c:strRef>
              <c:f>Sheet1!$D$1</c:f>
              <c:strCache>
                <c:ptCount val="1"/>
                <c:pt idx="0">
                  <c:v>Average growth</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R&amp;D teams are matrixed across the organization.</c:v>
                </c:pt>
                <c:pt idx="1">
                  <c:v>R&amp;D is a sub-department of another corporate function, such as Marketing or Product.</c:v>
                </c:pt>
                <c:pt idx="2">
                  <c:v>We have a corporate R&amp;D function that manages a global innovation portfolio.</c:v>
                </c:pt>
              </c:strCache>
            </c:strRef>
          </c:cat>
          <c:val>
            <c:numRef>
              <c:f>Sheet1!$D$2:$D$4</c:f>
              <c:numCache>
                <c:formatCode>0%</c:formatCode>
                <c:ptCount val="3"/>
                <c:pt idx="0">
                  <c:v>0.248</c:v>
                </c:pt>
                <c:pt idx="1">
                  <c:v>0.52100000000000002</c:v>
                </c:pt>
                <c:pt idx="2">
                  <c:v>0.223</c:v>
                </c:pt>
              </c:numCache>
            </c:numRef>
          </c:val>
          <c:extLst>
            <c:ext xmlns:c16="http://schemas.microsoft.com/office/drawing/2014/chart" uri="{C3380CC4-5D6E-409C-BE32-E72D297353CC}">
              <c16:uniqueId val="{00000002-8973-B84D-BC87-A0C412847F4A}"/>
            </c:ext>
          </c:extLst>
        </c:ser>
        <c:ser>
          <c:idx val="3"/>
          <c:order val="3"/>
          <c:tx>
            <c:strRef>
              <c:f>Sheet1!$E$1</c:f>
              <c:strCache>
                <c:ptCount val="1"/>
                <c:pt idx="0">
                  <c:v>Above average growth</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R&amp;D teams are matrixed across the organization.</c:v>
                </c:pt>
                <c:pt idx="1">
                  <c:v>R&amp;D is a sub-department of another corporate function, such as Marketing or Product.</c:v>
                </c:pt>
                <c:pt idx="2">
                  <c:v>We have a corporate R&amp;D function that manages a global innovation portfolio.</c:v>
                </c:pt>
              </c:strCache>
            </c:strRef>
          </c:cat>
          <c:val>
            <c:numRef>
              <c:f>Sheet1!$E$2:$E$4</c:f>
              <c:numCache>
                <c:formatCode>0%</c:formatCode>
                <c:ptCount val="3"/>
                <c:pt idx="0">
                  <c:v>9.8000000000000004E-2</c:v>
                </c:pt>
                <c:pt idx="1">
                  <c:v>0.36099999999999999</c:v>
                </c:pt>
                <c:pt idx="2">
                  <c:v>0.54100000000000004</c:v>
                </c:pt>
              </c:numCache>
            </c:numRef>
          </c:val>
          <c:extLst>
            <c:ext xmlns:c16="http://schemas.microsoft.com/office/drawing/2014/chart" uri="{C3380CC4-5D6E-409C-BE32-E72D297353CC}">
              <c16:uniqueId val="{00000003-8973-B84D-BC87-A0C412847F4A}"/>
            </c:ext>
          </c:extLst>
        </c:ser>
        <c:ser>
          <c:idx val="4"/>
          <c:order val="4"/>
          <c:tx>
            <c:strRef>
              <c:f>Sheet1!$F$1</c:f>
              <c:strCache>
                <c:ptCount val="1"/>
                <c:pt idx="0">
                  <c:v>Breakaway growth</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R&amp;D teams are matrixed across the organization.</c:v>
                </c:pt>
                <c:pt idx="1">
                  <c:v>R&amp;D is a sub-department of another corporate function, such as Marketing or Product.</c:v>
                </c:pt>
                <c:pt idx="2">
                  <c:v>We have a corporate R&amp;D function that manages a global innovation portfolio.</c:v>
                </c:pt>
              </c:strCache>
            </c:strRef>
          </c:cat>
          <c:val>
            <c:numRef>
              <c:f>Sheet1!$F$2:$F$4</c:f>
              <c:numCache>
                <c:formatCode>0%</c:formatCode>
                <c:ptCount val="3"/>
                <c:pt idx="0">
                  <c:v>0.17199999999999999</c:v>
                </c:pt>
                <c:pt idx="1">
                  <c:v>0.379</c:v>
                </c:pt>
                <c:pt idx="2">
                  <c:v>0.44800000000000001</c:v>
                </c:pt>
              </c:numCache>
            </c:numRef>
          </c:val>
          <c:extLst>
            <c:ext xmlns:c16="http://schemas.microsoft.com/office/drawing/2014/chart" uri="{C3380CC4-5D6E-409C-BE32-E72D297353CC}">
              <c16:uniqueId val="{00000004-8973-B84D-BC87-A0C412847F4A}"/>
            </c:ext>
          </c:extLst>
        </c:ser>
        <c:dLbls>
          <c:showLegendKey val="0"/>
          <c:showVal val="0"/>
          <c:showCatName val="0"/>
          <c:showSerName val="0"/>
          <c:showPercent val="0"/>
          <c:showBubbleSize val="0"/>
        </c:dLbls>
        <c:gapWidth val="182"/>
        <c:axId val="187000703"/>
        <c:axId val="186781919"/>
      </c:barChart>
      <c:catAx>
        <c:axId val="187000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781919"/>
        <c:crosses val="autoZero"/>
        <c:auto val="1"/>
        <c:lblAlgn val="ctr"/>
        <c:lblOffset val="100"/>
        <c:noMultiLvlLbl val="0"/>
      </c:catAx>
      <c:valAx>
        <c:axId val="1867819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000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6BE62-D296-4F35-AA6E-EE1B0D7C294E}"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56EA7-CA7A-41D2-803F-92295F88BD00}" type="slidenum">
              <a:rPr lang="en-US" smtClean="0"/>
              <a:t>‹#›</a:t>
            </a:fld>
            <a:endParaRPr lang="en-US"/>
          </a:p>
        </p:txBody>
      </p:sp>
    </p:spTree>
    <p:extLst>
      <p:ext uri="{BB962C8B-B14F-4D97-AF65-F5344CB8AC3E}">
        <p14:creationId xmlns:p14="http://schemas.microsoft.com/office/powerpoint/2010/main" val="2080394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2</a:t>
            </a:fld>
            <a:endParaRPr lang="en-US" dirty="0"/>
          </a:p>
        </p:txBody>
      </p:sp>
    </p:spTree>
    <p:extLst>
      <p:ext uri="{BB962C8B-B14F-4D97-AF65-F5344CB8AC3E}">
        <p14:creationId xmlns:p14="http://schemas.microsoft.com/office/powerpoint/2010/main" val="3266659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showing histograms here. But there’s all the analysis we did, like high-growth companies being surprisingly more likely to…whatever. “Above-average companies have had CINOs for more than 2 years.” It’s a statement of the specific result.</a:t>
            </a:r>
          </a:p>
          <a:p>
            <a:endParaRPr lang="en-US" dirty="0"/>
          </a:p>
          <a:p>
            <a:r>
              <a:rPr lang="en-US" dirty="0"/>
              <a:t>So maybe we just add the phrase like “highly correlated” or something in the slide title.</a:t>
            </a:r>
          </a:p>
          <a:p>
            <a:endParaRPr lang="en-US" dirty="0"/>
          </a:p>
          <a:p>
            <a:r>
              <a:rPr lang="en-US" dirty="0"/>
              <a:t>(This comment applies to the last few slides as well.)</a:t>
            </a:r>
          </a:p>
        </p:txBody>
      </p:sp>
      <p:sp>
        <p:nvSpPr>
          <p:cNvPr id="4" name="Slide Number Placeholder 3"/>
          <p:cNvSpPr>
            <a:spLocks noGrp="1"/>
          </p:cNvSpPr>
          <p:nvPr>
            <p:ph type="sldNum" sz="quarter" idx="5"/>
          </p:nvPr>
        </p:nvSpPr>
        <p:spPr/>
        <p:txBody>
          <a:bodyPr/>
          <a:lstStyle/>
          <a:p>
            <a:fld id="{4FE572B2-9DE4-42BA-AB7B-913CB3F240B2}" type="slidenum">
              <a:rPr lang="en-US" smtClean="0"/>
              <a:t>23</a:t>
            </a:fld>
            <a:endParaRPr lang="en-US"/>
          </a:p>
        </p:txBody>
      </p:sp>
    </p:spTree>
    <p:extLst>
      <p:ext uri="{BB962C8B-B14F-4D97-AF65-F5344CB8AC3E}">
        <p14:creationId xmlns:p14="http://schemas.microsoft.com/office/powerpoint/2010/main" val="55576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25</a:t>
            </a:fld>
            <a:endParaRPr lang="en-US"/>
          </a:p>
        </p:txBody>
      </p:sp>
    </p:spTree>
    <p:extLst>
      <p:ext uri="{BB962C8B-B14F-4D97-AF65-F5344CB8AC3E}">
        <p14:creationId xmlns:p14="http://schemas.microsoft.com/office/powerpoint/2010/main" val="1781313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26</a:t>
            </a:fld>
            <a:endParaRPr lang="en-US"/>
          </a:p>
        </p:txBody>
      </p:sp>
    </p:spTree>
    <p:extLst>
      <p:ext uri="{BB962C8B-B14F-4D97-AF65-F5344CB8AC3E}">
        <p14:creationId xmlns:p14="http://schemas.microsoft.com/office/powerpoint/2010/main" val="2643724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27</a:t>
            </a:fld>
            <a:endParaRPr lang="en-US"/>
          </a:p>
        </p:txBody>
      </p:sp>
    </p:spTree>
    <p:extLst>
      <p:ext uri="{BB962C8B-B14F-4D97-AF65-F5344CB8AC3E}">
        <p14:creationId xmlns:p14="http://schemas.microsoft.com/office/powerpoint/2010/main" val="258909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31</a:t>
            </a:fld>
            <a:endParaRPr lang="en-US"/>
          </a:p>
        </p:txBody>
      </p:sp>
    </p:spTree>
    <p:extLst>
      <p:ext uri="{BB962C8B-B14F-4D97-AF65-F5344CB8AC3E}">
        <p14:creationId xmlns:p14="http://schemas.microsoft.com/office/powerpoint/2010/main" val="2176863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33</a:t>
            </a:fld>
            <a:endParaRPr lang="en-US"/>
          </a:p>
        </p:txBody>
      </p:sp>
    </p:spTree>
    <p:extLst>
      <p:ext uri="{BB962C8B-B14F-4D97-AF65-F5344CB8AC3E}">
        <p14:creationId xmlns:p14="http://schemas.microsoft.com/office/powerpoint/2010/main" val="352551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35</a:t>
            </a:fld>
            <a:endParaRPr lang="en-US"/>
          </a:p>
        </p:txBody>
      </p:sp>
    </p:spTree>
    <p:extLst>
      <p:ext uri="{BB962C8B-B14F-4D97-AF65-F5344CB8AC3E}">
        <p14:creationId xmlns:p14="http://schemas.microsoft.com/office/powerpoint/2010/main" val="2051340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37</a:t>
            </a:fld>
            <a:endParaRPr lang="en-US"/>
          </a:p>
        </p:txBody>
      </p:sp>
    </p:spTree>
    <p:extLst>
      <p:ext uri="{BB962C8B-B14F-4D97-AF65-F5344CB8AC3E}">
        <p14:creationId xmlns:p14="http://schemas.microsoft.com/office/powerpoint/2010/main" val="3718206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38</a:t>
            </a:fld>
            <a:endParaRPr lang="en-US" dirty="0"/>
          </a:p>
        </p:txBody>
      </p:sp>
    </p:spTree>
    <p:extLst>
      <p:ext uri="{BB962C8B-B14F-4D97-AF65-F5344CB8AC3E}">
        <p14:creationId xmlns:p14="http://schemas.microsoft.com/office/powerpoint/2010/main" val="3369332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UIDP is the fiscal and administrative agent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1466AE-D5F4-4E75-8D15-5FC86103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06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3</a:t>
            </a:fld>
            <a:endParaRPr lang="en-US" dirty="0"/>
          </a:p>
        </p:txBody>
      </p:sp>
    </p:spTree>
    <p:extLst>
      <p:ext uri="{BB962C8B-B14F-4D97-AF65-F5344CB8AC3E}">
        <p14:creationId xmlns:p14="http://schemas.microsoft.com/office/powerpoint/2010/main" val="123769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40</a:t>
            </a:fld>
            <a:endParaRPr lang="en-US" dirty="0"/>
          </a:p>
        </p:txBody>
      </p:sp>
    </p:spTree>
    <p:extLst>
      <p:ext uri="{BB962C8B-B14F-4D97-AF65-F5344CB8AC3E}">
        <p14:creationId xmlns:p14="http://schemas.microsoft.com/office/powerpoint/2010/main" val="293824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Innovation Ops describes the practices, processes, governance, and KPI’s to enable organizations to most effectively achieve their innovation goals</a:t>
            </a:r>
          </a:p>
        </p:txBody>
      </p:sp>
      <p:sp>
        <p:nvSpPr>
          <p:cNvPr id="4" name="Slide Number Placeholder 3"/>
          <p:cNvSpPr>
            <a:spLocks noGrp="1"/>
          </p:cNvSpPr>
          <p:nvPr>
            <p:ph type="sldNum" sz="quarter" idx="5"/>
          </p:nvPr>
        </p:nvSpPr>
        <p:spPr/>
        <p:txBody>
          <a:bodyPr/>
          <a:lstStyle/>
          <a:p>
            <a:fld id="{4FE572B2-9DE4-42BA-AB7B-913CB3F240B2}" type="slidenum">
              <a:rPr lang="en-US" smtClean="0"/>
              <a:t>5</a:t>
            </a:fld>
            <a:endParaRPr lang="en-US"/>
          </a:p>
        </p:txBody>
      </p:sp>
    </p:spTree>
    <p:extLst>
      <p:ext uri="{BB962C8B-B14F-4D97-AF65-F5344CB8AC3E}">
        <p14:creationId xmlns:p14="http://schemas.microsoft.com/office/powerpoint/2010/main" val="2089682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6</a:t>
            </a:fld>
            <a:endParaRPr lang="en-US"/>
          </a:p>
        </p:txBody>
      </p:sp>
    </p:spTree>
    <p:extLst>
      <p:ext uri="{BB962C8B-B14F-4D97-AF65-F5344CB8AC3E}">
        <p14:creationId xmlns:p14="http://schemas.microsoft.com/office/powerpoint/2010/main" val="294668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8</a:t>
            </a:fld>
            <a:endParaRPr lang="en-US"/>
          </a:p>
        </p:txBody>
      </p:sp>
    </p:spTree>
    <p:extLst>
      <p:ext uri="{BB962C8B-B14F-4D97-AF65-F5344CB8AC3E}">
        <p14:creationId xmlns:p14="http://schemas.microsoft.com/office/powerpoint/2010/main" val="376333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9</a:t>
            </a:fld>
            <a:endParaRPr lang="en-US"/>
          </a:p>
        </p:txBody>
      </p:sp>
    </p:spTree>
    <p:extLst>
      <p:ext uri="{BB962C8B-B14F-4D97-AF65-F5344CB8AC3E}">
        <p14:creationId xmlns:p14="http://schemas.microsoft.com/office/powerpoint/2010/main" val="425906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18</a:t>
            </a:fld>
            <a:endParaRPr lang="en-US"/>
          </a:p>
        </p:txBody>
      </p:sp>
    </p:spTree>
    <p:extLst>
      <p:ext uri="{BB962C8B-B14F-4D97-AF65-F5344CB8AC3E}">
        <p14:creationId xmlns:p14="http://schemas.microsoft.com/office/powerpoint/2010/main" val="1587126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out better mouse trap maybe and just focus on the phone progression?</a:t>
            </a:r>
          </a:p>
          <a:p>
            <a:endParaRPr lang="en-US" dirty="0"/>
          </a:p>
          <a:p>
            <a:r>
              <a:rPr lang="en-US" dirty="0"/>
              <a:t>Chose phone because it’s a company that wasn’t even in the industry.</a:t>
            </a:r>
          </a:p>
        </p:txBody>
      </p:sp>
      <p:sp>
        <p:nvSpPr>
          <p:cNvPr id="4" name="Slide Number Placeholder 3"/>
          <p:cNvSpPr>
            <a:spLocks noGrp="1"/>
          </p:cNvSpPr>
          <p:nvPr>
            <p:ph type="sldNum" sz="quarter" idx="5"/>
          </p:nvPr>
        </p:nvSpPr>
        <p:spPr/>
        <p:txBody>
          <a:bodyPr/>
          <a:lstStyle/>
          <a:p>
            <a:fld id="{4FE572B2-9DE4-42BA-AB7B-913CB3F240B2}" type="slidenum">
              <a:rPr lang="en-US" smtClean="0"/>
              <a:t>19</a:t>
            </a:fld>
            <a:endParaRPr lang="en-US"/>
          </a:p>
        </p:txBody>
      </p:sp>
    </p:spTree>
    <p:extLst>
      <p:ext uri="{BB962C8B-B14F-4D97-AF65-F5344CB8AC3E}">
        <p14:creationId xmlns:p14="http://schemas.microsoft.com/office/powerpoint/2010/main" val="2612757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572B2-9DE4-42BA-AB7B-913CB3F240B2}" type="slidenum">
              <a:rPr lang="en-US" smtClean="0"/>
              <a:t>20</a:t>
            </a:fld>
            <a:endParaRPr lang="en-US"/>
          </a:p>
        </p:txBody>
      </p:sp>
    </p:spTree>
    <p:extLst>
      <p:ext uri="{BB962C8B-B14F-4D97-AF65-F5344CB8AC3E}">
        <p14:creationId xmlns:p14="http://schemas.microsoft.com/office/powerpoint/2010/main" val="3994695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75A7A544-480B-4CAD-A191-7216CD329FA6}"/>
              </a:ext>
            </a:extLst>
          </p:cNvPr>
          <p:cNvSpPr>
            <a:spLocks noGrp="1"/>
          </p:cNvSpPr>
          <p:nvPr>
            <p:ph type="pic" sz="quarter" idx="17"/>
          </p:nvPr>
        </p:nvSpPr>
        <p:spPr>
          <a:xfrm>
            <a:off x="3474720" y="1801368"/>
            <a:ext cx="8229600" cy="4498848"/>
          </a:xfrm>
        </p:spPr>
        <p:txBody>
          <a:bodyPr/>
          <a:lstStyle/>
          <a:p>
            <a:r>
              <a:rPr lang="en-US" dirty="0"/>
              <a:t>Click icon to add picture</a:t>
            </a:r>
          </a:p>
        </p:txBody>
      </p:sp>
      <p:pic>
        <p:nvPicPr>
          <p:cNvPr id="17" name="Picture 16">
            <a:extLst>
              <a:ext uri="{FF2B5EF4-FFF2-40B4-BE49-F238E27FC236}">
                <a16:creationId xmlns:a16="http://schemas.microsoft.com/office/drawing/2014/main" id="{B8A22520-C5A1-4BA9-BD92-DCF099669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8000"/>
          </a:xfrm>
          <a:prstGeom prst="rect">
            <a:avLst/>
          </a:prstGeom>
        </p:spPr>
      </p:pic>
      <p:sp>
        <p:nvSpPr>
          <p:cNvPr id="18" name="Content Placeholder 2">
            <a:extLst>
              <a:ext uri="{FF2B5EF4-FFF2-40B4-BE49-F238E27FC236}">
                <a16:creationId xmlns:a16="http://schemas.microsoft.com/office/drawing/2014/main" id="{A4AB8E9E-6664-4688-B682-C1611EE2BA77}"/>
              </a:ext>
            </a:extLst>
          </p:cNvPr>
          <p:cNvSpPr>
            <a:spLocks noGrp="1"/>
          </p:cNvSpPr>
          <p:nvPr>
            <p:ph idx="15" hasCustomPrompt="1"/>
          </p:nvPr>
        </p:nvSpPr>
        <p:spPr>
          <a:xfrm>
            <a:off x="4562856" y="3959352"/>
            <a:ext cx="6858000" cy="2203704"/>
          </a:xfrm>
          <a:prstGeom prst="rect">
            <a:avLst/>
          </a:prstGeom>
        </p:spPr>
        <p:txBody>
          <a:bodyPr/>
          <a:lstStyle>
            <a:lvl1pPr marL="0" marR="0" indent="0" algn="r" defTabSz="457200" rtl="0" eaLnBrk="1" fontAlgn="auto" latinLnBrk="0" hangingPunct="1">
              <a:lnSpc>
                <a:spcPct val="100000"/>
              </a:lnSpc>
              <a:spcBef>
                <a:spcPts val="0"/>
              </a:spcBef>
              <a:spcAft>
                <a:spcPts val="600"/>
              </a:spcAft>
              <a:buClr>
                <a:srgbClr val="2C9FDE"/>
              </a:buClr>
              <a:buSzTx/>
              <a:buFont typeface="Arial"/>
              <a:buNone/>
              <a:tabLst/>
              <a:defRPr sz="4400" b="0">
                <a:solidFill>
                  <a:schemeClr val="bg1"/>
                </a:solidFill>
                <a:latin typeface="Helvetica Neue Medium" panose="02000503000000020004"/>
              </a:defRPr>
            </a:lvl1pPr>
            <a:lvl2pPr marL="457200" indent="0">
              <a:buNone/>
              <a:defRPr/>
            </a:lvl2pPr>
          </a:lstStyle>
          <a:p>
            <a:pPr lvl="0"/>
            <a:r>
              <a:rPr lang="en-US" dirty="0"/>
              <a:t>Cover Slide</a:t>
            </a:r>
          </a:p>
          <a:p>
            <a:pPr lvl="0"/>
            <a:r>
              <a:rPr lang="en-US" dirty="0"/>
              <a:t>Presentation Title</a:t>
            </a:r>
          </a:p>
          <a:p>
            <a:pPr lvl="0"/>
            <a:r>
              <a:rPr lang="en-US" dirty="0"/>
              <a:t>Title Line 2</a:t>
            </a:r>
          </a:p>
        </p:txBody>
      </p:sp>
      <p:sp>
        <p:nvSpPr>
          <p:cNvPr id="19" name="Content Placeholder 2">
            <a:extLst>
              <a:ext uri="{FF2B5EF4-FFF2-40B4-BE49-F238E27FC236}">
                <a16:creationId xmlns:a16="http://schemas.microsoft.com/office/drawing/2014/main" id="{35A50993-4A6F-4017-83F5-8E4ABEC8B980}"/>
              </a:ext>
            </a:extLst>
          </p:cNvPr>
          <p:cNvSpPr>
            <a:spLocks noGrp="1"/>
          </p:cNvSpPr>
          <p:nvPr>
            <p:ph idx="16" hasCustomPrompt="1"/>
          </p:nvPr>
        </p:nvSpPr>
        <p:spPr>
          <a:xfrm>
            <a:off x="420624" y="5541264"/>
            <a:ext cx="2615184" cy="832104"/>
          </a:xfrm>
          <a:prstGeom prst="rect">
            <a:avLst/>
          </a:prstGeom>
        </p:spPr>
        <p:txBody>
          <a:bodyPr>
            <a:normAutofit/>
          </a:bodyPr>
          <a:lstStyle>
            <a:lvl1pPr marL="0" marR="0" indent="0" algn="r" defTabSz="457200" rtl="0" eaLnBrk="1" fontAlgn="auto" latinLnBrk="0" hangingPunct="1">
              <a:lnSpc>
                <a:spcPct val="100000"/>
              </a:lnSpc>
              <a:spcBef>
                <a:spcPts val="0"/>
              </a:spcBef>
              <a:spcAft>
                <a:spcPts val="0"/>
              </a:spcAft>
              <a:buClr>
                <a:srgbClr val="2C9FDE"/>
              </a:buClr>
              <a:buSzTx/>
              <a:buFont typeface="Arial"/>
              <a:buNone/>
              <a:tabLst/>
              <a:defRPr sz="2400" b="0">
                <a:latin typeface="Helvetica Neue Medium" panose="02000503000000020004"/>
              </a:defRPr>
            </a:lvl1pPr>
            <a:lvl2pPr marL="457200" indent="0">
              <a:buNone/>
              <a:defRPr/>
            </a:lvl2pPr>
          </a:lstStyle>
          <a:p>
            <a:pPr lvl="0"/>
            <a:r>
              <a:rPr lang="en-US" dirty="0"/>
              <a:t>Presenter name</a:t>
            </a:r>
          </a:p>
          <a:p>
            <a:pPr lvl="0"/>
            <a:r>
              <a:rPr lang="en-US" dirty="0"/>
              <a:t>Affiliation</a:t>
            </a:r>
          </a:p>
        </p:txBody>
      </p:sp>
      <p:sp>
        <p:nvSpPr>
          <p:cNvPr id="22" name="Slide Number Placeholder 5">
            <a:extLst>
              <a:ext uri="{FF2B5EF4-FFF2-40B4-BE49-F238E27FC236}">
                <a16:creationId xmlns:a16="http://schemas.microsoft.com/office/drawing/2014/main" id="{2A0A6314-D79E-41F1-A655-D6660B824AD5}"/>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95EE6-BB6C-CC41-803B-56DD9F89AD38}" type="slidenum">
              <a:rPr lang="en-US" smtClean="0"/>
              <a:t>‹#›</a:t>
            </a:fld>
            <a:endParaRPr lang="en-US" dirty="0"/>
          </a:p>
        </p:txBody>
      </p:sp>
    </p:spTree>
    <p:extLst>
      <p:ext uri="{BB962C8B-B14F-4D97-AF65-F5344CB8AC3E}">
        <p14:creationId xmlns:p14="http://schemas.microsoft.com/office/powerpoint/2010/main" val="371054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sp>
        <p:nvSpPr>
          <p:cNvPr id="2" name="Rectangle 1"/>
          <p:cNvSpPr/>
          <p:nvPr userDrawn="1"/>
        </p:nvSpPr>
        <p:spPr>
          <a:xfrm>
            <a:off x="0" y="-22817"/>
            <a:ext cx="12204699" cy="69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9625"/>
            <a:ext cx="12192000" cy="6903720"/>
          </a:xfrm>
          <a:prstGeom prst="rect">
            <a:avLst/>
          </a:prstGeom>
          <a:gradFill flip="none" rotWithShape="1">
            <a:gsLst>
              <a:gs pos="75000">
                <a:srgbClr val="0A88CA">
                  <a:alpha val="76000"/>
                </a:srgbClr>
              </a:gs>
              <a:gs pos="28000">
                <a:srgbClr val="85C3C3"/>
              </a:gs>
              <a:gs pos="0">
                <a:srgbClr val="95CBC8"/>
              </a:gs>
              <a:gs pos="100000">
                <a:srgbClr val="0083CB"/>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38012" y="-22817"/>
            <a:ext cx="5566687" cy="6914325"/>
          </a:xfrm>
          <a:prstGeom prst="rect">
            <a:avLst/>
          </a:prstGeom>
        </p:spPr>
      </p:pic>
      <p:sp>
        <p:nvSpPr>
          <p:cNvPr id="11" name="Title 1"/>
          <p:cNvSpPr>
            <a:spLocks noGrp="1"/>
          </p:cNvSpPr>
          <p:nvPr>
            <p:ph type="ctrTitle"/>
          </p:nvPr>
        </p:nvSpPr>
        <p:spPr>
          <a:xfrm>
            <a:off x="1054251" y="1855174"/>
            <a:ext cx="4932212" cy="1573826"/>
          </a:xfrm>
          <a:prstGeom prst="rect">
            <a:avLst/>
          </a:prstGeom>
        </p:spPr>
        <p:txBody>
          <a:bodyPr anchor="t">
            <a:normAutofit/>
          </a:bodyPr>
          <a:lstStyle>
            <a:lvl1pPr algn="l">
              <a:defRPr sz="3200" b="1">
                <a:solidFill>
                  <a:schemeClr val="bg1"/>
                </a:solidFill>
                <a:latin typeface="Gotham Medium"/>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12" name="Subtitle 2"/>
          <p:cNvSpPr>
            <a:spLocks noGrp="1"/>
          </p:cNvSpPr>
          <p:nvPr>
            <p:ph type="subTitle" idx="1"/>
          </p:nvPr>
        </p:nvSpPr>
        <p:spPr>
          <a:xfrm>
            <a:off x="1054249" y="3890034"/>
            <a:ext cx="4932213" cy="1655762"/>
          </a:xfrm>
        </p:spPr>
        <p:txBody>
          <a:bodyPr>
            <a:normAutofit/>
          </a:bodyPr>
          <a:lstStyle>
            <a:lvl1pPr marL="0" indent="0" algn="l">
              <a:buNone/>
              <a:defRPr sz="2800">
                <a:solidFill>
                  <a:schemeClr val="bg1"/>
                </a:solidFill>
                <a:latin typeface="Gotham Medium"/>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Placeholder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14556" y="2700217"/>
            <a:ext cx="4522635" cy="1432167"/>
          </a:xfrm>
          <a:prstGeom prst="rect">
            <a:avLst/>
          </a:prstGeom>
          <a:noFill/>
          <a:ln>
            <a:noFill/>
          </a:ln>
        </p:spPr>
      </p:pic>
    </p:spTree>
    <p:extLst>
      <p:ext uri="{BB962C8B-B14F-4D97-AF65-F5344CB8AC3E}">
        <p14:creationId xmlns:p14="http://schemas.microsoft.com/office/powerpoint/2010/main" val="63933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24C7331-6624-2E46-97C0-F70E36BA654A}" type="datetime1">
              <a:rPr lang="en-US" smtClean="0"/>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353800" y="6356350"/>
            <a:ext cx="719959" cy="365125"/>
          </a:xfrm>
        </p:spPr>
        <p:txBody>
          <a:bodyPr/>
          <a:lstStyle/>
          <a:p>
            <a:fld id="{3DC4386E-75B9-4B9B-820A-BF952EA8AB29}" type="slidenum">
              <a:rPr lang="en-US" smtClean="0"/>
              <a:t>‹#›</a:t>
            </a:fld>
            <a:endParaRPr lang="en-US" dirty="0"/>
          </a:p>
        </p:txBody>
      </p:sp>
    </p:spTree>
    <p:extLst>
      <p:ext uri="{BB962C8B-B14F-4D97-AF65-F5344CB8AC3E}">
        <p14:creationId xmlns:p14="http://schemas.microsoft.com/office/powerpoint/2010/main" val="104189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CECD-C14B-4F78-B720-217298C12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F48027-B509-4F7E-B511-5F98F42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2F660-A690-423C-84B8-329B651E7F91}"/>
              </a:ext>
            </a:extLst>
          </p:cNvPr>
          <p:cNvSpPr>
            <a:spLocks noGrp="1"/>
          </p:cNvSpPr>
          <p:nvPr>
            <p:ph type="dt" sz="half" idx="10"/>
          </p:nvPr>
        </p:nvSpPr>
        <p:spPr/>
        <p:txBody>
          <a:bodyPr/>
          <a:lstStyle/>
          <a:p>
            <a:fld id="{60236262-BDC7-4F4E-B144-80543DA701F5}" type="datetimeFigureOut">
              <a:rPr lang="en-US" smtClean="0"/>
              <a:t>12/3/2021</a:t>
            </a:fld>
            <a:endParaRPr lang="en-US"/>
          </a:p>
        </p:txBody>
      </p:sp>
      <p:sp>
        <p:nvSpPr>
          <p:cNvPr id="5" name="Footer Placeholder 4">
            <a:extLst>
              <a:ext uri="{FF2B5EF4-FFF2-40B4-BE49-F238E27FC236}">
                <a16:creationId xmlns:a16="http://schemas.microsoft.com/office/drawing/2014/main" id="{2AF13B62-B702-495C-9BD9-3DC046ED5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524A4-6F49-4B0F-8276-799BDA138B12}"/>
              </a:ext>
            </a:extLst>
          </p:cNvPr>
          <p:cNvSpPr>
            <a:spLocks noGrp="1"/>
          </p:cNvSpPr>
          <p:nvPr>
            <p:ph type="sldNum" sz="quarter" idx="12"/>
          </p:nvPr>
        </p:nvSpPr>
        <p:spPr/>
        <p:txBody>
          <a:bodyPr/>
          <a:lstStyle/>
          <a:p>
            <a:fld id="{939352C1-055E-47AC-BFA9-6BE465F66F2A}" type="slidenum">
              <a:rPr lang="en-US" smtClean="0"/>
              <a:t>‹#›</a:t>
            </a:fld>
            <a:endParaRPr lang="en-US"/>
          </a:p>
        </p:txBody>
      </p:sp>
    </p:spTree>
    <p:extLst>
      <p:ext uri="{BB962C8B-B14F-4D97-AF65-F5344CB8AC3E}">
        <p14:creationId xmlns:p14="http://schemas.microsoft.com/office/powerpoint/2010/main" val="121376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400" b="1">
                <a:solidFill>
                  <a:schemeClr val="accent1"/>
                </a:solidFill>
                <a:latin typeface="Helvetica Neue Medium"/>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9E34715D-164C-44FB-B978-0758F19C9A8B}" type="slidenum">
              <a:rPr lang="en-US" smtClean="0"/>
              <a:t>‹#›</a:t>
            </a:fld>
            <a:endParaRPr lang="en-US" dirty="0"/>
          </a:p>
        </p:txBody>
      </p:sp>
      <p:pic>
        <p:nvPicPr>
          <p:cNvPr id="6" name="Picture 5">
            <a:extLst>
              <a:ext uri="{FF2B5EF4-FFF2-40B4-BE49-F238E27FC236}">
                <a16:creationId xmlns:a16="http://schemas.microsoft.com/office/drawing/2014/main" id="{5591DF06-99C0-4DF2-911B-E21DC32EEEE1}"/>
              </a:ext>
            </a:extLst>
          </p:cNvPr>
          <p:cNvPicPr>
            <a:picLocks noChangeAspect="1"/>
          </p:cNvPicPr>
          <p:nvPr/>
        </p:nvPicPr>
        <p:blipFill rotWithShape="1">
          <a:blip r:embed="rId2">
            <a:extLst>
              <a:ext uri="{28A0092B-C50C-407E-A947-70E740481C1C}">
                <a14:useLocalDpi xmlns:a14="http://schemas.microsoft.com/office/drawing/2010/main" val="0"/>
              </a:ext>
            </a:extLst>
          </a:blip>
          <a:srcRect l="27921" t="21272" r="527"/>
          <a:stretch/>
        </p:blipFill>
        <p:spPr>
          <a:xfrm>
            <a:off x="3321845" y="5815013"/>
            <a:ext cx="8870156" cy="1042987"/>
          </a:xfrm>
          <a:prstGeom prst="rect">
            <a:avLst/>
          </a:prstGeom>
        </p:spPr>
      </p:pic>
      <p:pic>
        <p:nvPicPr>
          <p:cNvPr id="7" name="Picture 6">
            <a:extLst>
              <a:ext uri="{FF2B5EF4-FFF2-40B4-BE49-F238E27FC236}">
                <a16:creationId xmlns:a16="http://schemas.microsoft.com/office/drawing/2014/main" id="{2A38EEE6-D54D-4581-B534-A91687C9C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27" y="5913263"/>
            <a:ext cx="2657285" cy="664322"/>
          </a:xfrm>
          <a:prstGeom prst="rect">
            <a:avLst/>
          </a:prstGeom>
        </p:spPr>
      </p:pic>
      <p:sp>
        <p:nvSpPr>
          <p:cNvPr id="8" name="Slide Number Placeholder 5">
            <a:extLst>
              <a:ext uri="{FF2B5EF4-FFF2-40B4-BE49-F238E27FC236}">
                <a16:creationId xmlns:a16="http://schemas.microsoft.com/office/drawing/2014/main" id="{3C2EA3B1-3485-45F7-977A-9161B422F57F}"/>
              </a:ext>
            </a:extLst>
          </p:cNvPr>
          <p:cNvSpPr txBox="1">
            <a:spLocks/>
          </p:cNvSpPr>
          <p:nvPr/>
        </p:nvSpPr>
        <p:spPr>
          <a:xfrm>
            <a:off x="8890000" y="6522198"/>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7895EE6-BB6C-CC41-803B-56DD9F89AD38}" type="slidenum">
              <a:rPr lang="en-US" smtClean="0"/>
              <a:pPr/>
              <a:t>‹#›</a:t>
            </a:fld>
            <a:endParaRPr lang="en-US" dirty="0"/>
          </a:p>
        </p:txBody>
      </p:sp>
    </p:spTree>
    <p:extLst>
      <p:ext uri="{BB962C8B-B14F-4D97-AF65-F5344CB8AC3E}">
        <p14:creationId xmlns:p14="http://schemas.microsoft.com/office/powerpoint/2010/main" val="343002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7777-4CEA-4D81-9E33-0AD7F1AF3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DF812-2296-4F1A-95DB-F48BAB15B2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8F32F-7DAB-40EB-BA1D-390EF7645120}"/>
              </a:ext>
            </a:extLst>
          </p:cNvPr>
          <p:cNvSpPr>
            <a:spLocks noGrp="1"/>
          </p:cNvSpPr>
          <p:nvPr>
            <p:ph type="dt" sz="half" idx="10"/>
          </p:nvPr>
        </p:nvSpPr>
        <p:spPr/>
        <p:txBody>
          <a:bodyPr/>
          <a:lstStyle/>
          <a:p>
            <a:fld id="{4F6BD5D4-7424-415F-9C79-391EF31591B7}" type="datetimeFigureOut">
              <a:rPr lang="en-US" smtClean="0"/>
              <a:t>12/3/2021</a:t>
            </a:fld>
            <a:endParaRPr lang="en-US"/>
          </a:p>
        </p:txBody>
      </p:sp>
      <p:sp>
        <p:nvSpPr>
          <p:cNvPr id="5" name="Footer Placeholder 4">
            <a:extLst>
              <a:ext uri="{FF2B5EF4-FFF2-40B4-BE49-F238E27FC236}">
                <a16:creationId xmlns:a16="http://schemas.microsoft.com/office/drawing/2014/main" id="{C9B165F2-71E9-4CAA-8DA3-927360ED9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9528B-F97B-4E11-8FF1-EF0D8D2E641B}"/>
              </a:ext>
            </a:extLst>
          </p:cNvPr>
          <p:cNvSpPr>
            <a:spLocks noGrp="1"/>
          </p:cNvSpPr>
          <p:nvPr>
            <p:ph type="sldNum" sz="quarter" idx="12"/>
          </p:nvPr>
        </p:nvSpPr>
        <p:spPr/>
        <p:txBody>
          <a:bodyPr/>
          <a:lstStyle/>
          <a:p>
            <a:fld id="{84F4792D-028A-459B-BC6C-01D81CED290E}" type="slidenum">
              <a:rPr lang="en-US" smtClean="0"/>
              <a:t>‹#›</a:t>
            </a:fld>
            <a:endParaRPr lang="en-US"/>
          </a:p>
        </p:txBody>
      </p:sp>
    </p:spTree>
    <p:extLst>
      <p:ext uri="{BB962C8B-B14F-4D97-AF65-F5344CB8AC3E}">
        <p14:creationId xmlns:p14="http://schemas.microsoft.com/office/powerpoint/2010/main" val="118409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7 End Slide">
    <p:spTree>
      <p:nvGrpSpPr>
        <p:cNvPr id="1" name=""/>
        <p:cNvGrpSpPr/>
        <p:nvPr/>
      </p:nvGrpSpPr>
      <p:grpSpPr>
        <a:xfrm>
          <a:off x="0" y="0"/>
          <a:ext cx="0" cy="0"/>
          <a:chOff x="0" y="0"/>
          <a:chExt cx="0" cy="0"/>
        </a:xfrm>
      </p:grpSpPr>
      <p:sp>
        <p:nvSpPr>
          <p:cNvPr id="10" name="Rectangle 9"/>
          <p:cNvSpPr/>
          <p:nvPr userDrawn="1"/>
        </p:nvSpPr>
        <p:spPr>
          <a:xfrm>
            <a:off x="0" y="0"/>
            <a:ext cx="12192000" cy="6883398"/>
          </a:xfrm>
          <a:prstGeom prst="rect">
            <a:avLst/>
          </a:prstGeom>
          <a:gradFill flip="none" rotWithShape="1">
            <a:gsLst>
              <a:gs pos="75000">
                <a:srgbClr val="0A88CA">
                  <a:alpha val="76000"/>
                </a:srgbClr>
              </a:gs>
              <a:gs pos="28000">
                <a:srgbClr val="85C3C3"/>
              </a:gs>
              <a:gs pos="0">
                <a:srgbClr val="95CBC8"/>
              </a:gs>
              <a:gs pos="100000">
                <a:srgbClr val="0083C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p:cNvSpPr>
            <a:spLocks noGrp="1"/>
          </p:cNvSpPr>
          <p:nvPr>
            <p:ph type="body" sz="half" idx="15"/>
          </p:nvPr>
        </p:nvSpPr>
        <p:spPr>
          <a:xfrm>
            <a:off x="13100" y="1766443"/>
            <a:ext cx="12192000" cy="923435"/>
          </a:xfrm>
        </p:spPr>
        <p:txBody>
          <a:bodyPr>
            <a:normAutofit/>
          </a:bodyPr>
          <a:lstStyle>
            <a:lvl1pPr marL="0" indent="0" algn="ctr">
              <a:lnSpc>
                <a:spcPct val="100000"/>
              </a:lnSpc>
              <a:buNone/>
              <a:defRPr sz="3600" b="1">
                <a:solidFill>
                  <a:schemeClr val="bg1"/>
                </a:solidFill>
                <a:latin typeface="Gotham Medium"/>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p:cNvSpPr>
            <a:spLocks noGrp="1"/>
          </p:cNvSpPr>
          <p:nvPr>
            <p:ph type="body" sz="half" idx="16"/>
          </p:nvPr>
        </p:nvSpPr>
        <p:spPr>
          <a:xfrm>
            <a:off x="346510" y="3515689"/>
            <a:ext cx="11471636" cy="2159401"/>
          </a:xfrm>
        </p:spPr>
        <p:txBody>
          <a:bodyPr>
            <a:normAutofit/>
          </a:bodyPr>
          <a:lstStyle>
            <a:lvl1pPr marL="0" indent="0" algn="ctr">
              <a:lnSpc>
                <a:spcPct val="100000"/>
              </a:lnSpc>
              <a:buNone/>
              <a:defRPr sz="2800" b="0">
                <a:solidFill>
                  <a:schemeClr val="bg1"/>
                </a:solidFill>
                <a:latin typeface="Gotham Medium"/>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4" name="Straight Connector 13"/>
          <p:cNvCxnSpPr/>
          <p:nvPr userDrawn="1"/>
        </p:nvCxnSpPr>
        <p:spPr>
          <a:xfrm>
            <a:off x="5457823" y="2999014"/>
            <a:ext cx="12001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713" y="6299232"/>
            <a:ext cx="1722177" cy="457286"/>
          </a:xfrm>
          <a:prstGeom prst="rect">
            <a:avLst/>
          </a:prstGeom>
        </p:spPr>
      </p:pic>
      <p:sp>
        <p:nvSpPr>
          <p:cNvPr id="9" name="TextBox 8"/>
          <p:cNvSpPr txBox="1"/>
          <p:nvPr userDrawn="1"/>
        </p:nvSpPr>
        <p:spPr>
          <a:xfrm>
            <a:off x="11734800" y="6407141"/>
            <a:ext cx="457200" cy="261610"/>
          </a:xfrm>
          <a:prstGeom prst="rect">
            <a:avLst/>
          </a:prstGeom>
          <a:solidFill>
            <a:schemeClr val="bg1"/>
          </a:solidFill>
        </p:spPr>
        <p:txBody>
          <a:bodyPr wrap="square" rtlCol="0" anchor="ctr" anchorCtr="0">
            <a:spAutoFit/>
          </a:bodyPr>
          <a:lstStyle/>
          <a:p>
            <a:pPr algn="ctr"/>
            <a:fld id="{4A117003-9893-42BA-907A-C8CDBD810E96}" type="slidenum">
              <a:rPr lang="en-US" sz="1100" b="1" smtClean="0">
                <a:solidFill>
                  <a:schemeClr val="tx1"/>
                </a:solidFill>
                <a:latin typeface="Gotham Medium"/>
              </a:rPr>
              <a:pPr algn="ctr"/>
              <a:t>‹#›</a:t>
            </a:fld>
            <a:endParaRPr lang="en-US" sz="1100" b="1" dirty="0">
              <a:solidFill>
                <a:schemeClr val="tx1"/>
              </a:solidFill>
              <a:latin typeface="Gotham Medium"/>
            </a:endParaRPr>
          </a:p>
        </p:txBody>
      </p:sp>
      <p:sp>
        <p:nvSpPr>
          <p:cNvPr id="13" name="TextBox 12">
            <a:extLst>
              <a:ext uri="{FF2B5EF4-FFF2-40B4-BE49-F238E27FC236}">
                <a16:creationId xmlns:a16="http://schemas.microsoft.com/office/drawing/2014/main" id="{FC042CDE-95A7-1949-9A3D-10A8CD565723}"/>
              </a:ext>
            </a:extLst>
          </p:cNvPr>
          <p:cNvSpPr txBox="1"/>
          <p:nvPr userDrawn="1"/>
        </p:nvSpPr>
        <p:spPr>
          <a:xfrm>
            <a:off x="8726311" y="6388076"/>
            <a:ext cx="2841728" cy="55399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Medium"/>
              </a:rPr>
              <a:t>© 2021 Wellspring Worldwide Inc.</a:t>
            </a:r>
          </a:p>
          <a:p>
            <a:endParaRPr lang="en-US" dirty="0">
              <a:solidFill>
                <a:schemeClr val="bg1"/>
              </a:solidFill>
            </a:endParaRPr>
          </a:p>
        </p:txBody>
      </p:sp>
    </p:spTree>
    <p:extLst>
      <p:ext uri="{BB962C8B-B14F-4D97-AF65-F5344CB8AC3E}">
        <p14:creationId xmlns:p14="http://schemas.microsoft.com/office/powerpoint/2010/main" val="1370049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Title and Content">
    <p:bg>
      <p:bgPr>
        <a:solidFill>
          <a:schemeClr val="bg1">
            <a:alpha val="53000"/>
          </a:schemeClr>
        </a:solidFill>
        <a:effectLst/>
      </p:bgPr>
    </p:bg>
    <p:spTree>
      <p:nvGrpSpPr>
        <p:cNvPr id="1" name=""/>
        <p:cNvGrpSpPr/>
        <p:nvPr/>
      </p:nvGrpSpPr>
      <p:grpSpPr>
        <a:xfrm>
          <a:off x="0" y="0"/>
          <a:ext cx="0" cy="0"/>
          <a:chOff x="0" y="0"/>
          <a:chExt cx="0" cy="0"/>
        </a:xfrm>
      </p:grpSpPr>
      <p:pic>
        <p:nvPicPr>
          <p:cNvPr id="2050" name="Picture 2" descr="https://iso.500px.com/wp-content/uploads/2015/11/keith-1500x1000.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5399"/>
            <a:ext cx="12192000" cy="68833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25400"/>
            <a:ext cx="12192000" cy="6883400"/>
          </a:xfrm>
          <a:prstGeom prst="rect">
            <a:avLst/>
          </a:prstGeom>
          <a:gradFill flip="none" rotWithShape="1">
            <a:gsLst>
              <a:gs pos="75000">
                <a:srgbClr val="0A88CA">
                  <a:alpha val="74000"/>
                </a:srgbClr>
              </a:gs>
              <a:gs pos="28000">
                <a:srgbClr val="85C3C3"/>
              </a:gs>
              <a:gs pos="0">
                <a:srgbClr val="95CBC8"/>
              </a:gs>
              <a:gs pos="100000">
                <a:srgbClr val="0083CB"/>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713" y="6299232"/>
            <a:ext cx="1722177" cy="457286"/>
          </a:xfrm>
          <a:prstGeom prst="rect">
            <a:avLst/>
          </a:prstGeom>
        </p:spPr>
      </p:pic>
      <p:sp>
        <p:nvSpPr>
          <p:cNvPr id="17" name="Text Placeholder 3"/>
          <p:cNvSpPr>
            <a:spLocks noGrp="1"/>
          </p:cNvSpPr>
          <p:nvPr>
            <p:ph type="body" sz="half" idx="2"/>
          </p:nvPr>
        </p:nvSpPr>
        <p:spPr>
          <a:xfrm>
            <a:off x="419100" y="1265580"/>
            <a:ext cx="11399044" cy="4817585"/>
          </a:xfrm>
        </p:spPr>
        <p:txBody>
          <a:bodyPr>
            <a:normAutofit/>
          </a:bodyPr>
          <a:lstStyle>
            <a:lvl1pPr marL="0" indent="0" algn="ctr">
              <a:lnSpc>
                <a:spcPct val="100000"/>
              </a:lnSpc>
              <a:buFont typeface="Wingdings" panose="05000000000000000000" pitchFamily="2" charset="2"/>
              <a:buNone/>
              <a:defRPr sz="2800">
                <a:solidFill>
                  <a:schemeClr val="bg1"/>
                </a:solidFill>
                <a:latin typeface="Gotham Medium"/>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TextBox 8"/>
          <p:cNvSpPr txBox="1"/>
          <p:nvPr userDrawn="1"/>
        </p:nvSpPr>
        <p:spPr>
          <a:xfrm>
            <a:off x="11734800" y="6407141"/>
            <a:ext cx="457200" cy="261610"/>
          </a:xfrm>
          <a:prstGeom prst="rect">
            <a:avLst/>
          </a:prstGeom>
          <a:solidFill>
            <a:schemeClr val="bg1"/>
          </a:solidFill>
        </p:spPr>
        <p:txBody>
          <a:bodyPr wrap="square" rtlCol="0" anchor="ctr" anchorCtr="0">
            <a:spAutoFit/>
          </a:bodyPr>
          <a:lstStyle/>
          <a:p>
            <a:pPr algn="ctr"/>
            <a:fld id="{4A117003-9893-42BA-907A-C8CDBD810E96}" type="slidenum">
              <a:rPr lang="en-US" sz="1100" b="1" smtClean="0">
                <a:solidFill>
                  <a:schemeClr val="tx1"/>
                </a:solidFill>
                <a:latin typeface="Gotham Medium"/>
              </a:rPr>
              <a:pPr algn="ctr"/>
              <a:t>‹#›</a:t>
            </a:fld>
            <a:endParaRPr lang="en-US" sz="1100" b="1" dirty="0">
              <a:solidFill>
                <a:schemeClr val="tx1"/>
              </a:solidFill>
              <a:latin typeface="Gotham Medium"/>
            </a:endParaRPr>
          </a:p>
        </p:txBody>
      </p:sp>
      <p:sp>
        <p:nvSpPr>
          <p:cNvPr id="10" name="TextBox 9"/>
          <p:cNvSpPr txBox="1"/>
          <p:nvPr userDrawn="1"/>
        </p:nvSpPr>
        <p:spPr>
          <a:xfrm>
            <a:off x="8715022" y="6388076"/>
            <a:ext cx="2841728" cy="55399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Medium"/>
              </a:rPr>
              <a:t>© 2021 Wellspring Worldwide Inc.</a:t>
            </a:r>
          </a:p>
          <a:p>
            <a:endParaRPr lang="en-US" dirty="0">
              <a:solidFill>
                <a:schemeClr val="bg1"/>
              </a:solidFill>
            </a:endParaRPr>
          </a:p>
        </p:txBody>
      </p:sp>
    </p:spTree>
    <p:extLst>
      <p:ext uri="{BB962C8B-B14F-4D97-AF65-F5344CB8AC3E}">
        <p14:creationId xmlns:p14="http://schemas.microsoft.com/office/powerpoint/2010/main" val="3792692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98473" y="176518"/>
            <a:ext cx="11195055" cy="768451"/>
          </a:xfrm>
        </p:spPr>
        <p:txBody>
          <a:bodyPr anchor="ctr">
            <a:noAutofit/>
          </a:bodyPr>
          <a:lstStyle>
            <a:lvl1pPr algn="ctr">
              <a:defRPr sz="2800" b="1">
                <a:solidFill>
                  <a:schemeClr val="accent4"/>
                </a:solidFill>
                <a:latin typeface="Gotham Medium"/>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Text Placeholder 2"/>
          <p:cNvSpPr>
            <a:spLocks noGrp="1"/>
          </p:cNvSpPr>
          <p:nvPr>
            <p:ph idx="1"/>
          </p:nvPr>
        </p:nvSpPr>
        <p:spPr>
          <a:xfrm>
            <a:off x="498473" y="1257301"/>
            <a:ext cx="11195055" cy="4838700"/>
          </a:xfrm>
          <a:prstGeom prst="rect">
            <a:avLst/>
          </a:prstGeom>
        </p:spPr>
        <p:txBody>
          <a:bodyPr vert="horz" lIns="91440" tIns="45720" rIns="91440" bIns="45720" rtlCol="0">
            <a:normAutofit/>
          </a:bodyPr>
          <a:lstStyle>
            <a:lvl1pPr>
              <a:defRPr sz="2000"/>
            </a:lvl1pPr>
            <a:lvl2pPr>
              <a:defRPr sz="20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11693527" y="6507513"/>
            <a:ext cx="498475" cy="227224"/>
          </a:xfrm>
          <a:prstGeom prst="rect">
            <a:avLst/>
          </a:prstGeom>
          <a:noFill/>
          <a:ln>
            <a:noFill/>
          </a:ln>
        </p:spPr>
        <p:txBody>
          <a:bodyPr anchor="ctr"/>
          <a:lstStyle>
            <a:lvl1pPr algn="ctr">
              <a:defRPr sz="1000">
                <a:solidFill>
                  <a:srgbClr val="008CE2"/>
                </a:solidFill>
                <a:latin typeface="Gotham Light"/>
                <a:ea typeface="Open Sans" panose="020B0606030504020204" pitchFamily="34" charset="0"/>
                <a:cs typeface="Open Sans" panose="020B0606030504020204" pitchFamily="34" charset="0"/>
              </a:defRPr>
            </a:lvl1pPr>
          </a:lstStyle>
          <a:p>
            <a:fld id="{FB29D78C-DD1A-4AAF-B2D6-E8282717300B}" type="slidenum">
              <a:rPr lang="en-US" smtClean="0"/>
              <a:pPr/>
              <a:t>‹#›</a:t>
            </a:fld>
            <a:endParaRPr lang="en-US" dirty="0"/>
          </a:p>
        </p:txBody>
      </p:sp>
    </p:spTree>
    <p:extLst>
      <p:ext uri="{BB962C8B-B14F-4D97-AF65-F5344CB8AC3E}">
        <p14:creationId xmlns:p14="http://schemas.microsoft.com/office/powerpoint/2010/main" val="15014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402336" y="192024"/>
            <a:ext cx="11430000" cy="758952"/>
          </a:xfrm>
        </p:spPr>
        <p:txBody>
          <a:bodyPr/>
          <a:lstStyle/>
          <a:p>
            <a:r>
              <a:rPr lang="en-US"/>
              <a:t>Click to edit Master title style</a:t>
            </a:r>
          </a:p>
        </p:txBody>
      </p:sp>
      <p:sp>
        <p:nvSpPr>
          <p:cNvPr id="6" name="Content Placeholder 5"/>
          <p:cNvSpPr>
            <a:spLocks noGrp="1"/>
          </p:cNvSpPr>
          <p:nvPr>
            <p:ph sz="quarter" idx="11"/>
          </p:nvPr>
        </p:nvSpPr>
        <p:spPr>
          <a:xfrm>
            <a:off x="402336" y="1193800"/>
            <a:ext cx="11430000" cy="49759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76605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5.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A5596-9E1D-4843-A687-B02BF040C119}" type="datetime1">
              <a:rPr lang="en-US" smtClean="0"/>
              <a:t>12/3/2021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4386E-75B9-4B9B-820A-BF952EA8AB29}" type="slidenum">
              <a:rPr lang="en-US" smtClean="0"/>
              <a:t>‹#›</a:t>
            </a:fld>
            <a:endParaRPr lang="en-US" dirty="0"/>
          </a:p>
        </p:txBody>
      </p:sp>
    </p:spTree>
    <p:extLst>
      <p:ext uri="{BB962C8B-B14F-4D97-AF65-F5344CB8AC3E}">
        <p14:creationId xmlns:p14="http://schemas.microsoft.com/office/powerpoint/2010/main" val="1944730702"/>
      </p:ext>
    </p:extLst>
  </p:cSld>
  <p:clrMap bg1="lt1" tx1="dk1" bg2="lt2" tx2="dk2" accent1="accent1" accent2="accent2" accent3="accent3" accent4="accent4" accent5="accent5" accent6="accent6" hlink="hlink" folHlink="folHlink"/>
  <p:sldLayoutIdLst>
    <p:sldLayoutId id="2147483694" r:id="rId1"/>
    <p:sldLayoutId id="214748368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84FE16-B6ED-4918-9C45-17A18268B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23B92F-5176-4AB8-A05D-3B13B6B44B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BB335-1F6C-4DF5-BEA8-68BC4E6C94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36262-BDC7-4F4E-B144-80543DA701F5}" type="datetimeFigureOut">
              <a:rPr lang="en-US" smtClean="0"/>
              <a:t>12/3/2021</a:t>
            </a:fld>
            <a:endParaRPr lang="en-US"/>
          </a:p>
        </p:txBody>
      </p:sp>
      <p:sp>
        <p:nvSpPr>
          <p:cNvPr id="5" name="Footer Placeholder 4">
            <a:extLst>
              <a:ext uri="{FF2B5EF4-FFF2-40B4-BE49-F238E27FC236}">
                <a16:creationId xmlns:a16="http://schemas.microsoft.com/office/drawing/2014/main" id="{D89D1178-4A10-452D-9882-2482505B08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0F86AC-7BAD-4640-A8C2-0261E8A6A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352C1-055E-47AC-BFA9-6BE465F66F2A}" type="slidenum">
              <a:rPr lang="en-US" smtClean="0"/>
              <a:t>‹#›</a:t>
            </a:fld>
            <a:endParaRPr lang="en-US"/>
          </a:p>
        </p:txBody>
      </p:sp>
    </p:spTree>
    <p:extLst>
      <p:ext uri="{BB962C8B-B14F-4D97-AF65-F5344CB8AC3E}">
        <p14:creationId xmlns:p14="http://schemas.microsoft.com/office/powerpoint/2010/main" val="3474473803"/>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4715D-164C-44FB-B978-0758F19C9A8B}" type="slidenum">
              <a:rPr lang="en-US" smtClean="0"/>
              <a:t>‹#›</a:t>
            </a:fld>
            <a:endParaRPr lang="en-US" dirty="0"/>
          </a:p>
        </p:txBody>
      </p:sp>
    </p:spTree>
    <p:extLst>
      <p:ext uri="{BB962C8B-B14F-4D97-AF65-F5344CB8AC3E}">
        <p14:creationId xmlns:p14="http://schemas.microsoft.com/office/powerpoint/2010/main" val="3005169644"/>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57200" rtl="0" eaLnBrk="1" latinLnBrk="0" hangingPunct="1">
        <a:spcBef>
          <a:spcPct val="0"/>
        </a:spcBef>
        <a:buNone/>
        <a:defRPr sz="3400" kern="1200">
          <a:solidFill>
            <a:schemeClr val="tx1"/>
          </a:solidFill>
          <a:latin typeface="Helvetica Neue" panose="02000503000000020004"/>
          <a:ea typeface="+mj-ea"/>
          <a:cs typeface="+mj-cs"/>
        </a:defRPr>
      </a:lvl1pPr>
    </p:titleStyle>
    <p:bodyStyle>
      <a:lvl1pPr marL="0" indent="0" algn="l" defTabSz="457200" rtl="0" eaLnBrk="1" latinLnBrk="0" hangingPunct="1">
        <a:spcBef>
          <a:spcPct val="20000"/>
        </a:spcBef>
        <a:buFont typeface="Arial"/>
        <a:buNone/>
        <a:defRPr sz="36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CFB572-908A-455C-A9C0-B8DDE3BDF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47B96C-C3D3-452B-8E79-735122E4CA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808731-3226-4288-BFE9-3952B2BCB4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BD5D4-7424-415F-9C79-391EF31591B7}" type="datetimeFigureOut">
              <a:rPr lang="en-US" smtClean="0"/>
              <a:t>12/3/2021</a:t>
            </a:fld>
            <a:endParaRPr lang="en-US"/>
          </a:p>
        </p:txBody>
      </p:sp>
      <p:sp>
        <p:nvSpPr>
          <p:cNvPr id="5" name="Footer Placeholder 4">
            <a:extLst>
              <a:ext uri="{FF2B5EF4-FFF2-40B4-BE49-F238E27FC236}">
                <a16:creationId xmlns:a16="http://schemas.microsoft.com/office/drawing/2014/main" id="{92BEED8F-14F2-484E-ADE8-B002E8B1C1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EF57FD-9215-4354-8213-AB965C446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4792D-028A-459B-BC6C-01D81CED290E}" type="slidenum">
              <a:rPr lang="en-US" smtClean="0"/>
              <a:t>‹#›</a:t>
            </a:fld>
            <a:endParaRPr lang="en-US"/>
          </a:p>
        </p:txBody>
      </p:sp>
    </p:spTree>
    <p:extLst>
      <p:ext uri="{BB962C8B-B14F-4D97-AF65-F5344CB8AC3E}">
        <p14:creationId xmlns:p14="http://schemas.microsoft.com/office/powerpoint/2010/main" val="2843884186"/>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5111" y="1257301"/>
            <a:ext cx="11426257" cy="4838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9171" y="6307833"/>
            <a:ext cx="1759086" cy="472347"/>
          </a:xfrm>
          <a:prstGeom prst="rect">
            <a:avLst/>
          </a:prstGeom>
        </p:spPr>
      </p:pic>
      <p:sp>
        <p:nvSpPr>
          <p:cNvPr id="6" name="Rectangle 5"/>
          <p:cNvSpPr/>
          <p:nvPr userDrawn="1"/>
        </p:nvSpPr>
        <p:spPr>
          <a:xfrm>
            <a:off x="4083050" y="0"/>
            <a:ext cx="4025900" cy="101600"/>
          </a:xfrm>
          <a:prstGeom prst="rect">
            <a:avLst/>
          </a:prstGeom>
          <a:solidFill>
            <a:srgbClr val="008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0"/>
          <p:cNvSpPr>
            <a:spLocks noGrp="1"/>
          </p:cNvSpPr>
          <p:nvPr>
            <p:ph type="title"/>
          </p:nvPr>
        </p:nvSpPr>
        <p:spPr>
          <a:xfrm>
            <a:off x="402336" y="192024"/>
            <a:ext cx="11430000" cy="7589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Box 7"/>
          <p:cNvSpPr txBox="1"/>
          <p:nvPr userDrawn="1"/>
        </p:nvSpPr>
        <p:spPr>
          <a:xfrm>
            <a:off x="11734800" y="6400786"/>
            <a:ext cx="457200" cy="261610"/>
          </a:xfrm>
          <a:prstGeom prst="rect">
            <a:avLst/>
          </a:prstGeom>
          <a:solidFill>
            <a:srgbClr val="0083CA"/>
          </a:solidFill>
        </p:spPr>
        <p:txBody>
          <a:bodyPr wrap="square" rtlCol="0" anchor="ctr" anchorCtr="0">
            <a:spAutoFit/>
          </a:bodyPr>
          <a:lstStyle/>
          <a:p>
            <a:pPr algn="ctr"/>
            <a:fld id="{4A117003-9893-42BA-907A-C8CDBD810E96}" type="slidenum">
              <a:rPr lang="en-US" sz="1100" b="1" smtClean="0">
                <a:solidFill>
                  <a:schemeClr val="bg1"/>
                </a:solidFill>
                <a:latin typeface="Gotham Medium"/>
              </a:rPr>
              <a:pPr algn="ctr"/>
              <a:t>‹#›</a:t>
            </a:fld>
            <a:endParaRPr lang="en-US" sz="1100" b="1" dirty="0">
              <a:solidFill>
                <a:schemeClr val="bg1"/>
              </a:solidFill>
              <a:latin typeface="Gotham Medium"/>
            </a:endParaRPr>
          </a:p>
        </p:txBody>
      </p:sp>
      <p:sp>
        <p:nvSpPr>
          <p:cNvPr id="9" name="TextBox 8"/>
          <p:cNvSpPr txBox="1"/>
          <p:nvPr userDrawn="1"/>
        </p:nvSpPr>
        <p:spPr>
          <a:xfrm>
            <a:off x="8191087" y="6388076"/>
            <a:ext cx="3383280" cy="553998"/>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latin typeface="Gotham Medium"/>
              </a:rPr>
              <a:t>© 2021 Wellspring Worldwide Inc.</a:t>
            </a:r>
          </a:p>
          <a:p>
            <a:pPr algn="r"/>
            <a:endParaRPr lang="en-US" dirty="0"/>
          </a:p>
        </p:txBody>
      </p:sp>
    </p:spTree>
    <p:extLst>
      <p:ext uri="{BB962C8B-B14F-4D97-AF65-F5344CB8AC3E}">
        <p14:creationId xmlns:p14="http://schemas.microsoft.com/office/powerpoint/2010/main" val="4028263115"/>
      </p:ext>
    </p:extLst>
  </p:cSld>
  <p:clrMap bg1="lt1" tx1="dk1" bg2="lt2" tx2="dk2" accent1="accent1" accent2="accent2" accent3="accent3" accent4="accent4" accent5="accent5" accent6="accent6" hlink="hlink" folHlink="folHlink"/>
  <p:sldLayoutIdLst>
    <p:sldLayoutId id="2147483685" r:id="rId1"/>
    <p:sldLayoutId id="2147483661" r:id="rId2"/>
    <p:sldLayoutId id="2147483693" r:id="rId3"/>
    <p:sldLayoutId id="2147483665" r:id="rId4"/>
    <p:sldLayoutId id="2147483662" r:id="rId5"/>
  </p:sldLayoutIdLst>
  <p:hf sldNum="0" hdr="0" ftr="0" dt="0"/>
  <p:txStyles>
    <p:titleStyle>
      <a:lvl1pPr algn="ctr" defTabSz="914400" rtl="0" eaLnBrk="1" latinLnBrk="0" hangingPunct="1">
        <a:lnSpc>
          <a:spcPct val="90000"/>
        </a:lnSpc>
        <a:spcBef>
          <a:spcPct val="0"/>
        </a:spcBef>
        <a:buNone/>
        <a:defRPr lang="en-US" sz="3200" b="1" kern="1200">
          <a:solidFill>
            <a:schemeClr val="accent4"/>
          </a:solidFill>
          <a:latin typeface="Gotham Medium"/>
          <a:ea typeface="Open Sans" panose="020B0606030504020204" pitchFamily="34" charset="0"/>
          <a:cs typeface="Open Sans" panose="020B0606030504020204" pitchFamily="34" charset="0"/>
        </a:defRPr>
      </a:lvl1pPr>
    </p:titleStyle>
    <p:bodyStyle>
      <a:lvl1pPr marL="342900" indent="-342900" algn="l" defTabSz="914400" rtl="0" eaLnBrk="1" latinLnBrk="0" hangingPunct="1">
        <a:lnSpc>
          <a:spcPct val="90000"/>
        </a:lnSpc>
        <a:spcBef>
          <a:spcPts val="1000"/>
        </a:spcBef>
        <a:buClr>
          <a:schemeClr val="accent4"/>
        </a:buClr>
        <a:buFont typeface="Wingdings" panose="05000000000000000000" pitchFamily="2" charset="2"/>
        <a:buChar char="§"/>
        <a:defRPr lang="en-US" sz="2800" kern="1200" smtClean="0">
          <a:solidFill>
            <a:schemeClr val="tx1"/>
          </a:solidFill>
          <a:latin typeface="Gotham Medium"/>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4"/>
        </a:buClr>
        <a:buFont typeface="Courier New" panose="02070309020205020404" pitchFamily="49" charset="0"/>
        <a:buChar char="o"/>
        <a:defRPr lang="en-US" sz="2400" kern="1200" smtClean="0">
          <a:solidFill>
            <a:schemeClr val="tx1"/>
          </a:solidFill>
          <a:latin typeface="Gotham Medium"/>
          <a:ea typeface="Open Sans" panose="020B0606030504020204" pitchFamily="34" charset="0"/>
          <a:cs typeface="Open Sans" panose="020B0606030504020204" pitchFamily="34" charset="0"/>
        </a:defRPr>
      </a:lvl2pPr>
      <a:lvl3pPr marL="1200150" indent="-285750" algn="l" defTabSz="914400" rtl="0" eaLnBrk="1" latinLnBrk="0" hangingPunct="1">
        <a:lnSpc>
          <a:spcPct val="90000"/>
        </a:lnSpc>
        <a:spcBef>
          <a:spcPts val="500"/>
        </a:spcBef>
        <a:buClr>
          <a:schemeClr val="accent4"/>
        </a:buClr>
        <a:buFont typeface="Arial" panose="020B0604020202020204" pitchFamily="34" charset="0"/>
        <a:buChar char="•"/>
        <a:defRPr lang="en-US" sz="2000" kern="1200" smtClean="0">
          <a:solidFill>
            <a:schemeClr val="tx1"/>
          </a:solidFill>
          <a:latin typeface="Gotham Medium"/>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4"/>
        </a:buClr>
        <a:buFont typeface="Times New Roman" panose="02020603050405020304" pitchFamily="18" charset="0"/>
        <a:buChar char="-"/>
        <a:defRPr lang="en-US" sz="1600" kern="1200" smtClean="0">
          <a:solidFill>
            <a:schemeClr val="tx1"/>
          </a:solidFill>
          <a:latin typeface="Gotham Medium"/>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4"/>
        </a:buClr>
        <a:buFont typeface="Wingdings" panose="05000000000000000000" pitchFamily="2" charset="2"/>
        <a:buChar char="§"/>
        <a:defRPr lang="en-US" sz="1600" kern="1200">
          <a:solidFill>
            <a:schemeClr val="tx1"/>
          </a:solidFill>
          <a:latin typeface="Gotham Medium"/>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0" userDrawn="1">
          <p15:clr>
            <a:srgbClr val="F26B43"/>
          </p15:clr>
        </p15:guide>
        <p15:guide id="2" orient="horz" pos="600" userDrawn="1">
          <p15:clr>
            <a:srgbClr val="F26B43"/>
          </p15:clr>
        </p15:guide>
        <p15:guide id="3" pos="3840" userDrawn="1">
          <p15:clr>
            <a:srgbClr val="F26B43"/>
          </p15:clr>
        </p15:guide>
        <p15:guide id="4" pos="264" userDrawn="1">
          <p15:clr>
            <a:srgbClr val="F26B43"/>
          </p15:clr>
        </p15:guide>
        <p15:guide id="5" pos="7440" userDrawn="1">
          <p15:clr>
            <a:srgbClr val="F26B43"/>
          </p15:clr>
        </p15:guide>
        <p15:guide id="6" orient="horz" pos="792" userDrawn="1">
          <p15:clr>
            <a:srgbClr val="F26B43"/>
          </p15:clr>
        </p15:guide>
        <p15:guide id="7" orient="horz" pos="2160" userDrawn="1">
          <p15:clr>
            <a:srgbClr val="F26B43"/>
          </p15:clr>
        </p15:guide>
        <p15:guide id="8" orient="horz" pos="1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tiff"/><Relationship Id="rId4" Type="http://schemas.openxmlformats.org/officeDocument/2006/relationships/image" Target="../media/image43.tiff"/></Relationships>
</file>

<file path=ppt/slides/_rels/slide1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4.tiff"/><Relationship Id="rId4" Type="http://schemas.openxmlformats.org/officeDocument/2006/relationships/image" Target="../media/image47.tif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hyperlink" Target="https://hbr.org/2012/05/a-simple-tool-you-need-to-mana"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www.mckinsey.com/business-functions/strategy-and-corporate-finance/our-insights/enduring-ideas-the-three-horizons-of-growth" TargetMode="External"/><Relationship Id="rId5" Type="http://schemas.openxmlformats.org/officeDocument/2006/relationships/image" Target="../media/image49.png"/><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hart" Target="../charts/chart7.xml"/><Relationship Id="rId1" Type="http://schemas.openxmlformats.org/officeDocument/2006/relationships/slideLayout" Target="../slideLayouts/slideLayout9.xml"/><Relationship Id="rId4" Type="http://schemas.openxmlformats.org/officeDocument/2006/relationships/hyperlink" Target="https://sifted.eu/articles/corporates-building-startup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44.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hyperlink" Target="http://www.erva.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34.tiff"/><Relationship Id="rId7" Type="http://schemas.openxmlformats.org/officeDocument/2006/relationships/image" Target="../media/image20.tiff"/><Relationship Id="rId12" Type="http://schemas.openxmlformats.org/officeDocument/2006/relationships/image" Target="../media/image25.tiff"/><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png"/><Relationship Id="rId20" Type="http://schemas.openxmlformats.org/officeDocument/2006/relationships/image" Target="../media/image33.jpeg"/><Relationship Id="rId1" Type="http://schemas.openxmlformats.org/officeDocument/2006/relationships/slideLayout" Target="../slideLayouts/slideLayout8.xml"/><Relationship Id="rId6" Type="http://schemas.openxmlformats.org/officeDocument/2006/relationships/image" Target="../media/image19.tiff"/><Relationship Id="rId11" Type="http://schemas.openxmlformats.org/officeDocument/2006/relationships/image" Target="../media/image24.tiff"/><Relationship Id="rId5" Type="http://schemas.openxmlformats.org/officeDocument/2006/relationships/image" Target="../media/image18.tiff"/><Relationship Id="rId15" Type="http://schemas.openxmlformats.org/officeDocument/2006/relationships/image" Target="../media/image28.tiff"/><Relationship Id="rId10" Type="http://schemas.openxmlformats.org/officeDocument/2006/relationships/image" Target="../media/image23.png"/><Relationship Id="rId19" Type="http://schemas.openxmlformats.org/officeDocument/2006/relationships/image" Target="../media/image32.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tif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6538DF-D37C-44E4-891A-4C2F735A28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459872"/>
          </a:xfrm>
          <a:prstGeom prst="rect">
            <a:avLst/>
          </a:prstGeom>
        </p:spPr>
      </p:pic>
      <p:sp>
        <p:nvSpPr>
          <p:cNvPr id="2" name="Slide Number Placeholder 1">
            <a:extLst>
              <a:ext uri="{FF2B5EF4-FFF2-40B4-BE49-F238E27FC236}">
                <a16:creationId xmlns:a16="http://schemas.microsoft.com/office/drawing/2014/main" id="{CCDAF19F-2D29-BF40-82DF-AE2C5B50F11C}"/>
              </a:ext>
            </a:extLst>
          </p:cNvPr>
          <p:cNvSpPr>
            <a:spLocks noGrp="1"/>
          </p:cNvSpPr>
          <p:nvPr>
            <p:ph type="sldNum" sz="quarter" idx="12"/>
          </p:nvPr>
        </p:nvSpPr>
        <p:spPr/>
        <p:txBody>
          <a:bodyPr/>
          <a:lstStyle/>
          <a:p>
            <a:fld id="{3DC4386E-75B9-4B9B-820A-BF952EA8AB29}" type="slidenum">
              <a:rPr lang="en-US" smtClean="0"/>
              <a:t>1</a:t>
            </a:fld>
            <a:endParaRPr lang="en-US" dirty="0"/>
          </a:p>
        </p:txBody>
      </p:sp>
    </p:spTree>
    <p:extLst>
      <p:ext uri="{BB962C8B-B14F-4D97-AF65-F5344CB8AC3E}">
        <p14:creationId xmlns:p14="http://schemas.microsoft.com/office/powerpoint/2010/main" val="709666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6E340F-84E2-034C-8075-FC4FFDE734D2}"/>
              </a:ext>
            </a:extLst>
          </p:cNvPr>
          <p:cNvSpPr>
            <a:spLocks noGrp="1"/>
          </p:cNvSpPr>
          <p:nvPr>
            <p:ph type="title"/>
          </p:nvPr>
        </p:nvSpPr>
        <p:spPr>
          <a:xfrm>
            <a:off x="402336" y="3074121"/>
            <a:ext cx="11430000" cy="758952"/>
          </a:xfrm>
        </p:spPr>
        <p:txBody>
          <a:bodyPr>
            <a:normAutofit/>
          </a:bodyPr>
          <a:lstStyle/>
          <a:p>
            <a:r>
              <a:rPr lang="en-US" dirty="0"/>
              <a:t>Research Study: </a:t>
            </a:r>
            <a:r>
              <a:rPr lang="en-US" i="1" dirty="0"/>
              <a:t>The 2021 R&amp;D and Innovation Agenda</a:t>
            </a:r>
          </a:p>
        </p:txBody>
      </p:sp>
    </p:spTree>
    <p:extLst>
      <p:ext uri="{BB962C8B-B14F-4D97-AF65-F5344CB8AC3E}">
        <p14:creationId xmlns:p14="http://schemas.microsoft.com/office/powerpoint/2010/main" val="1733309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38A8-BFCB-A043-87E5-E4D8DA1E6D6B}"/>
              </a:ext>
            </a:extLst>
          </p:cNvPr>
          <p:cNvSpPr>
            <a:spLocks noGrp="1"/>
          </p:cNvSpPr>
          <p:nvPr>
            <p:ph type="title"/>
          </p:nvPr>
        </p:nvSpPr>
        <p:spPr/>
        <p:txBody>
          <a:bodyPr/>
          <a:lstStyle/>
          <a:p>
            <a:r>
              <a:rPr lang="en-US" dirty="0"/>
              <a:t>Wellspring’s annual study: three years and counting</a:t>
            </a:r>
          </a:p>
        </p:txBody>
      </p:sp>
      <p:pic>
        <p:nvPicPr>
          <p:cNvPr id="4" name="Picture 3">
            <a:extLst>
              <a:ext uri="{FF2B5EF4-FFF2-40B4-BE49-F238E27FC236}">
                <a16:creationId xmlns:a16="http://schemas.microsoft.com/office/drawing/2014/main" id="{CD8B9FDC-6B9D-6848-AB80-212E0D955C86}"/>
              </a:ext>
            </a:extLst>
          </p:cNvPr>
          <p:cNvPicPr>
            <a:picLocks noChangeAspect="1"/>
          </p:cNvPicPr>
          <p:nvPr/>
        </p:nvPicPr>
        <p:blipFill>
          <a:blip r:embed="rId2"/>
          <a:stretch>
            <a:fillRect/>
          </a:stretch>
        </p:blipFill>
        <p:spPr>
          <a:xfrm>
            <a:off x="8288634" y="1499725"/>
            <a:ext cx="3543702" cy="4593124"/>
          </a:xfrm>
          <a:prstGeom prst="rect">
            <a:avLst/>
          </a:prstGeom>
          <a:ln>
            <a:solidFill>
              <a:schemeClr val="bg2">
                <a:lumMod val="75000"/>
              </a:schemeClr>
            </a:solidFill>
          </a:ln>
        </p:spPr>
      </p:pic>
      <p:pic>
        <p:nvPicPr>
          <p:cNvPr id="5" name="Picture 4">
            <a:extLst>
              <a:ext uri="{FF2B5EF4-FFF2-40B4-BE49-F238E27FC236}">
                <a16:creationId xmlns:a16="http://schemas.microsoft.com/office/drawing/2014/main" id="{312CFEBE-CF3E-8944-B870-E5B466F07203}"/>
              </a:ext>
            </a:extLst>
          </p:cNvPr>
          <p:cNvPicPr>
            <a:picLocks noChangeAspect="1"/>
          </p:cNvPicPr>
          <p:nvPr/>
        </p:nvPicPr>
        <p:blipFill>
          <a:blip r:embed="rId3"/>
          <a:stretch>
            <a:fillRect/>
          </a:stretch>
        </p:blipFill>
        <p:spPr>
          <a:xfrm>
            <a:off x="402336" y="1499725"/>
            <a:ext cx="3543702" cy="4593124"/>
          </a:xfrm>
          <a:prstGeom prst="rect">
            <a:avLst/>
          </a:prstGeom>
          <a:ln>
            <a:solidFill>
              <a:schemeClr val="bg2">
                <a:lumMod val="75000"/>
              </a:schemeClr>
            </a:solidFill>
          </a:ln>
        </p:spPr>
      </p:pic>
      <p:pic>
        <p:nvPicPr>
          <p:cNvPr id="6" name="Picture 5">
            <a:extLst>
              <a:ext uri="{FF2B5EF4-FFF2-40B4-BE49-F238E27FC236}">
                <a16:creationId xmlns:a16="http://schemas.microsoft.com/office/drawing/2014/main" id="{8602DD57-3289-E043-8763-47607AAF0A6B}"/>
              </a:ext>
            </a:extLst>
          </p:cNvPr>
          <p:cNvPicPr>
            <a:picLocks noChangeAspect="1"/>
          </p:cNvPicPr>
          <p:nvPr/>
        </p:nvPicPr>
        <p:blipFill>
          <a:blip r:embed="rId4"/>
          <a:stretch>
            <a:fillRect/>
          </a:stretch>
        </p:blipFill>
        <p:spPr>
          <a:xfrm>
            <a:off x="4345485" y="1499725"/>
            <a:ext cx="3543702" cy="4593124"/>
          </a:xfrm>
          <a:prstGeom prst="rect">
            <a:avLst/>
          </a:prstGeom>
          <a:ln>
            <a:solidFill>
              <a:schemeClr val="bg2">
                <a:lumMod val="75000"/>
              </a:schemeClr>
            </a:solidFill>
          </a:ln>
        </p:spPr>
      </p:pic>
      <p:sp>
        <p:nvSpPr>
          <p:cNvPr id="7" name="TextBox 6">
            <a:extLst>
              <a:ext uri="{FF2B5EF4-FFF2-40B4-BE49-F238E27FC236}">
                <a16:creationId xmlns:a16="http://schemas.microsoft.com/office/drawing/2014/main" id="{26EB8018-B337-A544-B30C-570E8A8E7559}"/>
              </a:ext>
            </a:extLst>
          </p:cNvPr>
          <p:cNvSpPr txBox="1"/>
          <p:nvPr/>
        </p:nvSpPr>
        <p:spPr>
          <a:xfrm>
            <a:off x="552286" y="973209"/>
            <a:ext cx="3243802" cy="400110"/>
          </a:xfrm>
          <a:prstGeom prst="rect">
            <a:avLst/>
          </a:prstGeom>
          <a:noFill/>
        </p:spPr>
        <p:txBody>
          <a:bodyPr wrap="square" rtlCol="0">
            <a:spAutoFit/>
          </a:bodyPr>
          <a:lstStyle/>
          <a:p>
            <a:pPr algn="ctr"/>
            <a:r>
              <a:rPr lang="en-US" sz="2000" dirty="0">
                <a:latin typeface="Gotham Medium" panose="02000604030000020004" pitchFamily="2" charset="0"/>
              </a:rPr>
              <a:t>2019</a:t>
            </a:r>
          </a:p>
        </p:txBody>
      </p:sp>
      <p:sp>
        <p:nvSpPr>
          <p:cNvPr id="8" name="TextBox 7">
            <a:extLst>
              <a:ext uri="{FF2B5EF4-FFF2-40B4-BE49-F238E27FC236}">
                <a16:creationId xmlns:a16="http://schemas.microsoft.com/office/drawing/2014/main" id="{2C683B2D-9EB0-F04E-B6A6-9D217ED06132}"/>
              </a:ext>
            </a:extLst>
          </p:cNvPr>
          <p:cNvSpPr txBox="1"/>
          <p:nvPr/>
        </p:nvSpPr>
        <p:spPr>
          <a:xfrm>
            <a:off x="4495435" y="973209"/>
            <a:ext cx="3243802" cy="400110"/>
          </a:xfrm>
          <a:prstGeom prst="rect">
            <a:avLst/>
          </a:prstGeom>
          <a:noFill/>
        </p:spPr>
        <p:txBody>
          <a:bodyPr wrap="square" rtlCol="0">
            <a:spAutoFit/>
          </a:bodyPr>
          <a:lstStyle/>
          <a:p>
            <a:pPr algn="ctr"/>
            <a:r>
              <a:rPr lang="en-US" sz="2000" dirty="0">
                <a:latin typeface="Gotham Medium" panose="02000604030000020004" pitchFamily="2" charset="0"/>
              </a:rPr>
              <a:t>2020</a:t>
            </a:r>
          </a:p>
        </p:txBody>
      </p:sp>
      <p:sp>
        <p:nvSpPr>
          <p:cNvPr id="9" name="TextBox 8">
            <a:extLst>
              <a:ext uri="{FF2B5EF4-FFF2-40B4-BE49-F238E27FC236}">
                <a16:creationId xmlns:a16="http://schemas.microsoft.com/office/drawing/2014/main" id="{DFAB4422-E490-E34E-B0F0-F0B2EB553F9D}"/>
              </a:ext>
            </a:extLst>
          </p:cNvPr>
          <p:cNvSpPr txBox="1"/>
          <p:nvPr/>
        </p:nvSpPr>
        <p:spPr>
          <a:xfrm>
            <a:off x="8438584" y="968224"/>
            <a:ext cx="3243802" cy="400110"/>
          </a:xfrm>
          <a:prstGeom prst="rect">
            <a:avLst/>
          </a:prstGeom>
          <a:noFill/>
        </p:spPr>
        <p:txBody>
          <a:bodyPr wrap="square" rtlCol="0">
            <a:spAutoFit/>
          </a:bodyPr>
          <a:lstStyle/>
          <a:p>
            <a:pPr algn="ctr"/>
            <a:r>
              <a:rPr lang="en-US" sz="2000" dirty="0">
                <a:latin typeface="Gotham Medium" panose="02000604030000020004" pitchFamily="2" charset="0"/>
              </a:rPr>
              <a:t>2021</a:t>
            </a:r>
          </a:p>
        </p:txBody>
      </p:sp>
    </p:spTree>
    <p:extLst>
      <p:ext uri="{BB962C8B-B14F-4D97-AF65-F5344CB8AC3E}">
        <p14:creationId xmlns:p14="http://schemas.microsoft.com/office/powerpoint/2010/main" val="3798765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F031-FC79-2C4B-8C94-D5EEB54D8605}"/>
              </a:ext>
            </a:extLst>
          </p:cNvPr>
          <p:cNvSpPr>
            <a:spLocks noGrp="1"/>
          </p:cNvSpPr>
          <p:nvPr>
            <p:ph type="title"/>
          </p:nvPr>
        </p:nvSpPr>
        <p:spPr>
          <a:xfrm>
            <a:off x="402336" y="158773"/>
            <a:ext cx="11430000" cy="1237765"/>
          </a:xfrm>
        </p:spPr>
        <p:txBody>
          <a:bodyPr>
            <a:normAutofit/>
          </a:bodyPr>
          <a:lstStyle/>
          <a:p>
            <a:r>
              <a:rPr lang="en-US" dirty="0"/>
              <a:t>What did we want to understand? </a:t>
            </a:r>
            <a:br>
              <a:rPr lang="en-US" dirty="0"/>
            </a:br>
            <a:r>
              <a:rPr lang="en-US" sz="2800" b="0" dirty="0">
                <a:solidFill>
                  <a:schemeClr val="tx1"/>
                </a:solidFill>
              </a:rPr>
              <a:t>Research Questions</a:t>
            </a:r>
          </a:p>
        </p:txBody>
      </p:sp>
      <p:sp>
        <p:nvSpPr>
          <p:cNvPr id="3" name="Content Placeholder 2">
            <a:extLst>
              <a:ext uri="{FF2B5EF4-FFF2-40B4-BE49-F238E27FC236}">
                <a16:creationId xmlns:a16="http://schemas.microsoft.com/office/drawing/2014/main" id="{75EC4FEC-C404-CA45-A1BD-F820366F348D}"/>
              </a:ext>
            </a:extLst>
          </p:cNvPr>
          <p:cNvSpPr>
            <a:spLocks noGrp="1"/>
          </p:cNvSpPr>
          <p:nvPr>
            <p:ph sz="quarter" idx="11"/>
          </p:nvPr>
        </p:nvSpPr>
        <p:spPr>
          <a:xfrm>
            <a:off x="222504" y="1712421"/>
            <a:ext cx="11789664" cy="4457371"/>
          </a:xfrm>
        </p:spPr>
        <p:txBody>
          <a:bodyPr/>
          <a:lstStyle/>
          <a:p>
            <a:pPr marL="0" indent="0">
              <a:buNone/>
            </a:pPr>
            <a:r>
              <a:rPr lang="en-US" dirty="0">
                <a:solidFill>
                  <a:schemeClr val="accent4"/>
                </a:solidFill>
              </a:rPr>
              <a:t>1. Can large companies innovate effectively and drive growth?</a:t>
            </a:r>
          </a:p>
          <a:p>
            <a:pPr marL="0" indent="0">
              <a:buNone/>
            </a:pPr>
            <a:endParaRPr lang="en-US" dirty="0"/>
          </a:p>
          <a:p>
            <a:pPr marL="0" indent="0" algn="ctr">
              <a:buNone/>
            </a:pPr>
            <a:r>
              <a:rPr lang="en-US" dirty="0"/>
              <a:t>If so…</a:t>
            </a:r>
          </a:p>
          <a:p>
            <a:pPr marL="0" indent="0">
              <a:buNone/>
            </a:pPr>
            <a:endParaRPr lang="en-US" dirty="0"/>
          </a:p>
          <a:p>
            <a:pPr marL="0" indent="0">
              <a:buNone/>
            </a:pPr>
            <a:r>
              <a:rPr lang="en-US" dirty="0"/>
              <a:t>2. What separates high-growth and slow-growth organizations? </a:t>
            </a:r>
          </a:p>
          <a:p>
            <a:pPr marL="460375" indent="0">
              <a:buNone/>
            </a:pPr>
            <a:r>
              <a:rPr lang="en-US" dirty="0"/>
              <a:t>Do high-growth companies innovate </a:t>
            </a:r>
            <a:r>
              <a:rPr lang="en-US" i="1" dirty="0"/>
              <a:t>differently</a:t>
            </a:r>
            <a:r>
              <a:rPr lang="en-US" dirty="0"/>
              <a:t>? </a:t>
            </a:r>
          </a:p>
          <a:p>
            <a:pPr marL="0" indent="0">
              <a:buNone/>
            </a:pPr>
            <a:endParaRPr lang="en-US" dirty="0"/>
          </a:p>
          <a:p>
            <a:pPr marL="0" indent="0">
              <a:buNone/>
            </a:pPr>
            <a:r>
              <a:rPr lang="en-US" dirty="0"/>
              <a:t>3. What barriers to innovation exist at lagging organizations?</a:t>
            </a:r>
          </a:p>
        </p:txBody>
      </p:sp>
    </p:spTree>
    <p:extLst>
      <p:ext uri="{BB962C8B-B14F-4D97-AF65-F5344CB8AC3E}">
        <p14:creationId xmlns:p14="http://schemas.microsoft.com/office/powerpoint/2010/main" val="396895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CE244-D63B-0D4F-B770-B0B725DB3EAA}"/>
              </a:ext>
            </a:extLst>
          </p:cNvPr>
          <p:cNvSpPr>
            <a:spLocks noGrp="1"/>
          </p:cNvSpPr>
          <p:nvPr>
            <p:ph type="title"/>
          </p:nvPr>
        </p:nvSpPr>
        <p:spPr>
          <a:xfrm>
            <a:off x="402336" y="92274"/>
            <a:ext cx="11430000" cy="758952"/>
          </a:xfrm>
        </p:spPr>
        <p:txBody>
          <a:bodyPr/>
          <a:lstStyle/>
          <a:p>
            <a:r>
              <a:rPr lang="en-US" dirty="0"/>
              <a:t>Research methods for the 2021 study</a:t>
            </a:r>
          </a:p>
        </p:txBody>
      </p:sp>
      <p:sp>
        <p:nvSpPr>
          <p:cNvPr id="3" name="Content Placeholder 2">
            <a:extLst>
              <a:ext uri="{FF2B5EF4-FFF2-40B4-BE49-F238E27FC236}">
                <a16:creationId xmlns:a16="http://schemas.microsoft.com/office/drawing/2014/main" id="{FC19B578-4824-1E41-A1EC-C906F74EEBBB}"/>
              </a:ext>
            </a:extLst>
          </p:cNvPr>
          <p:cNvSpPr>
            <a:spLocks noGrp="1"/>
          </p:cNvSpPr>
          <p:nvPr>
            <p:ph sz="quarter" idx="11"/>
          </p:nvPr>
        </p:nvSpPr>
        <p:spPr>
          <a:xfrm>
            <a:off x="684968" y="861299"/>
            <a:ext cx="10520588" cy="5664201"/>
          </a:xfrm>
        </p:spPr>
        <p:txBody>
          <a:bodyPr>
            <a:normAutofit fontScale="70000" lnSpcReduction="20000"/>
          </a:bodyPr>
          <a:lstStyle/>
          <a:p>
            <a:pPr marL="0" indent="0">
              <a:lnSpc>
                <a:spcPct val="120000"/>
              </a:lnSpc>
              <a:buNone/>
            </a:pPr>
            <a:r>
              <a:rPr lang="en-US" sz="3600" b="1" dirty="0"/>
              <a:t>Data Sample </a:t>
            </a:r>
          </a:p>
          <a:p>
            <a:pPr>
              <a:lnSpc>
                <a:spcPct val="120000"/>
              </a:lnSpc>
            </a:pPr>
            <a:r>
              <a:rPr lang="en-US" sz="3300" dirty="0"/>
              <a:t>300 respondents (50% US, 50% UK)</a:t>
            </a:r>
          </a:p>
          <a:p>
            <a:pPr>
              <a:lnSpc>
                <a:spcPct val="120000"/>
              </a:lnSpc>
            </a:pPr>
            <a:r>
              <a:rPr lang="en-US" sz="3300" dirty="0"/>
              <a:t>$1B+ companies in a broad range of industries</a:t>
            </a:r>
          </a:p>
          <a:p>
            <a:pPr>
              <a:lnSpc>
                <a:spcPct val="120000"/>
              </a:lnSpc>
            </a:pPr>
            <a:r>
              <a:rPr lang="en-US" sz="3300" dirty="0"/>
              <a:t>Primary job function in R&amp;D, Innovation, Strategy, Product, or General Management</a:t>
            </a:r>
          </a:p>
          <a:p>
            <a:pPr>
              <a:lnSpc>
                <a:spcPct val="120000"/>
              </a:lnSpc>
            </a:pPr>
            <a:r>
              <a:rPr lang="en-US" sz="3300" dirty="0"/>
              <a:t>6% C-Suite, 19% VP, 35% Director, 40% Manager</a:t>
            </a:r>
          </a:p>
          <a:p>
            <a:pPr>
              <a:lnSpc>
                <a:spcPct val="120000"/>
              </a:lnSpc>
            </a:pPr>
            <a:endParaRPr lang="en-US" sz="3300" dirty="0"/>
          </a:p>
          <a:p>
            <a:pPr marL="0" indent="0">
              <a:lnSpc>
                <a:spcPct val="120000"/>
              </a:lnSpc>
              <a:buNone/>
            </a:pPr>
            <a:r>
              <a:rPr lang="en-US" sz="3600" b="1" dirty="0"/>
              <a:t>Survey Design</a:t>
            </a:r>
          </a:p>
          <a:p>
            <a:pPr>
              <a:lnSpc>
                <a:spcPct val="120000"/>
              </a:lnSpc>
            </a:pPr>
            <a:r>
              <a:rPr lang="en-US" sz="3200" dirty="0"/>
              <a:t>Double-blind phone survey by outside firm</a:t>
            </a:r>
          </a:p>
          <a:p>
            <a:pPr>
              <a:lnSpc>
                <a:spcPct val="120000"/>
              </a:lnSpc>
            </a:pPr>
            <a:r>
              <a:rPr lang="en-US" sz="3200" dirty="0"/>
              <a:t>49 survey questions on innovation management practices </a:t>
            </a:r>
          </a:p>
          <a:p>
            <a:pPr>
              <a:lnSpc>
                <a:spcPct val="120000"/>
              </a:lnSpc>
            </a:pPr>
            <a:r>
              <a:rPr lang="en-US" sz="3200" dirty="0"/>
              <a:t>Topics: Strategy, Governance, Budgets, KPIs, Processes, Systems, etc.</a:t>
            </a:r>
          </a:p>
          <a:p>
            <a:pPr>
              <a:lnSpc>
                <a:spcPct val="120000"/>
              </a:lnSpc>
            </a:pPr>
            <a:r>
              <a:rPr lang="en-US" sz="3200" dirty="0"/>
              <a:t>Supplemental qualitative phone interviews to build context</a:t>
            </a:r>
          </a:p>
        </p:txBody>
      </p:sp>
    </p:spTree>
    <p:extLst>
      <p:ext uri="{BB962C8B-B14F-4D97-AF65-F5344CB8AC3E}">
        <p14:creationId xmlns:p14="http://schemas.microsoft.com/office/powerpoint/2010/main" val="14538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907E-FADD-B942-A699-565090DAA608}"/>
              </a:ext>
            </a:extLst>
          </p:cNvPr>
          <p:cNvSpPr>
            <a:spLocks noGrp="1"/>
          </p:cNvSpPr>
          <p:nvPr>
            <p:ph type="title"/>
          </p:nvPr>
        </p:nvSpPr>
        <p:spPr/>
        <p:txBody>
          <a:bodyPr/>
          <a:lstStyle/>
          <a:p>
            <a:r>
              <a:rPr lang="en-US" dirty="0"/>
              <a:t>Analysis</a:t>
            </a:r>
          </a:p>
        </p:txBody>
      </p:sp>
      <p:sp>
        <p:nvSpPr>
          <p:cNvPr id="3" name="Content Placeholder 2">
            <a:extLst>
              <a:ext uri="{FF2B5EF4-FFF2-40B4-BE49-F238E27FC236}">
                <a16:creationId xmlns:a16="http://schemas.microsoft.com/office/drawing/2014/main" id="{C1F28BF0-FA4E-4942-818D-6B41143062C5}"/>
              </a:ext>
            </a:extLst>
          </p:cNvPr>
          <p:cNvSpPr>
            <a:spLocks noGrp="1"/>
          </p:cNvSpPr>
          <p:nvPr>
            <p:ph sz="quarter" idx="11"/>
          </p:nvPr>
        </p:nvSpPr>
        <p:spPr>
          <a:xfrm>
            <a:off x="352461" y="1203767"/>
            <a:ext cx="6217090" cy="5131993"/>
          </a:xfrm>
        </p:spPr>
        <p:txBody>
          <a:bodyPr>
            <a:normAutofit/>
          </a:bodyPr>
          <a:lstStyle/>
          <a:p>
            <a:pPr marL="0" indent="0">
              <a:lnSpc>
                <a:spcPct val="130000"/>
              </a:lnSpc>
              <a:buNone/>
            </a:pPr>
            <a:r>
              <a:rPr lang="en-US" sz="2400" b="1" dirty="0"/>
              <a:t>Econometric model</a:t>
            </a:r>
          </a:p>
          <a:p>
            <a:pPr lvl="1">
              <a:lnSpc>
                <a:spcPct val="130000"/>
              </a:lnSpc>
            </a:pPr>
            <a:r>
              <a:rPr lang="en-US" sz="1800" dirty="0"/>
              <a:t>Reveals the innovation practices of high-growth companies</a:t>
            </a:r>
          </a:p>
          <a:p>
            <a:pPr lvl="1">
              <a:lnSpc>
                <a:spcPct val="130000"/>
              </a:lnSpc>
            </a:pPr>
            <a:r>
              <a:rPr lang="en-US" sz="1800" dirty="0"/>
              <a:t>Based on multinomial logistic regression to compare differences across 5 categories of growth </a:t>
            </a:r>
          </a:p>
          <a:p>
            <a:pPr lvl="1">
              <a:lnSpc>
                <a:spcPct val="130000"/>
              </a:lnSpc>
            </a:pPr>
            <a:r>
              <a:rPr lang="en-US" sz="1800" dirty="0"/>
              <a:t>Controlled for a wide variety of variables</a:t>
            </a:r>
          </a:p>
          <a:p>
            <a:pPr lvl="2">
              <a:lnSpc>
                <a:spcPct val="130000"/>
              </a:lnSpc>
            </a:pPr>
            <a:r>
              <a:rPr lang="en-US" sz="1400" dirty="0"/>
              <a:t>Size (Revenue)</a:t>
            </a:r>
          </a:p>
          <a:p>
            <a:pPr lvl="2">
              <a:lnSpc>
                <a:spcPct val="130000"/>
              </a:lnSpc>
            </a:pPr>
            <a:r>
              <a:rPr lang="en-US" sz="1400" dirty="0"/>
              <a:t>R&amp;D Spend</a:t>
            </a:r>
          </a:p>
          <a:p>
            <a:pPr lvl="2">
              <a:lnSpc>
                <a:spcPct val="130000"/>
              </a:lnSpc>
            </a:pPr>
            <a:r>
              <a:rPr lang="en-US" sz="1400" dirty="0"/>
              <a:t>Patent Filings</a:t>
            </a:r>
          </a:p>
          <a:p>
            <a:pPr lvl="2">
              <a:lnSpc>
                <a:spcPct val="130000"/>
              </a:lnSpc>
            </a:pPr>
            <a:r>
              <a:rPr lang="en-US" sz="1400" dirty="0"/>
              <a:t>Industry Class</a:t>
            </a:r>
          </a:p>
          <a:p>
            <a:pPr lvl="2">
              <a:lnSpc>
                <a:spcPct val="130000"/>
              </a:lnSpc>
            </a:pPr>
            <a:r>
              <a:rPr lang="en-US" sz="1400" dirty="0"/>
              <a:t>Geography</a:t>
            </a:r>
            <a:endParaRPr lang="en-US" sz="2400" dirty="0"/>
          </a:p>
        </p:txBody>
      </p:sp>
      <p:graphicFrame>
        <p:nvGraphicFramePr>
          <p:cNvPr id="5" name="Chart 4">
            <a:extLst>
              <a:ext uri="{FF2B5EF4-FFF2-40B4-BE49-F238E27FC236}">
                <a16:creationId xmlns:a16="http://schemas.microsoft.com/office/drawing/2014/main" id="{60B96897-57CC-7440-8E0D-9B5DA8D71E58}"/>
              </a:ext>
            </a:extLst>
          </p:cNvPr>
          <p:cNvGraphicFramePr/>
          <p:nvPr/>
        </p:nvGraphicFramePr>
        <p:xfrm>
          <a:off x="6316579" y="992915"/>
          <a:ext cx="5720250" cy="51179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471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36771-5850-8941-A2C0-4863826DED1E}"/>
              </a:ext>
            </a:extLst>
          </p:cNvPr>
          <p:cNvSpPr>
            <a:spLocks noGrp="1"/>
          </p:cNvSpPr>
          <p:nvPr>
            <p:ph type="title"/>
          </p:nvPr>
        </p:nvSpPr>
        <p:spPr/>
        <p:txBody>
          <a:bodyPr/>
          <a:lstStyle/>
          <a:p>
            <a:r>
              <a:rPr lang="en-US" dirty="0"/>
              <a:t>Innovation ambitions are on the rise – across sectors</a:t>
            </a:r>
          </a:p>
        </p:txBody>
      </p:sp>
      <p:graphicFrame>
        <p:nvGraphicFramePr>
          <p:cNvPr id="6" name="Chart 5">
            <a:extLst>
              <a:ext uri="{FF2B5EF4-FFF2-40B4-BE49-F238E27FC236}">
                <a16:creationId xmlns:a16="http://schemas.microsoft.com/office/drawing/2014/main" id="{59AB3F09-30A0-5F4D-85FB-E08563A32760}"/>
              </a:ext>
            </a:extLst>
          </p:cNvPr>
          <p:cNvGraphicFramePr/>
          <p:nvPr/>
        </p:nvGraphicFramePr>
        <p:xfrm>
          <a:off x="5670001" y="1492976"/>
          <a:ext cx="5999544" cy="48729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B52DD740-AAD0-5C4E-A92A-44FACD3CFA3A}"/>
              </a:ext>
            </a:extLst>
          </p:cNvPr>
          <p:cNvGraphicFramePr/>
          <p:nvPr/>
        </p:nvGraphicFramePr>
        <p:xfrm>
          <a:off x="159268" y="1492976"/>
          <a:ext cx="6123007" cy="487294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805E7FB6-05B0-9348-9442-ED689E8A896C}"/>
              </a:ext>
            </a:extLst>
          </p:cNvPr>
          <p:cNvSpPr txBox="1"/>
          <p:nvPr/>
        </p:nvSpPr>
        <p:spPr>
          <a:xfrm>
            <a:off x="980902" y="979962"/>
            <a:ext cx="4386563" cy="400110"/>
          </a:xfrm>
          <a:prstGeom prst="rect">
            <a:avLst/>
          </a:prstGeom>
          <a:noFill/>
        </p:spPr>
        <p:txBody>
          <a:bodyPr wrap="square" rtlCol="0">
            <a:spAutoFit/>
          </a:bodyPr>
          <a:lstStyle/>
          <a:p>
            <a:pPr algn="ctr"/>
            <a:r>
              <a:rPr lang="en-US" sz="2000" dirty="0">
                <a:latin typeface="Gotham Medium" panose="02000604030000020004" pitchFamily="2" charset="0"/>
              </a:rPr>
              <a:t>Overall ambition</a:t>
            </a:r>
          </a:p>
        </p:txBody>
      </p:sp>
      <p:sp>
        <p:nvSpPr>
          <p:cNvPr id="13" name="TextBox 12">
            <a:extLst>
              <a:ext uri="{FF2B5EF4-FFF2-40B4-BE49-F238E27FC236}">
                <a16:creationId xmlns:a16="http://schemas.microsoft.com/office/drawing/2014/main" id="{E3860ECA-FECF-F04F-BE75-5ED6FD26DFDA}"/>
              </a:ext>
            </a:extLst>
          </p:cNvPr>
          <p:cNvSpPr txBox="1"/>
          <p:nvPr/>
        </p:nvSpPr>
        <p:spPr>
          <a:xfrm>
            <a:off x="7047872" y="988852"/>
            <a:ext cx="3243802" cy="400110"/>
          </a:xfrm>
          <a:prstGeom prst="rect">
            <a:avLst/>
          </a:prstGeom>
          <a:noFill/>
        </p:spPr>
        <p:txBody>
          <a:bodyPr wrap="square" rtlCol="0">
            <a:spAutoFit/>
          </a:bodyPr>
          <a:lstStyle/>
          <a:p>
            <a:pPr algn="ctr"/>
            <a:r>
              <a:rPr lang="en-US" sz="2000" dirty="0">
                <a:latin typeface="Gotham Medium" panose="02000604030000020004" pitchFamily="2" charset="0"/>
              </a:rPr>
              <a:t>Innovation spending</a:t>
            </a:r>
          </a:p>
        </p:txBody>
      </p:sp>
    </p:spTree>
    <p:extLst>
      <p:ext uri="{BB962C8B-B14F-4D97-AF65-F5344CB8AC3E}">
        <p14:creationId xmlns:p14="http://schemas.microsoft.com/office/powerpoint/2010/main" val="164335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0" grpId="0">
        <p:bldAsOne/>
      </p:bldGraphic>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E8E07-072E-BE46-8B3E-7D484F4A9EAA}"/>
              </a:ext>
            </a:extLst>
          </p:cNvPr>
          <p:cNvSpPr>
            <a:spLocks noGrp="1"/>
          </p:cNvSpPr>
          <p:nvPr>
            <p:ph type="title"/>
          </p:nvPr>
        </p:nvSpPr>
        <p:spPr/>
        <p:txBody>
          <a:bodyPr>
            <a:normAutofit/>
          </a:bodyPr>
          <a:lstStyle/>
          <a:p>
            <a:r>
              <a:rPr lang="en-US" dirty="0"/>
              <a:t>Most companies aren’t prepared to innovate strategically</a:t>
            </a:r>
          </a:p>
        </p:txBody>
      </p:sp>
      <p:graphicFrame>
        <p:nvGraphicFramePr>
          <p:cNvPr id="7" name="Chart 6">
            <a:extLst>
              <a:ext uri="{FF2B5EF4-FFF2-40B4-BE49-F238E27FC236}">
                <a16:creationId xmlns:a16="http://schemas.microsoft.com/office/drawing/2014/main" id="{310CE8F5-2F34-1248-BFE8-60DDD700F209}"/>
              </a:ext>
            </a:extLst>
          </p:cNvPr>
          <p:cNvGraphicFramePr/>
          <p:nvPr/>
        </p:nvGraphicFramePr>
        <p:xfrm>
          <a:off x="344461" y="951159"/>
          <a:ext cx="5454455"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167CD0F4-36AA-D84D-97AF-AD863F93462C}"/>
              </a:ext>
            </a:extLst>
          </p:cNvPr>
          <p:cNvSpPr/>
          <p:nvPr/>
        </p:nvSpPr>
        <p:spPr>
          <a:xfrm>
            <a:off x="502329" y="2060295"/>
            <a:ext cx="4833600" cy="381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7EFB4424-4E12-8847-920C-9F17817C5522}"/>
              </a:ext>
            </a:extLst>
          </p:cNvPr>
          <p:cNvGraphicFramePr/>
          <p:nvPr/>
        </p:nvGraphicFramePr>
        <p:xfrm>
          <a:off x="6117336" y="953011"/>
          <a:ext cx="5512321"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61C1FCDC-B419-5C48-8628-3D784D2C5981}"/>
              </a:ext>
            </a:extLst>
          </p:cNvPr>
          <p:cNvSpPr/>
          <p:nvPr/>
        </p:nvSpPr>
        <p:spPr>
          <a:xfrm>
            <a:off x="6285046" y="1704371"/>
            <a:ext cx="4919247" cy="5642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63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Graphic spid="6" grpId="0">
        <p:bldAsOne/>
      </p:bldGraphic>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6E340F-84E2-034C-8075-FC4FFDE734D2}"/>
              </a:ext>
            </a:extLst>
          </p:cNvPr>
          <p:cNvSpPr>
            <a:spLocks noGrp="1"/>
          </p:cNvSpPr>
          <p:nvPr>
            <p:ph type="title"/>
          </p:nvPr>
        </p:nvSpPr>
        <p:spPr>
          <a:xfrm>
            <a:off x="402336" y="3074121"/>
            <a:ext cx="11430000" cy="758952"/>
          </a:xfrm>
        </p:spPr>
        <p:txBody>
          <a:bodyPr>
            <a:normAutofit/>
          </a:bodyPr>
          <a:lstStyle/>
          <a:p>
            <a:r>
              <a:rPr lang="en-US" dirty="0"/>
              <a:t>The Innovation Habits of High-Growth Companies</a:t>
            </a:r>
          </a:p>
        </p:txBody>
      </p:sp>
    </p:spTree>
    <p:extLst>
      <p:ext uri="{BB962C8B-B14F-4D97-AF65-F5344CB8AC3E}">
        <p14:creationId xmlns:p14="http://schemas.microsoft.com/office/powerpoint/2010/main" val="3415669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E00D5-6AA2-1549-B6D6-86EAF7F0749D}"/>
              </a:ext>
            </a:extLst>
          </p:cNvPr>
          <p:cNvSpPr>
            <a:spLocks noGrp="1"/>
          </p:cNvSpPr>
          <p:nvPr>
            <p:ph type="title"/>
          </p:nvPr>
        </p:nvSpPr>
        <p:spPr/>
        <p:txBody>
          <a:bodyPr>
            <a:normAutofit/>
          </a:bodyPr>
          <a:lstStyle/>
          <a:p>
            <a:r>
              <a:rPr lang="en-US" dirty="0"/>
              <a:t>The innovation practices that define high-growth firms</a:t>
            </a:r>
          </a:p>
        </p:txBody>
      </p:sp>
      <p:cxnSp>
        <p:nvCxnSpPr>
          <p:cNvPr id="6" name="Straight Connector 5">
            <a:extLst>
              <a:ext uri="{FF2B5EF4-FFF2-40B4-BE49-F238E27FC236}">
                <a16:creationId xmlns:a16="http://schemas.microsoft.com/office/drawing/2014/main" id="{02AA7DB5-485B-7140-B643-66707BF15204}"/>
              </a:ext>
            </a:extLst>
          </p:cNvPr>
          <p:cNvCxnSpPr>
            <a:cxnSpLocks/>
            <a:stCxn id="2" idx="2"/>
          </p:cNvCxnSpPr>
          <p:nvPr/>
        </p:nvCxnSpPr>
        <p:spPr>
          <a:xfrm flipH="1">
            <a:off x="6103716" y="950976"/>
            <a:ext cx="13620" cy="568710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DF17A7C-1E08-0341-8EC3-0031387258BC}"/>
              </a:ext>
            </a:extLst>
          </p:cNvPr>
          <p:cNvCxnSpPr>
            <a:cxnSpLocks/>
          </p:cNvCxnSpPr>
          <p:nvPr/>
        </p:nvCxnSpPr>
        <p:spPr>
          <a:xfrm flipH="1">
            <a:off x="193152" y="3537513"/>
            <a:ext cx="1154658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444E84-8EF6-E24A-AA72-D913678BE6C0}"/>
              </a:ext>
            </a:extLst>
          </p:cNvPr>
          <p:cNvSpPr txBox="1"/>
          <p:nvPr/>
        </p:nvSpPr>
        <p:spPr>
          <a:xfrm>
            <a:off x="193152" y="1263526"/>
            <a:ext cx="5789176" cy="369332"/>
          </a:xfrm>
          <a:prstGeom prst="rect">
            <a:avLst/>
          </a:prstGeom>
          <a:noFill/>
        </p:spPr>
        <p:txBody>
          <a:bodyPr wrap="square" rtlCol="0">
            <a:spAutoFit/>
          </a:bodyPr>
          <a:lstStyle/>
          <a:p>
            <a:pPr algn="ctr"/>
            <a:r>
              <a:rPr lang="en-US" dirty="0">
                <a:latin typeface="Gotham Medium" panose="02000604030000020004" pitchFamily="2" charset="0"/>
              </a:rPr>
              <a:t>1. Prioritize &amp; Budget for Next Gen Innovation</a:t>
            </a:r>
          </a:p>
        </p:txBody>
      </p:sp>
      <p:sp>
        <p:nvSpPr>
          <p:cNvPr id="11" name="TextBox 10">
            <a:extLst>
              <a:ext uri="{FF2B5EF4-FFF2-40B4-BE49-F238E27FC236}">
                <a16:creationId xmlns:a16="http://schemas.microsoft.com/office/drawing/2014/main" id="{13FF4504-8E0B-3C44-AB2B-F1C1D3EE13DE}"/>
              </a:ext>
            </a:extLst>
          </p:cNvPr>
          <p:cNvSpPr txBox="1"/>
          <p:nvPr/>
        </p:nvSpPr>
        <p:spPr>
          <a:xfrm>
            <a:off x="6238724" y="1263526"/>
            <a:ext cx="5654168" cy="400110"/>
          </a:xfrm>
          <a:prstGeom prst="rect">
            <a:avLst/>
          </a:prstGeom>
          <a:noFill/>
        </p:spPr>
        <p:txBody>
          <a:bodyPr wrap="square" rtlCol="0">
            <a:spAutoFit/>
          </a:bodyPr>
          <a:lstStyle/>
          <a:p>
            <a:pPr algn="ctr"/>
            <a:r>
              <a:rPr lang="en-US" sz="2000" dirty="0">
                <a:latin typeface="Gotham Medium" panose="02000604030000020004" pitchFamily="2" charset="0"/>
              </a:rPr>
              <a:t>2. Empower &amp; Coordinate R&amp;D</a:t>
            </a:r>
          </a:p>
        </p:txBody>
      </p:sp>
      <p:sp>
        <p:nvSpPr>
          <p:cNvPr id="12" name="TextBox 11">
            <a:extLst>
              <a:ext uri="{FF2B5EF4-FFF2-40B4-BE49-F238E27FC236}">
                <a16:creationId xmlns:a16="http://schemas.microsoft.com/office/drawing/2014/main" id="{234A6398-7172-CE4B-931B-570CEEC2FD8C}"/>
              </a:ext>
            </a:extLst>
          </p:cNvPr>
          <p:cNvSpPr txBox="1"/>
          <p:nvPr/>
        </p:nvSpPr>
        <p:spPr>
          <a:xfrm>
            <a:off x="423138" y="3794528"/>
            <a:ext cx="5579992" cy="400110"/>
          </a:xfrm>
          <a:prstGeom prst="rect">
            <a:avLst/>
          </a:prstGeom>
          <a:noFill/>
        </p:spPr>
        <p:txBody>
          <a:bodyPr wrap="square" rtlCol="0">
            <a:spAutoFit/>
          </a:bodyPr>
          <a:lstStyle/>
          <a:p>
            <a:pPr algn="ctr"/>
            <a:r>
              <a:rPr lang="en-US" sz="2000" dirty="0">
                <a:latin typeface="Gotham Medium" panose="02000604030000020004" pitchFamily="2" charset="0"/>
              </a:rPr>
              <a:t>3. Develop a Unique Network of Partners</a:t>
            </a:r>
          </a:p>
        </p:txBody>
      </p:sp>
      <p:sp>
        <p:nvSpPr>
          <p:cNvPr id="13" name="TextBox 12">
            <a:extLst>
              <a:ext uri="{FF2B5EF4-FFF2-40B4-BE49-F238E27FC236}">
                <a16:creationId xmlns:a16="http://schemas.microsoft.com/office/drawing/2014/main" id="{DCAC0475-FC13-3047-8C83-980754F9CCE1}"/>
              </a:ext>
            </a:extLst>
          </p:cNvPr>
          <p:cNvSpPr txBox="1"/>
          <p:nvPr/>
        </p:nvSpPr>
        <p:spPr>
          <a:xfrm>
            <a:off x="5948472" y="3806522"/>
            <a:ext cx="6015736" cy="400110"/>
          </a:xfrm>
          <a:prstGeom prst="rect">
            <a:avLst/>
          </a:prstGeom>
          <a:noFill/>
        </p:spPr>
        <p:txBody>
          <a:bodyPr wrap="square" rtlCol="0">
            <a:spAutoFit/>
          </a:bodyPr>
          <a:lstStyle/>
          <a:p>
            <a:pPr algn="ctr"/>
            <a:r>
              <a:rPr lang="en-US" sz="2000" dirty="0">
                <a:latin typeface="Gotham Medium" panose="02000604030000020004" pitchFamily="2" charset="0"/>
              </a:rPr>
              <a:t>4. Create Responsibility for Innovation</a:t>
            </a:r>
          </a:p>
        </p:txBody>
      </p:sp>
      <p:pic>
        <p:nvPicPr>
          <p:cNvPr id="14" name="Picture 13">
            <a:extLst>
              <a:ext uri="{FF2B5EF4-FFF2-40B4-BE49-F238E27FC236}">
                <a16:creationId xmlns:a16="http://schemas.microsoft.com/office/drawing/2014/main" id="{839C166B-5D75-1D43-9867-BB5C1968D09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261869" y="4401076"/>
            <a:ext cx="3466874" cy="1535330"/>
          </a:xfrm>
          <a:prstGeom prst="rect">
            <a:avLst/>
          </a:prstGeom>
        </p:spPr>
      </p:pic>
      <p:pic>
        <p:nvPicPr>
          <p:cNvPr id="18" name="Picture 17">
            <a:extLst>
              <a:ext uri="{FF2B5EF4-FFF2-40B4-BE49-F238E27FC236}">
                <a16:creationId xmlns:a16="http://schemas.microsoft.com/office/drawing/2014/main" id="{E268AF8B-0B79-2541-B038-9FEB3FFE5933}"/>
              </a:ext>
            </a:extLst>
          </p:cNvPr>
          <p:cNvPicPr>
            <a:picLocks noChangeAspect="1"/>
          </p:cNvPicPr>
          <p:nvPr/>
        </p:nvPicPr>
        <p:blipFill rotWithShape="1">
          <a:blip r:embed="rId4"/>
          <a:srcRect l="23829" r="11519" b="16201"/>
          <a:stretch/>
        </p:blipFill>
        <p:spPr>
          <a:xfrm>
            <a:off x="7625901" y="1858080"/>
            <a:ext cx="2461583" cy="1351017"/>
          </a:xfrm>
          <a:prstGeom prst="rect">
            <a:avLst/>
          </a:prstGeom>
        </p:spPr>
      </p:pic>
      <p:pic>
        <p:nvPicPr>
          <p:cNvPr id="19" name="Picture 18">
            <a:extLst>
              <a:ext uri="{FF2B5EF4-FFF2-40B4-BE49-F238E27FC236}">
                <a16:creationId xmlns:a16="http://schemas.microsoft.com/office/drawing/2014/main" id="{88F1F275-2A18-4B40-99E2-B447DAC0379D}"/>
              </a:ext>
            </a:extLst>
          </p:cNvPr>
          <p:cNvPicPr>
            <a:picLocks noChangeAspect="1"/>
          </p:cNvPicPr>
          <p:nvPr/>
        </p:nvPicPr>
        <p:blipFill>
          <a:blip r:embed="rId5"/>
          <a:stretch>
            <a:fillRect/>
          </a:stretch>
        </p:blipFill>
        <p:spPr>
          <a:xfrm>
            <a:off x="2160094" y="1756208"/>
            <a:ext cx="1844746" cy="1452889"/>
          </a:xfrm>
          <a:prstGeom prst="rect">
            <a:avLst/>
          </a:prstGeom>
        </p:spPr>
      </p:pic>
      <p:pic>
        <p:nvPicPr>
          <p:cNvPr id="15" name="Picture 14" descr="Chart, bubble chart&#10;&#10;Description automatically generated">
            <a:extLst>
              <a:ext uri="{FF2B5EF4-FFF2-40B4-BE49-F238E27FC236}">
                <a16:creationId xmlns:a16="http://schemas.microsoft.com/office/drawing/2014/main" id="{36A37203-3AB3-9244-B437-E3AF3F35F878}"/>
              </a:ext>
            </a:extLst>
          </p:cNvPr>
          <p:cNvPicPr>
            <a:picLocks noChangeAspect="1"/>
          </p:cNvPicPr>
          <p:nvPr/>
        </p:nvPicPr>
        <p:blipFill rotWithShape="1">
          <a:blip r:embed="rId6">
            <a:extLst>
              <a:ext uri="{28A0092B-C50C-407E-A947-70E740481C1C}">
                <a14:useLocalDpi xmlns:a14="http://schemas.microsoft.com/office/drawing/2010/main" val="0"/>
              </a:ext>
            </a:extLst>
          </a:blip>
          <a:srcRect l="6027" t="7739" r="8375" b="1512"/>
          <a:stretch/>
        </p:blipFill>
        <p:spPr>
          <a:xfrm>
            <a:off x="1516667" y="4451653"/>
            <a:ext cx="3003942" cy="1489558"/>
          </a:xfrm>
          <a:prstGeom prst="rect">
            <a:avLst/>
          </a:prstGeom>
        </p:spPr>
      </p:pic>
    </p:spTree>
    <p:extLst>
      <p:ext uri="{BB962C8B-B14F-4D97-AF65-F5344CB8AC3E}">
        <p14:creationId xmlns:p14="http://schemas.microsoft.com/office/powerpoint/2010/main" val="1025292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ABC1-ECDC-EF4F-AFCD-27F83A26D6BF}"/>
              </a:ext>
            </a:extLst>
          </p:cNvPr>
          <p:cNvSpPr>
            <a:spLocks noGrp="1"/>
          </p:cNvSpPr>
          <p:nvPr>
            <p:ph type="title"/>
          </p:nvPr>
        </p:nvSpPr>
        <p:spPr/>
        <p:txBody>
          <a:bodyPr>
            <a:normAutofit/>
          </a:bodyPr>
          <a:lstStyle/>
          <a:p>
            <a:r>
              <a:rPr lang="en-US" dirty="0"/>
              <a:t>1. Prioritize &amp; Budget for Next Gen Innovation</a:t>
            </a:r>
          </a:p>
        </p:txBody>
      </p:sp>
      <p:sp>
        <p:nvSpPr>
          <p:cNvPr id="4" name="TextBox 3">
            <a:extLst>
              <a:ext uri="{FF2B5EF4-FFF2-40B4-BE49-F238E27FC236}">
                <a16:creationId xmlns:a16="http://schemas.microsoft.com/office/drawing/2014/main" id="{639E93CA-C17C-634E-ADFF-4D7C97A717FD}"/>
              </a:ext>
            </a:extLst>
          </p:cNvPr>
          <p:cNvSpPr txBox="1"/>
          <p:nvPr/>
        </p:nvSpPr>
        <p:spPr>
          <a:xfrm>
            <a:off x="494821" y="1471872"/>
            <a:ext cx="3492563" cy="400110"/>
          </a:xfrm>
          <a:prstGeom prst="rect">
            <a:avLst/>
          </a:prstGeom>
          <a:noFill/>
        </p:spPr>
        <p:txBody>
          <a:bodyPr wrap="square" rtlCol="0">
            <a:spAutoFit/>
          </a:bodyPr>
          <a:lstStyle/>
          <a:p>
            <a:pPr algn="ctr"/>
            <a:r>
              <a:rPr lang="en-US" sz="2000" dirty="0">
                <a:latin typeface="Gotham Medium" panose="02000604030000020004" pitchFamily="2" charset="0"/>
              </a:rPr>
              <a:t>H1. Better mouse trap</a:t>
            </a:r>
          </a:p>
        </p:txBody>
      </p:sp>
      <p:sp>
        <p:nvSpPr>
          <p:cNvPr id="5" name="TextBox 4">
            <a:extLst>
              <a:ext uri="{FF2B5EF4-FFF2-40B4-BE49-F238E27FC236}">
                <a16:creationId xmlns:a16="http://schemas.microsoft.com/office/drawing/2014/main" id="{7DEFF8DF-677F-784D-BF7C-1D712BE77722}"/>
              </a:ext>
            </a:extLst>
          </p:cNvPr>
          <p:cNvSpPr txBox="1"/>
          <p:nvPr/>
        </p:nvSpPr>
        <p:spPr>
          <a:xfrm>
            <a:off x="8304548" y="1471872"/>
            <a:ext cx="3351114" cy="400110"/>
          </a:xfrm>
          <a:prstGeom prst="rect">
            <a:avLst/>
          </a:prstGeom>
          <a:noFill/>
        </p:spPr>
        <p:txBody>
          <a:bodyPr wrap="square" rtlCol="0">
            <a:spAutoFit/>
          </a:bodyPr>
          <a:lstStyle/>
          <a:p>
            <a:pPr algn="ctr"/>
            <a:r>
              <a:rPr lang="en-US" sz="2000" dirty="0">
                <a:latin typeface="Gotham Medium" panose="02000604030000020004" pitchFamily="2" charset="0"/>
              </a:rPr>
              <a:t>H3. Strategic leverage</a:t>
            </a:r>
          </a:p>
        </p:txBody>
      </p:sp>
      <p:sp>
        <p:nvSpPr>
          <p:cNvPr id="7" name="TextBox 6">
            <a:extLst>
              <a:ext uri="{FF2B5EF4-FFF2-40B4-BE49-F238E27FC236}">
                <a16:creationId xmlns:a16="http://schemas.microsoft.com/office/drawing/2014/main" id="{71B2B1F6-FA17-D84B-9F85-948C10CAE1F2}"/>
              </a:ext>
            </a:extLst>
          </p:cNvPr>
          <p:cNvSpPr txBox="1"/>
          <p:nvPr/>
        </p:nvSpPr>
        <p:spPr>
          <a:xfrm>
            <a:off x="4371054" y="1471872"/>
            <a:ext cx="3492563" cy="400110"/>
          </a:xfrm>
          <a:prstGeom prst="rect">
            <a:avLst/>
          </a:prstGeom>
          <a:noFill/>
        </p:spPr>
        <p:txBody>
          <a:bodyPr wrap="square" rtlCol="0">
            <a:spAutoFit/>
          </a:bodyPr>
          <a:lstStyle/>
          <a:p>
            <a:pPr algn="ctr"/>
            <a:r>
              <a:rPr lang="en-US" sz="2000" dirty="0">
                <a:latin typeface="Gotham Medium" panose="02000604030000020004" pitchFamily="2" charset="0"/>
              </a:rPr>
              <a:t>H2. The next generation</a:t>
            </a:r>
          </a:p>
        </p:txBody>
      </p:sp>
      <p:pic>
        <p:nvPicPr>
          <p:cNvPr id="10" name="Picture 9">
            <a:extLst>
              <a:ext uri="{FF2B5EF4-FFF2-40B4-BE49-F238E27FC236}">
                <a16:creationId xmlns:a16="http://schemas.microsoft.com/office/drawing/2014/main" id="{13A93D4E-DDF1-9342-ABF8-A447A7A1B04F}"/>
              </a:ext>
            </a:extLst>
          </p:cNvPr>
          <p:cNvPicPr>
            <a:picLocks noChangeAspect="1"/>
          </p:cNvPicPr>
          <p:nvPr/>
        </p:nvPicPr>
        <p:blipFill>
          <a:blip r:embed="rId3"/>
          <a:stretch>
            <a:fillRect/>
          </a:stretch>
        </p:blipFill>
        <p:spPr>
          <a:xfrm>
            <a:off x="834896" y="2184532"/>
            <a:ext cx="2812411" cy="3373618"/>
          </a:xfrm>
          <a:prstGeom prst="rect">
            <a:avLst/>
          </a:prstGeom>
        </p:spPr>
      </p:pic>
      <p:pic>
        <p:nvPicPr>
          <p:cNvPr id="12" name="Picture 11">
            <a:extLst>
              <a:ext uri="{FF2B5EF4-FFF2-40B4-BE49-F238E27FC236}">
                <a16:creationId xmlns:a16="http://schemas.microsoft.com/office/drawing/2014/main" id="{1843B40D-0DEA-2F4C-A3EA-2169E4366C76}"/>
              </a:ext>
            </a:extLst>
          </p:cNvPr>
          <p:cNvPicPr>
            <a:picLocks noChangeAspect="1"/>
          </p:cNvPicPr>
          <p:nvPr/>
        </p:nvPicPr>
        <p:blipFill>
          <a:blip r:embed="rId4"/>
          <a:stretch>
            <a:fillRect/>
          </a:stretch>
        </p:blipFill>
        <p:spPr>
          <a:xfrm>
            <a:off x="3958562" y="2510150"/>
            <a:ext cx="4064000" cy="3048000"/>
          </a:xfrm>
          <a:prstGeom prst="rect">
            <a:avLst/>
          </a:prstGeom>
        </p:spPr>
      </p:pic>
      <p:pic>
        <p:nvPicPr>
          <p:cNvPr id="15" name="Picture 14">
            <a:extLst>
              <a:ext uri="{FF2B5EF4-FFF2-40B4-BE49-F238E27FC236}">
                <a16:creationId xmlns:a16="http://schemas.microsoft.com/office/drawing/2014/main" id="{EE0EA0BA-46EA-7B4D-A2BB-6AB5F8BB04FC}"/>
              </a:ext>
            </a:extLst>
          </p:cNvPr>
          <p:cNvPicPr>
            <a:picLocks noChangeAspect="1"/>
          </p:cNvPicPr>
          <p:nvPr/>
        </p:nvPicPr>
        <p:blipFill>
          <a:blip r:embed="rId5"/>
          <a:stretch>
            <a:fillRect/>
          </a:stretch>
        </p:blipFill>
        <p:spPr>
          <a:xfrm>
            <a:off x="8258491" y="2510150"/>
            <a:ext cx="3478195" cy="2739363"/>
          </a:xfrm>
          <a:prstGeom prst="rect">
            <a:avLst/>
          </a:prstGeom>
        </p:spPr>
      </p:pic>
    </p:spTree>
    <p:extLst>
      <p:ext uri="{BB962C8B-B14F-4D97-AF65-F5344CB8AC3E}">
        <p14:creationId xmlns:p14="http://schemas.microsoft.com/office/powerpoint/2010/main" val="37718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460761" y="1305759"/>
            <a:ext cx="7273081" cy="7942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4000" b="1" dirty="0">
              <a:latin typeface="Helvetica LT Std" charset="0"/>
              <a:ea typeface="Helvetica LT Std" charset="0"/>
              <a:cs typeface="Helvetica LT Std" charset="0"/>
            </a:endParaRPr>
          </a:p>
        </p:txBody>
      </p:sp>
      <p:pic>
        <p:nvPicPr>
          <p:cNvPr id="10" name="Picture 9">
            <a:extLst>
              <a:ext uri="{FF2B5EF4-FFF2-40B4-BE49-F238E27FC236}">
                <a16:creationId xmlns:a16="http://schemas.microsoft.com/office/drawing/2014/main" id="{C7720AD8-436D-3748-AE31-CC6AF4B6BDAE}"/>
              </a:ext>
            </a:extLst>
          </p:cNvPr>
          <p:cNvPicPr>
            <a:picLocks noChangeAspect="1"/>
          </p:cNvPicPr>
          <p:nvPr/>
        </p:nvPicPr>
        <p:blipFill rotWithShape="1">
          <a:blip r:embed="rId3">
            <a:extLst>
              <a:ext uri="{28A0092B-C50C-407E-A947-70E740481C1C}">
                <a14:useLocalDpi xmlns:a14="http://schemas.microsoft.com/office/drawing/2010/main" val="0"/>
              </a:ext>
            </a:extLst>
          </a:blip>
          <a:srcRect l="27921" t="21272" r="527"/>
          <a:stretch/>
        </p:blipFill>
        <p:spPr>
          <a:xfrm>
            <a:off x="3367563" y="5834856"/>
            <a:ext cx="8870156" cy="1042987"/>
          </a:xfrm>
          <a:prstGeom prst="rect">
            <a:avLst/>
          </a:prstGeom>
        </p:spPr>
      </p:pic>
      <p:pic>
        <p:nvPicPr>
          <p:cNvPr id="11" name="Picture 10">
            <a:extLst>
              <a:ext uri="{FF2B5EF4-FFF2-40B4-BE49-F238E27FC236}">
                <a16:creationId xmlns:a16="http://schemas.microsoft.com/office/drawing/2014/main" id="{39993CAD-5647-8245-B010-C970230AB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527" y="5913263"/>
            <a:ext cx="2657285" cy="664322"/>
          </a:xfrm>
          <a:prstGeom prst="rect">
            <a:avLst/>
          </a:prstGeom>
        </p:spPr>
      </p:pic>
      <p:sp>
        <p:nvSpPr>
          <p:cNvPr id="13" name="object 9">
            <a:extLst>
              <a:ext uri="{FF2B5EF4-FFF2-40B4-BE49-F238E27FC236}">
                <a16:creationId xmlns:a16="http://schemas.microsoft.com/office/drawing/2014/main" id="{96081BC4-F358-3449-994F-6CFDC026E8A2}"/>
              </a:ext>
            </a:extLst>
          </p:cNvPr>
          <p:cNvSpPr/>
          <p:nvPr/>
        </p:nvSpPr>
        <p:spPr>
          <a:xfrm>
            <a:off x="3321844" y="371214"/>
            <a:ext cx="45719" cy="5372361"/>
          </a:xfrm>
          <a:custGeom>
            <a:avLst/>
            <a:gdLst/>
            <a:ahLst/>
            <a:cxnLst/>
            <a:rect l="l" t="t" r="r" b="b"/>
            <a:pathLst>
              <a:path h="5592445">
                <a:moveTo>
                  <a:pt x="0" y="0"/>
                </a:moveTo>
                <a:lnTo>
                  <a:pt x="0" y="5592419"/>
                </a:lnTo>
              </a:path>
            </a:pathLst>
          </a:custGeom>
          <a:ln w="12700">
            <a:solidFill>
              <a:srgbClr val="CDD400"/>
            </a:solidFill>
          </a:ln>
        </p:spPr>
        <p:txBody>
          <a:bodyPr wrap="square" lIns="0" tIns="0" rIns="0" bIns="0" rtlCol="0"/>
          <a:lstStyle/>
          <a:p>
            <a:endParaRPr dirty="0"/>
          </a:p>
        </p:txBody>
      </p:sp>
      <p:sp>
        <p:nvSpPr>
          <p:cNvPr id="15" name="object 11">
            <a:extLst>
              <a:ext uri="{FF2B5EF4-FFF2-40B4-BE49-F238E27FC236}">
                <a16:creationId xmlns:a16="http://schemas.microsoft.com/office/drawing/2014/main" id="{347F5F54-B158-2942-A216-B5589A8BE6B4}"/>
              </a:ext>
            </a:extLst>
          </p:cNvPr>
          <p:cNvSpPr txBox="1"/>
          <p:nvPr/>
        </p:nvSpPr>
        <p:spPr>
          <a:xfrm>
            <a:off x="3704452" y="1040126"/>
            <a:ext cx="7782719" cy="5313442"/>
          </a:xfrm>
          <a:prstGeom prst="rect">
            <a:avLst/>
          </a:prstGeom>
        </p:spPr>
        <p:txBody>
          <a:bodyPr vert="horz" wrap="square" lIns="0" tIns="6985" rIns="0" bIns="0" rtlCol="0">
            <a:spAutoFit/>
          </a:bodyPr>
          <a:lstStyle/>
          <a:p>
            <a:pPr marL="12700" marR="238760">
              <a:lnSpc>
                <a:spcPct val="101899"/>
              </a:lnSpc>
              <a:spcBef>
                <a:spcPts val="55"/>
              </a:spcBef>
              <a:tabLst>
                <a:tab pos="178435" algn="l"/>
              </a:tabLst>
            </a:pPr>
            <a:r>
              <a:rPr lang="en-US" sz="2800" b="1" spc="-25" dirty="0">
                <a:latin typeface="Calibri"/>
                <a:cs typeface="Calibri"/>
              </a:rPr>
              <a:t>Tech Support</a:t>
            </a:r>
            <a:endParaRPr lang="en-US" dirty="0"/>
          </a:p>
          <a:p>
            <a:pPr marL="177800" marR="5080" indent="-165100">
              <a:lnSpc>
                <a:spcPct val="101899"/>
              </a:lnSpc>
              <a:spcBef>
                <a:spcPts val="450"/>
              </a:spcBef>
              <a:buFont typeface="Calibri"/>
              <a:buChar char="•"/>
              <a:tabLst>
                <a:tab pos="178435" algn="l"/>
              </a:tabLst>
            </a:pPr>
            <a:r>
              <a:rPr lang="en-US" sz="2000" dirty="0">
                <a:solidFill>
                  <a:prstClr val="black"/>
                </a:solidFill>
              </a:rPr>
              <a:t>If you experience audio/video issues, </a:t>
            </a:r>
            <a:r>
              <a:rPr lang="en-US" sz="2000" dirty="0"/>
              <a:t>you can try refreshing your window or use the “Support” tab at the top of your Chat window and someone will assist you.</a:t>
            </a:r>
          </a:p>
          <a:p>
            <a:pPr marL="177800" marR="5080" indent="-165100">
              <a:lnSpc>
                <a:spcPct val="101899"/>
              </a:lnSpc>
              <a:spcBef>
                <a:spcPts val="450"/>
              </a:spcBef>
              <a:buFont typeface="Calibri"/>
              <a:buChar char="•"/>
              <a:tabLst>
                <a:tab pos="178435" algn="l"/>
              </a:tabLst>
            </a:pPr>
            <a:r>
              <a:rPr lang="en-US" sz="2000" dirty="0"/>
              <a:t>You may also use the “Support” tab for any other webinar-related questions.  </a:t>
            </a:r>
            <a:endParaRPr lang="en-US" sz="2000" dirty="0">
              <a:solidFill>
                <a:srgbClr val="010101"/>
              </a:solidFill>
            </a:endParaRPr>
          </a:p>
          <a:p>
            <a:pPr marL="177800" marR="5080" indent="-165100">
              <a:lnSpc>
                <a:spcPct val="101899"/>
              </a:lnSpc>
              <a:spcBef>
                <a:spcPts val="450"/>
              </a:spcBef>
              <a:buFont typeface="Calibri"/>
              <a:buChar char="•"/>
              <a:tabLst>
                <a:tab pos="178435" algn="l"/>
              </a:tabLst>
            </a:pPr>
            <a:endParaRPr lang="en-US" sz="1200" dirty="0">
              <a:solidFill>
                <a:srgbClr val="010101"/>
              </a:solidFill>
            </a:endParaRPr>
          </a:p>
          <a:p>
            <a:pPr marL="12700" marR="5080">
              <a:lnSpc>
                <a:spcPct val="101899"/>
              </a:lnSpc>
              <a:spcBef>
                <a:spcPts val="450"/>
              </a:spcBef>
              <a:tabLst>
                <a:tab pos="178435" algn="l"/>
              </a:tabLst>
            </a:pPr>
            <a:r>
              <a:rPr lang="en-US" sz="2800" b="1" dirty="0"/>
              <a:t>Chat and Resources </a:t>
            </a:r>
          </a:p>
          <a:p>
            <a:pPr marL="177800" marR="5080" indent="-165100">
              <a:lnSpc>
                <a:spcPct val="101899"/>
              </a:lnSpc>
              <a:spcBef>
                <a:spcPts val="450"/>
              </a:spcBef>
              <a:buFont typeface="Calibri"/>
              <a:buChar char="•"/>
              <a:tabLst>
                <a:tab pos="178435" algn="l"/>
              </a:tabLst>
            </a:pPr>
            <a:r>
              <a:rPr lang="en-US" sz="2000" dirty="0"/>
              <a:t>Please submit your questions using the Chat box on the right side of your screen. You may submit questions at any time during the webinar. </a:t>
            </a:r>
          </a:p>
          <a:p>
            <a:pPr marL="177800" marR="5080" indent="-165100">
              <a:lnSpc>
                <a:spcPct val="101899"/>
              </a:lnSpc>
              <a:spcBef>
                <a:spcPts val="450"/>
              </a:spcBef>
              <a:buFont typeface="Calibri"/>
              <a:buChar char="•"/>
              <a:tabLst>
                <a:tab pos="178435"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To access the slide deck, please use the “Resources” tab on the bottom left of your screen</a:t>
            </a:r>
            <a:r>
              <a:rPr lang="en-US" sz="2000" dirty="0">
                <a:latin typeface="Calibri" panose="020F0502020204030204" pitchFamily="34" charset="0"/>
                <a:ea typeface="Calibri" panose="020F0502020204030204" pitchFamily="34" charset="0"/>
                <a:cs typeface="Times New Roman" panose="02020603050405020304" pitchFamily="18" charset="0"/>
              </a:rPr>
              <a:t>, under the chat window</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p>
            <a:pPr marL="177800" marR="5080" indent="-165100">
              <a:lnSpc>
                <a:spcPct val="101899"/>
              </a:lnSpc>
              <a:spcBef>
                <a:spcPts val="450"/>
              </a:spcBef>
              <a:buFont typeface="Calibri"/>
              <a:buChar char="•"/>
              <a:tabLst>
                <a:tab pos="178435"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A recording will be emailed to all registrants 1-2 days after the webinar is over.</a:t>
            </a:r>
          </a:p>
          <a:p>
            <a:pPr marL="12700" marR="5080">
              <a:lnSpc>
                <a:spcPct val="101899"/>
              </a:lnSpc>
              <a:spcBef>
                <a:spcPts val="450"/>
              </a:spcBef>
              <a:tabLst>
                <a:tab pos="178435" algn="l"/>
              </a:tabLst>
            </a:pPr>
            <a:endParaRPr lang="en-US" dirty="0"/>
          </a:p>
        </p:txBody>
      </p:sp>
      <p:sp>
        <p:nvSpPr>
          <p:cNvPr id="16" name="object 17">
            <a:extLst>
              <a:ext uri="{FF2B5EF4-FFF2-40B4-BE49-F238E27FC236}">
                <a16:creationId xmlns:a16="http://schemas.microsoft.com/office/drawing/2014/main" id="{5F75CAAA-37F9-5743-8779-CF9ADDD84D55}"/>
              </a:ext>
            </a:extLst>
          </p:cNvPr>
          <p:cNvSpPr txBox="1">
            <a:spLocks noGrp="1"/>
          </p:cNvSpPr>
          <p:nvPr>
            <p:ph type="title"/>
          </p:nvPr>
        </p:nvSpPr>
        <p:spPr>
          <a:xfrm>
            <a:off x="395239" y="304388"/>
            <a:ext cx="2778729" cy="1445396"/>
          </a:xfrm>
          <a:prstGeom prst="rect">
            <a:avLst/>
          </a:prstGeom>
        </p:spPr>
        <p:txBody>
          <a:bodyPr vert="horz" wrap="square" lIns="0" tIns="12700" rIns="0" bIns="0" rtlCol="0">
            <a:spAutoFit/>
          </a:bodyPr>
          <a:lstStyle/>
          <a:p>
            <a:pPr algn="l">
              <a:lnSpc>
                <a:spcPts val="3665"/>
              </a:lnSpc>
              <a:spcBef>
                <a:spcPts val="100"/>
              </a:spcBef>
            </a:pPr>
            <a:r>
              <a:rPr lang="en-US" sz="3200" dirty="0">
                <a:latin typeface="Helvetica Neue Light" panose="02000403000000020004" pitchFamily="2" charset="0"/>
                <a:ea typeface="Helvetica Neue Light" panose="02000403000000020004" pitchFamily="2" charset="0"/>
                <a:cs typeface="Helvetica Neue" panose="02000503000000020004" pitchFamily="2" charset="0"/>
              </a:rPr>
              <a:t>How to Participate</a:t>
            </a:r>
          </a:p>
          <a:p>
            <a:pPr algn="l">
              <a:lnSpc>
                <a:spcPts val="4325"/>
              </a:lnSpc>
            </a:pPr>
            <a:r>
              <a:rPr lang="en-US" sz="2400" b="1" spc="-10"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Webinar Logistics</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Picture 11">
            <a:extLst>
              <a:ext uri="{FF2B5EF4-FFF2-40B4-BE49-F238E27FC236}">
                <a16:creationId xmlns:a16="http://schemas.microsoft.com/office/drawing/2014/main" id="{6E18DB78-2B15-49A2-BD2D-DCF7AAC464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8074" y="2066385"/>
            <a:ext cx="1683596" cy="3405332"/>
          </a:xfrm>
          <a:prstGeom prst="rect">
            <a:avLst/>
          </a:prstGeom>
        </p:spPr>
      </p:pic>
      <p:cxnSp>
        <p:nvCxnSpPr>
          <p:cNvPr id="14" name="Straight Arrow Connector 13">
            <a:extLst>
              <a:ext uri="{FF2B5EF4-FFF2-40B4-BE49-F238E27FC236}">
                <a16:creationId xmlns:a16="http://schemas.microsoft.com/office/drawing/2014/main" id="{3CFA56DC-6CA0-4B1C-A34A-95217B1F4FFF}"/>
              </a:ext>
            </a:extLst>
          </p:cNvPr>
          <p:cNvCxnSpPr>
            <a:cxnSpLocks/>
          </p:cNvCxnSpPr>
          <p:nvPr/>
        </p:nvCxnSpPr>
        <p:spPr>
          <a:xfrm>
            <a:off x="395239" y="3256859"/>
            <a:ext cx="662609" cy="135172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 name="Slide Number Placeholder 1">
            <a:extLst>
              <a:ext uri="{FF2B5EF4-FFF2-40B4-BE49-F238E27FC236}">
                <a16:creationId xmlns:a16="http://schemas.microsoft.com/office/drawing/2014/main" id="{B7F92585-8A17-D540-8385-37F76A688B6C}"/>
              </a:ext>
            </a:extLst>
          </p:cNvPr>
          <p:cNvSpPr>
            <a:spLocks noGrp="1"/>
          </p:cNvSpPr>
          <p:nvPr>
            <p:ph type="sldNum" sz="quarter" idx="12"/>
          </p:nvPr>
        </p:nvSpPr>
        <p:spPr/>
        <p:txBody>
          <a:bodyPr/>
          <a:lstStyle/>
          <a:p>
            <a:fld id="{3DC4386E-75B9-4B9B-820A-BF952EA8AB29}" type="slidenum">
              <a:rPr lang="en-US" smtClean="0"/>
              <a:t>2</a:t>
            </a:fld>
            <a:endParaRPr lang="en-US" dirty="0"/>
          </a:p>
        </p:txBody>
      </p:sp>
      <p:cxnSp>
        <p:nvCxnSpPr>
          <p:cNvPr id="17" name="Straight Arrow Connector 16">
            <a:extLst>
              <a:ext uri="{FF2B5EF4-FFF2-40B4-BE49-F238E27FC236}">
                <a16:creationId xmlns:a16="http://schemas.microsoft.com/office/drawing/2014/main" id="{6B9CB612-F087-4E81-BABC-2A499542E324}"/>
              </a:ext>
            </a:extLst>
          </p:cNvPr>
          <p:cNvCxnSpPr>
            <a:cxnSpLocks/>
          </p:cNvCxnSpPr>
          <p:nvPr/>
        </p:nvCxnSpPr>
        <p:spPr>
          <a:xfrm>
            <a:off x="281945" y="4217259"/>
            <a:ext cx="901219" cy="112692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2667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EB5A-8097-B341-A02C-E3305D307735}"/>
              </a:ext>
            </a:extLst>
          </p:cNvPr>
          <p:cNvSpPr>
            <a:spLocks noGrp="1"/>
          </p:cNvSpPr>
          <p:nvPr>
            <p:ph type="title"/>
          </p:nvPr>
        </p:nvSpPr>
        <p:spPr/>
        <p:txBody>
          <a:bodyPr>
            <a:normAutofit/>
          </a:bodyPr>
          <a:lstStyle/>
          <a:p>
            <a:r>
              <a:rPr lang="en-US" dirty="0"/>
              <a:t>High-growth companies prioritize H2/H3 innovation</a:t>
            </a:r>
          </a:p>
        </p:txBody>
      </p:sp>
      <p:cxnSp>
        <p:nvCxnSpPr>
          <p:cNvPr id="6" name="Straight Connector 5">
            <a:extLst>
              <a:ext uri="{FF2B5EF4-FFF2-40B4-BE49-F238E27FC236}">
                <a16:creationId xmlns:a16="http://schemas.microsoft.com/office/drawing/2014/main" id="{85C2B26F-0328-6E4E-A45B-D0F613477A84}"/>
              </a:ext>
            </a:extLst>
          </p:cNvPr>
          <p:cNvCxnSpPr>
            <a:cxnSpLocks/>
          </p:cNvCxnSpPr>
          <p:nvPr/>
        </p:nvCxnSpPr>
        <p:spPr>
          <a:xfrm>
            <a:off x="5011826" y="1038824"/>
            <a:ext cx="0" cy="532396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C2F7334-709D-7B4D-8F79-DCE6F932299F}"/>
              </a:ext>
            </a:extLst>
          </p:cNvPr>
          <p:cNvPicPr>
            <a:picLocks noChangeAspect="1"/>
          </p:cNvPicPr>
          <p:nvPr/>
        </p:nvPicPr>
        <p:blipFill>
          <a:blip r:embed="rId3"/>
          <a:stretch>
            <a:fillRect/>
          </a:stretch>
        </p:blipFill>
        <p:spPr>
          <a:xfrm>
            <a:off x="402336" y="3029766"/>
            <a:ext cx="2768530" cy="2794814"/>
          </a:xfrm>
          <a:prstGeom prst="rect">
            <a:avLst/>
          </a:prstGeom>
        </p:spPr>
      </p:pic>
      <p:graphicFrame>
        <p:nvGraphicFramePr>
          <p:cNvPr id="10" name="Chart 9">
            <a:extLst>
              <a:ext uri="{FF2B5EF4-FFF2-40B4-BE49-F238E27FC236}">
                <a16:creationId xmlns:a16="http://schemas.microsoft.com/office/drawing/2014/main" id="{E2854398-F168-0348-9FD4-3E2B8FCCB8DB}"/>
              </a:ext>
            </a:extLst>
          </p:cNvPr>
          <p:cNvGraphicFramePr/>
          <p:nvPr/>
        </p:nvGraphicFramePr>
        <p:xfrm>
          <a:off x="5397126" y="897988"/>
          <a:ext cx="6235431" cy="524148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DF6B68D2-0262-7640-958A-2C011D67C44D}"/>
              </a:ext>
            </a:extLst>
          </p:cNvPr>
          <p:cNvSpPr txBox="1"/>
          <p:nvPr/>
        </p:nvSpPr>
        <p:spPr>
          <a:xfrm>
            <a:off x="3195533" y="3215530"/>
            <a:ext cx="929103" cy="400110"/>
          </a:xfrm>
          <a:prstGeom prst="rect">
            <a:avLst/>
          </a:prstGeom>
          <a:noFill/>
        </p:spPr>
        <p:txBody>
          <a:bodyPr wrap="square" rtlCol="0">
            <a:spAutoFit/>
          </a:bodyPr>
          <a:lstStyle/>
          <a:p>
            <a:pPr algn="ctr"/>
            <a:r>
              <a:rPr lang="en-US" sz="2000" dirty="0">
                <a:latin typeface="Gotham Medium" panose="02000604030000020004" pitchFamily="2" charset="0"/>
              </a:rPr>
              <a:t>10%</a:t>
            </a:r>
          </a:p>
        </p:txBody>
      </p:sp>
      <p:sp>
        <p:nvSpPr>
          <p:cNvPr id="12" name="TextBox 11">
            <a:extLst>
              <a:ext uri="{FF2B5EF4-FFF2-40B4-BE49-F238E27FC236}">
                <a16:creationId xmlns:a16="http://schemas.microsoft.com/office/drawing/2014/main" id="{5E581F44-8DCF-8444-A2CC-8B4EC2C169F7}"/>
              </a:ext>
            </a:extLst>
          </p:cNvPr>
          <p:cNvSpPr txBox="1"/>
          <p:nvPr/>
        </p:nvSpPr>
        <p:spPr>
          <a:xfrm>
            <a:off x="3195533" y="4092306"/>
            <a:ext cx="929103" cy="400110"/>
          </a:xfrm>
          <a:prstGeom prst="rect">
            <a:avLst/>
          </a:prstGeom>
          <a:noFill/>
        </p:spPr>
        <p:txBody>
          <a:bodyPr wrap="square" rtlCol="0">
            <a:spAutoFit/>
          </a:bodyPr>
          <a:lstStyle/>
          <a:p>
            <a:pPr algn="ctr"/>
            <a:r>
              <a:rPr lang="en-US" sz="2000" dirty="0">
                <a:latin typeface="Gotham Medium" panose="02000604030000020004" pitchFamily="2" charset="0"/>
              </a:rPr>
              <a:t>20%</a:t>
            </a:r>
          </a:p>
        </p:txBody>
      </p:sp>
      <p:sp>
        <p:nvSpPr>
          <p:cNvPr id="13" name="TextBox 12">
            <a:extLst>
              <a:ext uri="{FF2B5EF4-FFF2-40B4-BE49-F238E27FC236}">
                <a16:creationId xmlns:a16="http://schemas.microsoft.com/office/drawing/2014/main" id="{EC95A245-53C1-6047-B77B-D9D83084426D}"/>
              </a:ext>
            </a:extLst>
          </p:cNvPr>
          <p:cNvSpPr txBox="1"/>
          <p:nvPr/>
        </p:nvSpPr>
        <p:spPr>
          <a:xfrm>
            <a:off x="3195533" y="4863835"/>
            <a:ext cx="929103" cy="400110"/>
          </a:xfrm>
          <a:prstGeom prst="rect">
            <a:avLst/>
          </a:prstGeom>
          <a:noFill/>
        </p:spPr>
        <p:txBody>
          <a:bodyPr wrap="square" rtlCol="0">
            <a:spAutoFit/>
          </a:bodyPr>
          <a:lstStyle/>
          <a:p>
            <a:pPr algn="ctr"/>
            <a:r>
              <a:rPr lang="en-US" sz="2000" dirty="0">
                <a:latin typeface="Gotham Medium" panose="02000604030000020004" pitchFamily="2" charset="0"/>
              </a:rPr>
              <a:t>70%</a:t>
            </a:r>
          </a:p>
        </p:txBody>
      </p:sp>
      <p:pic>
        <p:nvPicPr>
          <p:cNvPr id="14" name="Picture 13">
            <a:extLst>
              <a:ext uri="{FF2B5EF4-FFF2-40B4-BE49-F238E27FC236}">
                <a16:creationId xmlns:a16="http://schemas.microsoft.com/office/drawing/2014/main" id="{4B285BA0-7CDF-534F-965E-038E13C8AD66}"/>
              </a:ext>
            </a:extLst>
          </p:cNvPr>
          <p:cNvPicPr>
            <a:picLocks noChangeAspect="1"/>
          </p:cNvPicPr>
          <p:nvPr/>
        </p:nvPicPr>
        <p:blipFill>
          <a:blip r:embed="rId5"/>
          <a:stretch>
            <a:fillRect/>
          </a:stretch>
        </p:blipFill>
        <p:spPr>
          <a:xfrm>
            <a:off x="582926" y="1011845"/>
            <a:ext cx="3927010" cy="1896313"/>
          </a:xfrm>
          <a:prstGeom prst="rect">
            <a:avLst/>
          </a:prstGeom>
        </p:spPr>
      </p:pic>
      <p:sp>
        <p:nvSpPr>
          <p:cNvPr id="15" name="TextBox 14">
            <a:extLst>
              <a:ext uri="{FF2B5EF4-FFF2-40B4-BE49-F238E27FC236}">
                <a16:creationId xmlns:a16="http://schemas.microsoft.com/office/drawing/2014/main" id="{EFFB8757-99F3-0A4F-839E-FC4C0DB814ED}"/>
              </a:ext>
            </a:extLst>
          </p:cNvPr>
          <p:cNvSpPr txBox="1"/>
          <p:nvPr/>
        </p:nvSpPr>
        <p:spPr>
          <a:xfrm>
            <a:off x="717732" y="5866394"/>
            <a:ext cx="3373100" cy="461665"/>
          </a:xfrm>
          <a:prstGeom prst="rect">
            <a:avLst/>
          </a:prstGeom>
          <a:noFill/>
        </p:spPr>
        <p:txBody>
          <a:bodyPr wrap="square" rtlCol="0">
            <a:spAutoFit/>
          </a:bodyPr>
          <a:lstStyle/>
          <a:p>
            <a:r>
              <a:rPr lang="en-US" sz="1200" dirty="0"/>
              <a:t>Sources: </a:t>
            </a:r>
            <a:r>
              <a:rPr lang="en-US" sz="1200" dirty="0">
                <a:hlinkClick r:id="rId6"/>
              </a:rPr>
              <a:t>McKinsey Quarterly</a:t>
            </a:r>
            <a:r>
              <a:rPr lang="en-US" sz="1200" dirty="0"/>
              <a:t>, December 1</a:t>
            </a:r>
            <a:r>
              <a:rPr lang="en-US" sz="1200" baseline="30000" dirty="0"/>
              <a:t>st</a:t>
            </a:r>
            <a:r>
              <a:rPr lang="en-US" sz="1200" dirty="0"/>
              <a:t> 2009 </a:t>
            </a:r>
          </a:p>
          <a:p>
            <a:r>
              <a:rPr lang="en-US" sz="1200" dirty="0"/>
              <a:t>                </a:t>
            </a:r>
            <a:r>
              <a:rPr lang="en-US" sz="1200" dirty="0">
                <a:hlinkClick r:id="rId7"/>
              </a:rPr>
              <a:t>Harvard Business Review</a:t>
            </a:r>
            <a:r>
              <a:rPr lang="en-US" sz="1200" dirty="0"/>
              <a:t>, May 2012</a:t>
            </a:r>
          </a:p>
        </p:txBody>
      </p:sp>
    </p:spTree>
    <p:extLst>
      <p:ext uri="{BB962C8B-B14F-4D97-AF65-F5344CB8AC3E}">
        <p14:creationId xmlns:p14="http://schemas.microsoft.com/office/powerpoint/2010/main" val="215103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p:bldP spid="12"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3BA8-C791-1846-8E94-218E38712ACB}"/>
              </a:ext>
            </a:extLst>
          </p:cNvPr>
          <p:cNvSpPr>
            <a:spLocks noGrp="1"/>
          </p:cNvSpPr>
          <p:nvPr>
            <p:ph type="title"/>
          </p:nvPr>
        </p:nvSpPr>
        <p:spPr>
          <a:xfrm>
            <a:off x="266218" y="192024"/>
            <a:ext cx="11759878" cy="758952"/>
          </a:xfrm>
        </p:spPr>
        <p:txBody>
          <a:bodyPr>
            <a:normAutofit/>
          </a:bodyPr>
          <a:lstStyle/>
          <a:p>
            <a:r>
              <a:rPr lang="en-US" dirty="0"/>
              <a:t>Breakaway-growth companies incubate strategic bets</a:t>
            </a:r>
          </a:p>
        </p:txBody>
      </p:sp>
      <p:graphicFrame>
        <p:nvGraphicFramePr>
          <p:cNvPr id="4" name="Chart 3">
            <a:extLst>
              <a:ext uri="{FF2B5EF4-FFF2-40B4-BE49-F238E27FC236}">
                <a16:creationId xmlns:a16="http://schemas.microsoft.com/office/drawing/2014/main" id="{BDCB265E-05F8-0447-B9CF-A8A5BA196E3C}"/>
              </a:ext>
            </a:extLst>
          </p:cNvPr>
          <p:cNvGraphicFramePr/>
          <p:nvPr/>
        </p:nvGraphicFramePr>
        <p:xfrm>
          <a:off x="196769" y="950976"/>
          <a:ext cx="7558267"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910DBE96-FFCB-B746-852F-7B27FCA04ED4}"/>
              </a:ext>
            </a:extLst>
          </p:cNvPr>
          <p:cNvSpPr/>
          <p:nvPr/>
        </p:nvSpPr>
        <p:spPr>
          <a:xfrm>
            <a:off x="277793" y="4088757"/>
            <a:ext cx="6516546" cy="8189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19C667-29AF-C745-807A-B9D28BC03694}"/>
              </a:ext>
            </a:extLst>
          </p:cNvPr>
          <p:cNvPicPr>
            <a:picLocks noChangeAspect="1"/>
          </p:cNvPicPr>
          <p:nvPr/>
        </p:nvPicPr>
        <p:blipFill rotWithShape="1">
          <a:blip r:embed="rId3"/>
          <a:srcRect b="27996"/>
          <a:stretch/>
        </p:blipFill>
        <p:spPr>
          <a:xfrm>
            <a:off x="8216103" y="1251918"/>
            <a:ext cx="3699228" cy="4616447"/>
          </a:xfrm>
          <a:prstGeom prst="rect">
            <a:avLst/>
          </a:prstGeom>
          <a:ln>
            <a:solidFill>
              <a:schemeClr val="bg2">
                <a:lumMod val="75000"/>
              </a:schemeClr>
            </a:solidFill>
          </a:ln>
        </p:spPr>
      </p:pic>
      <p:sp>
        <p:nvSpPr>
          <p:cNvPr id="6" name="TextBox 5">
            <a:extLst>
              <a:ext uri="{FF2B5EF4-FFF2-40B4-BE49-F238E27FC236}">
                <a16:creationId xmlns:a16="http://schemas.microsoft.com/office/drawing/2014/main" id="{520ECF4C-2082-7041-9951-B6B9D19C3433}"/>
              </a:ext>
            </a:extLst>
          </p:cNvPr>
          <p:cNvSpPr txBox="1"/>
          <p:nvPr/>
        </p:nvSpPr>
        <p:spPr>
          <a:xfrm>
            <a:off x="8704161" y="5962591"/>
            <a:ext cx="2939970" cy="274531"/>
          </a:xfrm>
          <a:prstGeom prst="rect">
            <a:avLst/>
          </a:prstGeom>
          <a:noFill/>
        </p:spPr>
        <p:txBody>
          <a:bodyPr wrap="square" rtlCol="0">
            <a:spAutoFit/>
          </a:bodyPr>
          <a:lstStyle/>
          <a:p>
            <a:pPr algn="ctr"/>
            <a:r>
              <a:rPr lang="en-US" sz="1200" dirty="0"/>
              <a:t>Source: </a:t>
            </a:r>
            <a:r>
              <a:rPr lang="en-US" sz="1200" dirty="0">
                <a:hlinkClick r:id="rId4"/>
              </a:rPr>
              <a:t>Sifted</a:t>
            </a:r>
            <a:r>
              <a:rPr lang="en-US" sz="1200" dirty="0"/>
              <a:t>, August 17</a:t>
            </a:r>
            <a:r>
              <a:rPr lang="en-US" sz="1200" baseline="30000" dirty="0"/>
              <a:t>th</a:t>
            </a:r>
            <a:r>
              <a:rPr lang="en-US" sz="1200" dirty="0"/>
              <a:t> 2021</a:t>
            </a:r>
          </a:p>
        </p:txBody>
      </p:sp>
      <p:sp>
        <p:nvSpPr>
          <p:cNvPr id="7" name="Rectangle 6">
            <a:extLst>
              <a:ext uri="{FF2B5EF4-FFF2-40B4-BE49-F238E27FC236}">
                <a16:creationId xmlns:a16="http://schemas.microsoft.com/office/drawing/2014/main" id="{3DC29C6F-8808-3444-A944-0805E833086C}"/>
              </a:ext>
            </a:extLst>
          </p:cNvPr>
          <p:cNvSpPr/>
          <p:nvPr/>
        </p:nvSpPr>
        <p:spPr>
          <a:xfrm>
            <a:off x="277792" y="1732921"/>
            <a:ext cx="7477243" cy="8189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57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825B7-7E58-AF40-AC26-EA25D034F2D9}"/>
              </a:ext>
            </a:extLst>
          </p:cNvPr>
          <p:cNvSpPr>
            <a:spLocks noGrp="1"/>
          </p:cNvSpPr>
          <p:nvPr>
            <p:ph type="title"/>
          </p:nvPr>
        </p:nvSpPr>
        <p:spPr/>
        <p:txBody>
          <a:bodyPr/>
          <a:lstStyle/>
          <a:p>
            <a:r>
              <a:rPr lang="en-US" dirty="0"/>
              <a:t>2. Empower &amp; Coordinate R&amp;D</a:t>
            </a:r>
          </a:p>
        </p:txBody>
      </p:sp>
      <p:sp>
        <p:nvSpPr>
          <p:cNvPr id="5" name="TextBox 4">
            <a:extLst>
              <a:ext uri="{FF2B5EF4-FFF2-40B4-BE49-F238E27FC236}">
                <a16:creationId xmlns:a16="http://schemas.microsoft.com/office/drawing/2014/main" id="{40A2AFB8-D32C-5C4A-B5F2-DC62020F1B40}"/>
              </a:ext>
            </a:extLst>
          </p:cNvPr>
          <p:cNvSpPr txBox="1"/>
          <p:nvPr/>
        </p:nvSpPr>
        <p:spPr>
          <a:xfrm>
            <a:off x="1017270" y="1143000"/>
            <a:ext cx="5246370" cy="400110"/>
          </a:xfrm>
          <a:prstGeom prst="rect">
            <a:avLst/>
          </a:prstGeom>
          <a:noFill/>
        </p:spPr>
        <p:txBody>
          <a:bodyPr wrap="square" rtlCol="0">
            <a:spAutoFit/>
          </a:bodyPr>
          <a:lstStyle/>
          <a:p>
            <a:r>
              <a:rPr lang="en-US" sz="2000" dirty="0">
                <a:latin typeface="Gotham Medium" panose="02000604030000020004" pitchFamily="2" charset="0"/>
              </a:rPr>
              <a:t>Golden Age of R&amp;D (1950s-1980s)</a:t>
            </a:r>
          </a:p>
        </p:txBody>
      </p:sp>
      <p:sp>
        <p:nvSpPr>
          <p:cNvPr id="6" name="TextBox 5">
            <a:extLst>
              <a:ext uri="{FF2B5EF4-FFF2-40B4-BE49-F238E27FC236}">
                <a16:creationId xmlns:a16="http://schemas.microsoft.com/office/drawing/2014/main" id="{78B709FF-C8DF-DF45-A759-1A0EA3E1A9A2}"/>
              </a:ext>
            </a:extLst>
          </p:cNvPr>
          <p:cNvSpPr txBox="1"/>
          <p:nvPr/>
        </p:nvSpPr>
        <p:spPr>
          <a:xfrm>
            <a:off x="882550" y="4210049"/>
            <a:ext cx="5246370" cy="400110"/>
          </a:xfrm>
          <a:prstGeom prst="rect">
            <a:avLst/>
          </a:prstGeom>
          <a:noFill/>
        </p:spPr>
        <p:txBody>
          <a:bodyPr wrap="square" rtlCol="0">
            <a:spAutoFit/>
          </a:bodyPr>
          <a:lstStyle/>
          <a:p>
            <a:r>
              <a:rPr lang="en-US" sz="2000" dirty="0">
                <a:latin typeface="Gotham Medium" panose="02000604030000020004" pitchFamily="2" charset="0"/>
              </a:rPr>
              <a:t>Relationship Marketing (1990s-2010s)</a:t>
            </a:r>
          </a:p>
        </p:txBody>
      </p:sp>
      <p:sp>
        <p:nvSpPr>
          <p:cNvPr id="7" name="TextBox 6">
            <a:extLst>
              <a:ext uri="{FF2B5EF4-FFF2-40B4-BE49-F238E27FC236}">
                <a16:creationId xmlns:a16="http://schemas.microsoft.com/office/drawing/2014/main" id="{F0C4AD8D-A3A0-9747-BFB7-171412B8A403}"/>
              </a:ext>
            </a:extLst>
          </p:cNvPr>
          <p:cNvSpPr txBox="1"/>
          <p:nvPr/>
        </p:nvSpPr>
        <p:spPr>
          <a:xfrm>
            <a:off x="560070" y="4683760"/>
            <a:ext cx="6069330" cy="1292662"/>
          </a:xfrm>
          <a:prstGeom prst="rect">
            <a:avLst/>
          </a:prstGeom>
          <a:noFill/>
        </p:spPr>
        <p:txBody>
          <a:bodyPr wrap="square" rtlCol="0">
            <a:spAutoFit/>
          </a:bodyPr>
          <a:lstStyle/>
          <a:p>
            <a:r>
              <a:rPr lang="en-US" sz="1400" i="1" dirty="0">
                <a:latin typeface="Gotham Medium" panose="02000604030000020004" pitchFamily="2" charset="0"/>
              </a:rPr>
              <a:t>“We first measure ourselves in terms of the metrics most indicative of our market leadership: customer and revenue growth, the degree to which our customers continue to purchase from us on a repeat basis, and the strength of our brand.”</a:t>
            </a:r>
          </a:p>
          <a:p>
            <a:endParaRPr lang="en-US" sz="1000" dirty="0">
              <a:latin typeface="Gotham Medium" panose="02000604030000020004" pitchFamily="2" charset="0"/>
            </a:endParaRPr>
          </a:p>
          <a:p>
            <a:r>
              <a:rPr lang="en-US" sz="1200" dirty="0">
                <a:latin typeface="Gotham Medium" panose="02000604030000020004" pitchFamily="2" charset="0"/>
              </a:rPr>
              <a:t>     ~ Excerpt from </a:t>
            </a:r>
            <a:r>
              <a:rPr lang="en-US" sz="1200" dirty="0" err="1">
                <a:latin typeface="Gotham Medium" panose="02000604030000020004" pitchFamily="2" charset="0"/>
              </a:rPr>
              <a:t>Amazon.com’s</a:t>
            </a:r>
            <a:r>
              <a:rPr lang="en-US" sz="1200" dirty="0">
                <a:latin typeface="Gotham Medium" panose="02000604030000020004" pitchFamily="2" charset="0"/>
              </a:rPr>
              <a:t> original letter to shareholders in 1997</a:t>
            </a:r>
          </a:p>
        </p:txBody>
      </p:sp>
      <p:sp>
        <p:nvSpPr>
          <p:cNvPr id="8" name="TextBox 7">
            <a:extLst>
              <a:ext uri="{FF2B5EF4-FFF2-40B4-BE49-F238E27FC236}">
                <a16:creationId xmlns:a16="http://schemas.microsoft.com/office/drawing/2014/main" id="{2DDC0AA5-2ACE-BB41-B083-7C0EA2271048}"/>
              </a:ext>
            </a:extLst>
          </p:cNvPr>
          <p:cNvSpPr txBox="1"/>
          <p:nvPr/>
        </p:nvSpPr>
        <p:spPr>
          <a:xfrm>
            <a:off x="6537961" y="1143000"/>
            <a:ext cx="5246370" cy="400110"/>
          </a:xfrm>
          <a:prstGeom prst="rect">
            <a:avLst/>
          </a:prstGeom>
          <a:noFill/>
        </p:spPr>
        <p:txBody>
          <a:bodyPr wrap="square" rtlCol="0">
            <a:spAutoFit/>
          </a:bodyPr>
          <a:lstStyle/>
          <a:p>
            <a:pPr algn="ctr"/>
            <a:r>
              <a:rPr lang="en-US" sz="2000" dirty="0">
                <a:latin typeface="Gotham Medium" panose="02000604030000020004" pitchFamily="2" charset="0"/>
              </a:rPr>
              <a:t>Global Innovation (2020s-?) </a:t>
            </a:r>
          </a:p>
        </p:txBody>
      </p:sp>
      <p:sp>
        <p:nvSpPr>
          <p:cNvPr id="9" name="TextBox 8">
            <a:extLst>
              <a:ext uri="{FF2B5EF4-FFF2-40B4-BE49-F238E27FC236}">
                <a16:creationId xmlns:a16="http://schemas.microsoft.com/office/drawing/2014/main" id="{363CB806-DDC5-9941-9ADB-E6BA652928A8}"/>
              </a:ext>
            </a:extLst>
          </p:cNvPr>
          <p:cNvSpPr txBox="1"/>
          <p:nvPr/>
        </p:nvSpPr>
        <p:spPr>
          <a:xfrm>
            <a:off x="7132320" y="1767667"/>
            <a:ext cx="4857750" cy="1600438"/>
          </a:xfrm>
          <a:prstGeom prst="rect">
            <a:avLst/>
          </a:prstGeom>
          <a:noFill/>
        </p:spPr>
        <p:txBody>
          <a:bodyPr wrap="square" rtlCol="0">
            <a:spAutoFit/>
          </a:bodyPr>
          <a:lstStyle/>
          <a:p>
            <a:r>
              <a:rPr lang="en-US" i="1" dirty="0"/>
              <a:t>“In R&amp;D, we began reaching out to customers directly and forming our own opinions of their needs. This has helped us broker more of a peer-based relationship with Marketing.”</a:t>
            </a:r>
          </a:p>
          <a:p>
            <a:endParaRPr lang="en-US" sz="1000" dirty="0"/>
          </a:p>
          <a:p>
            <a:r>
              <a:rPr lang="en-US" sz="1600" dirty="0"/>
              <a:t>     ~ R&amp;D executive, F500 consumer products company</a:t>
            </a:r>
          </a:p>
        </p:txBody>
      </p:sp>
      <p:cxnSp>
        <p:nvCxnSpPr>
          <p:cNvPr id="10" name="Straight Connector 9">
            <a:extLst>
              <a:ext uri="{FF2B5EF4-FFF2-40B4-BE49-F238E27FC236}">
                <a16:creationId xmlns:a16="http://schemas.microsoft.com/office/drawing/2014/main" id="{BC0C837B-6431-654B-A392-C3B2BBE83E38}"/>
              </a:ext>
            </a:extLst>
          </p:cNvPr>
          <p:cNvCxnSpPr>
            <a:cxnSpLocks/>
          </p:cNvCxnSpPr>
          <p:nvPr/>
        </p:nvCxnSpPr>
        <p:spPr>
          <a:xfrm>
            <a:off x="6686550" y="1143000"/>
            <a:ext cx="0" cy="53721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546CA7-0117-8B45-9E6A-F00C8419EB04}"/>
              </a:ext>
            </a:extLst>
          </p:cNvPr>
          <p:cNvCxnSpPr>
            <a:cxnSpLocks/>
          </p:cNvCxnSpPr>
          <p:nvPr/>
        </p:nvCxnSpPr>
        <p:spPr>
          <a:xfrm flipH="1">
            <a:off x="285750" y="4000500"/>
            <a:ext cx="64008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5090C0A-A27F-B348-8D7A-79A24FEF5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927" y="1715771"/>
            <a:ext cx="4203700" cy="1943100"/>
          </a:xfrm>
          <a:prstGeom prst="rect">
            <a:avLst/>
          </a:prstGeom>
        </p:spPr>
      </p:pic>
      <p:pic>
        <p:nvPicPr>
          <p:cNvPr id="3" name="Picture 2">
            <a:extLst>
              <a:ext uri="{FF2B5EF4-FFF2-40B4-BE49-F238E27FC236}">
                <a16:creationId xmlns:a16="http://schemas.microsoft.com/office/drawing/2014/main" id="{DEF4ED0C-E3A7-EE44-9457-EB5C7D9B3591}"/>
              </a:ext>
            </a:extLst>
          </p:cNvPr>
          <p:cNvPicPr>
            <a:picLocks noChangeAspect="1"/>
          </p:cNvPicPr>
          <p:nvPr/>
        </p:nvPicPr>
        <p:blipFill rotWithShape="1">
          <a:blip r:embed="rId3"/>
          <a:srcRect l="23829" r="11519" b="16201"/>
          <a:stretch/>
        </p:blipFill>
        <p:spPr>
          <a:xfrm>
            <a:off x="7833101" y="3707269"/>
            <a:ext cx="3290170" cy="1805779"/>
          </a:xfrm>
          <a:prstGeom prst="rect">
            <a:avLst/>
          </a:prstGeom>
        </p:spPr>
      </p:pic>
    </p:spTree>
    <p:extLst>
      <p:ext uri="{BB962C8B-B14F-4D97-AF65-F5344CB8AC3E}">
        <p14:creationId xmlns:p14="http://schemas.microsoft.com/office/powerpoint/2010/main" val="2522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EF52-BF09-C345-926E-7CAD2FDA815A}"/>
              </a:ext>
            </a:extLst>
          </p:cNvPr>
          <p:cNvSpPr>
            <a:spLocks noGrp="1"/>
          </p:cNvSpPr>
          <p:nvPr>
            <p:ph type="title"/>
          </p:nvPr>
        </p:nvSpPr>
        <p:spPr/>
        <p:txBody>
          <a:bodyPr>
            <a:normAutofit/>
          </a:bodyPr>
          <a:lstStyle/>
          <a:p>
            <a:r>
              <a:rPr lang="en-US" dirty="0"/>
              <a:t>High-growth companies have a strong R&amp;D function</a:t>
            </a:r>
          </a:p>
        </p:txBody>
      </p:sp>
      <p:graphicFrame>
        <p:nvGraphicFramePr>
          <p:cNvPr id="4" name="Chart 3">
            <a:extLst>
              <a:ext uri="{FF2B5EF4-FFF2-40B4-BE49-F238E27FC236}">
                <a16:creationId xmlns:a16="http://schemas.microsoft.com/office/drawing/2014/main" id="{E3EEB3D5-1CF7-2642-95D1-0BF83B40B2D1}"/>
              </a:ext>
            </a:extLst>
          </p:cNvPr>
          <p:cNvGraphicFramePr/>
          <p:nvPr/>
        </p:nvGraphicFramePr>
        <p:xfrm>
          <a:off x="402336" y="1063541"/>
          <a:ext cx="6296628" cy="506188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73A2F507-C783-F24A-AEED-9D3A44FD5C73}"/>
              </a:ext>
            </a:extLst>
          </p:cNvPr>
          <p:cNvSpPr/>
          <p:nvPr/>
        </p:nvSpPr>
        <p:spPr>
          <a:xfrm>
            <a:off x="402336" y="2142883"/>
            <a:ext cx="6076707" cy="8189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06A508-9E9A-0648-97BA-347270B2EA4A}"/>
              </a:ext>
            </a:extLst>
          </p:cNvPr>
          <p:cNvSpPr/>
          <p:nvPr/>
        </p:nvSpPr>
        <p:spPr>
          <a:xfrm>
            <a:off x="402336" y="4425024"/>
            <a:ext cx="6076707" cy="8189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C95EE689-3D9E-5346-8CBA-8E4C8757FE83}"/>
              </a:ext>
            </a:extLst>
          </p:cNvPr>
          <p:cNvGraphicFramePr/>
          <p:nvPr/>
        </p:nvGraphicFramePr>
        <p:xfrm>
          <a:off x="6893076" y="978868"/>
          <a:ext cx="4710781" cy="5061887"/>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D57F9521-32CC-7D42-BD8B-604BE0658E28}"/>
              </a:ext>
            </a:extLst>
          </p:cNvPr>
          <p:cNvSpPr/>
          <p:nvPr/>
        </p:nvSpPr>
        <p:spPr>
          <a:xfrm>
            <a:off x="6893075" y="2142883"/>
            <a:ext cx="4710781" cy="8189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CDD06-3E29-6E4C-B122-2CE413809BAE}"/>
              </a:ext>
            </a:extLst>
          </p:cNvPr>
          <p:cNvSpPr/>
          <p:nvPr/>
        </p:nvSpPr>
        <p:spPr>
          <a:xfrm>
            <a:off x="6893075" y="3955610"/>
            <a:ext cx="4710781" cy="8189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28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9" presetClass="emph" presetSubtype="0" grpId="1" nodeType="withEffect">
                                  <p:stCondLst>
                                    <p:cond delay="0"/>
                                  </p:stCondLst>
                                  <p:childTnLst>
                                    <p:set>
                                      <p:cBhvr>
                                        <p:cTn id="20" dur="indefinite"/>
                                        <p:tgtEl>
                                          <p:spTgt spid="4"/>
                                        </p:tgtEl>
                                        <p:attrNameLst>
                                          <p:attrName>style.opacity</p:attrName>
                                        </p:attrNameLst>
                                      </p:cBhvr>
                                      <p:to>
                                        <p:strVal val="0.25"/>
                                      </p:to>
                                    </p:set>
                                    <p:animEffect filter="image" prLst="opacity: 0.25">
                                      <p:cBhvr rctx="IE">
                                        <p:cTn id="21" dur="indefinite"/>
                                        <p:tgtEl>
                                          <p:spTgt spid="4"/>
                                        </p:tgtEl>
                                      </p:cBhvr>
                                    </p:animEffect>
                                  </p:childTnLst>
                                </p:cTn>
                              </p:par>
                              <p:par>
                                <p:cTn id="22" presetID="9" presetClass="emph" presetSubtype="0" grpId="1" nodeType="withEffect">
                                  <p:stCondLst>
                                    <p:cond delay="0"/>
                                  </p:stCondLst>
                                  <p:childTnLst>
                                    <p:set>
                                      <p:cBhvr>
                                        <p:cTn id="23" dur="indefinite"/>
                                        <p:tgtEl>
                                          <p:spTgt spid="6"/>
                                        </p:tgtEl>
                                        <p:attrNameLst>
                                          <p:attrName>style.opacity</p:attrName>
                                        </p:attrNameLst>
                                      </p:cBhvr>
                                      <p:to>
                                        <p:strVal val="0.25"/>
                                      </p:to>
                                    </p:set>
                                    <p:animEffect filter="image" prLst="opacity: 0.25">
                                      <p:cBhvr rctx="IE">
                                        <p:cTn id="24" dur="indefinite"/>
                                        <p:tgtEl>
                                          <p:spTgt spid="6"/>
                                        </p:tgtEl>
                                      </p:cBhvr>
                                    </p:animEffect>
                                  </p:childTnLst>
                                </p:cTn>
                              </p:par>
                              <p:par>
                                <p:cTn id="25" presetID="9" presetClass="emph" presetSubtype="0" grpId="1" nodeType="withEffect">
                                  <p:stCondLst>
                                    <p:cond delay="0"/>
                                  </p:stCondLst>
                                  <p:childTnLst>
                                    <p:set>
                                      <p:cBhvr>
                                        <p:cTn id="26" dur="indefinite"/>
                                        <p:tgtEl>
                                          <p:spTgt spid="8"/>
                                        </p:tgtEl>
                                        <p:attrNameLst>
                                          <p:attrName>style.opacity</p:attrName>
                                        </p:attrNameLst>
                                      </p:cBhvr>
                                      <p:to>
                                        <p:strVal val="0.25"/>
                                      </p:to>
                                    </p:set>
                                    <p:animEffect filter="image" prLst="opacity: 0.25">
                                      <p:cBhvr rctx="IE">
                                        <p:cTn id="27" dur="indefinite"/>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6" grpId="0" animBg="1"/>
      <p:bldP spid="6" grpId="1" animBg="1"/>
      <p:bldP spid="8" grpId="0" animBg="1"/>
      <p:bldP spid="8" grpId="1" animBg="1"/>
      <p:bldGraphic spid="9" grpId="0">
        <p:bldAsOne/>
      </p:bldGraphic>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4BB8-058C-C248-8E08-A4B40F1644D7}"/>
              </a:ext>
            </a:extLst>
          </p:cNvPr>
          <p:cNvSpPr>
            <a:spLocks noGrp="1"/>
          </p:cNvSpPr>
          <p:nvPr>
            <p:ph type="title"/>
          </p:nvPr>
        </p:nvSpPr>
        <p:spPr>
          <a:xfrm>
            <a:off x="254643" y="192024"/>
            <a:ext cx="11725154" cy="758952"/>
          </a:xfrm>
        </p:spPr>
        <p:txBody>
          <a:bodyPr>
            <a:normAutofit/>
          </a:bodyPr>
          <a:lstStyle/>
          <a:p>
            <a:r>
              <a:rPr lang="en-US" dirty="0"/>
              <a:t>High-growth companies let R&amp;D focus on its strengths</a:t>
            </a:r>
          </a:p>
        </p:txBody>
      </p:sp>
      <p:graphicFrame>
        <p:nvGraphicFramePr>
          <p:cNvPr id="4" name="Chart 3">
            <a:extLst>
              <a:ext uri="{FF2B5EF4-FFF2-40B4-BE49-F238E27FC236}">
                <a16:creationId xmlns:a16="http://schemas.microsoft.com/office/drawing/2014/main" id="{9BD107E0-5C9E-E041-930A-7067825805D4}"/>
              </a:ext>
            </a:extLst>
          </p:cNvPr>
          <p:cNvGraphicFramePr/>
          <p:nvPr/>
        </p:nvGraphicFramePr>
        <p:xfrm>
          <a:off x="520861" y="950976"/>
          <a:ext cx="6736466" cy="540352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BFDAD1F4-D940-2342-A0CE-E0675A48CB5A}"/>
              </a:ext>
            </a:extLst>
          </p:cNvPr>
          <p:cNvSpPr/>
          <p:nvPr/>
        </p:nvSpPr>
        <p:spPr>
          <a:xfrm>
            <a:off x="520860" y="2309340"/>
            <a:ext cx="6620719" cy="815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EF79EF-DBA1-ED4F-A562-E038E77C9E3E}"/>
              </a:ext>
            </a:extLst>
          </p:cNvPr>
          <p:cNvSpPr/>
          <p:nvPr/>
        </p:nvSpPr>
        <p:spPr>
          <a:xfrm>
            <a:off x="520859" y="3883310"/>
            <a:ext cx="6620719" cy="804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E2605688-9383-2147-830E-4D48F471AB9F}"/>
              </a:ext>
            </a:extLst>
          </p:cNvPr>
          <p:cNvSpPr>
            <a:spLocks noGrp="1"/>
          </p:cNvSpPr>
          <p:nvPr>
            <p:ph sz="quarter" idx="11"/>
          </p:nvPr>
        </p:nvSpPr>
        <p:spPr>
          <a:xfrm>
            <a:off x="7957593" y="1701478"/>
            <a:ext cx="3605515" cy="3402958"/>
          </a:xfrm>
        </p:spPr>
        <p:style>
          <a:lnRef idx="2">
            <a:schemeClr val="accent4"/>
          </a:lnRef>
          <a:fillRef idx="1">
            <a:schemeClr val="lt1"/>
          </a:fillRef>
          <a:effectRef idx="0">
            <a:schemeClr val="accent4"/>
          </a:effectRef>
          <a:fontRef idx="minor">
            <a:schemeClr val="dk1"/>
          </a:fontRef>
        </p:style>
        <p:txBody>
          <a:bodyPr wrap="square" anchor="ctr">
            <a:noAutofit/>
          </a:bodyPr>
          <a:lstStyle/>
          <a:p>
            <a:pPr marL="0" indent="0" algn="ctr" fontAlgn="ctr">
              <a:lnSpc>
                <a:spcPct val="100000"/>
              </a:lnSpc>
              <a:buNone/>
            </a:pPr>
            <a:r>
              <a:rPr lang="en-US" sz="2000" b="1" dirty="0"/>
              <a:t>Don’t confuse “handoff” with “goodbye”</a:t>
            </a:r>
          </a:p>
          <a:p>
            <a:pPr marL="0" indent="0" algn="ctr" fontAlgn="ctr">
              <a:lnSpc>
                <a:spcPct val="100000"/>
              </a:lnSpc>
              <a:buNone/>
            </a:pPr>
            <a:r>
              <a:rPr lang="en-US" sz="1800" dirty="0"/>
              <a:t>The highest-performing companies ensure there is continuous knowledge transfer and collaboration throughout the innovation pipeline. For any significant innovation project, R&amp;D teams stay involved as advisors and technology experts.</a:t>
            </a:r>
          </a:p>
        </p:txBody>
      </p:sp>
    </p:spTree>
    <p:extLst>
      <p:ext uri="{BB962C8B-B14F-4D97-AF65-F5344CB8AC3E}">
        <p14:creationId xmlns:p14="http://schemas.microsoft.com/office/powerpoint/2010/main" val="362511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animBg="1"/>
      <p:bldP spid="7"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CDFD-58F5-6945-A89C-93E462961AC2}"/>
              </a:ext>
            </a:extLst>
          </p:cNvPr>
          <p:cNvSpPr>
            <a:spLocks noGrp="1"/>
          </p:cNvSpPr>
          <p:nvPr>
            <p:ph type="title"/>
          </p:nvPr>
        </p:nvSpPr>
        <p:spPr>
          <a:xfrm>
            <a:off x="402336" y="79304"/>
            <a:ext cx="11430000" cy="758952"/>
          </a:xfrm>
        </p:spPr>
        <p:txBody>
          <a:bodyPr/>
          <a:lstStyle/>
          <a:p>
            <a:r>
              <a:rPr lang="en-US" dirty="0"/>
              <a:t>3. Develop a Unique Network of Partners</a:t>
            </a:r>
          </a:p>
        </p:txBody>
      </p:sp>
      <p:pic>
        <p:nvPicPr>
          <p:cNvPr id="4" name="Picture 3" descr="Chart, bubble chart&#10;&#10;Description automatically generated">
            <a:extLst>
              <a:ext uri="{FF2B5EF4-FFF2-40B4-BE49-F238E27FC236}">
                <a16:creationId xmlns:a16="http://schemas.microsoft.com/office/drawing/2014/main" id="{1B1F98A9-ABEC-E84F-BA84-CDF6830B2EA8}"/>
              </a:ext>
            </a:extLst>
          </p:cNvPr>
          <p:cNvPicPr>
            <a:picLocks noChangeAspect="1"/>
          </p:cNvPicPr>
          <p:nvPr/>
        </p:nvPicPr>
        <p:blipFill rotWithShape="1">
          <a:blip r:embed="rId3">
            <a:extLst>
              <a:ext uri="{28A0092B-C50C-407E-A947-70E740481C1C}">
                <a14:useLocalDpi xmlns:a14="http://schemas.microsoft.com/office/drawing/2010/main" val="0"/>
              </a:ext>
            </a:extLst>
          </a:blip>
          <a:srcRect l="6027" t="7739" r="8375" b="1512"/>
          <a:stretch/>
        </p:blipFill>
        <p:spPr>
          <a:xfrm>
            <a:off x="1753874" y="1481562"/>
            <a:ext cx="8356534" cy="4143736"/>
          </a:xfrm>
          <a:prstGeom prst="rect">
            <a:avLst/>
          </a:prstGeom>
        </p:spPr>
      </p:pic>
    </p:spTree>
    <p:extLst>
      <p:ext uri="{BB962C8B-B14F-4D97-AF65-F5344CB8AC3E}">
        <p14:creationId xmlns:p14="http://schemas.microsoft.com/office/powerpoint/2010/main" val="3379318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EAF97-A379-4C43-91B3-667DF06F8FAB}"/>
              </a:ext>
            </a:extLst>
          </p:cNvPr>
          <p:cNvSpPr>
            <a:spLocks noGrp="1"/>
          </p:cNvSpPr>
          <p:nvPr>
            <p:ph type="title"/>
          </p:nvPr>
        </p:nvSpPr>
        <p:spPr/>
        <p:txBody>
          <a:bodyPr>
            <a:normAutofit/>
          </a:bodyPr>
          <a:lstStyle/>
          <a:p>
            <a:r>
              <a:rPr lang="en-US" dirty="0"/>
              <a:t>High-growth companies partner with government</a:t>
            </a:r>
          </a:p>
        </p:txBody>
      </p:sp>
      <p:graphicFrame>
        <p:nvGraphicFramePr>
          <p:cNvPr id="4" name="Chart 3">
            <a:extLst>
              <a:ext uri="{FF2B5EF4-FFF2-40B4-BE49-F238E27FC236}">
                <a16:creationId xmlns:a16="http://schemas.microsoft.com/office/drawing/2014/main" id="{A6274F28-4A8C-5C4F-9B08-FF709DCAF040}"/>
              </a:ext>
            </a:extLst>
          </p:cNvPr>
          <p:cNvGraphicFramePr/>
          <p:nvPr/>
        </p:nvGraphicFramePr>
        <p:xfrm>
          <a:off x="402336" y="950976"/>
          <a:ext cx="6901521"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BADC398A-BE1F-0145-B964-CE2FBCA078F2}"/>
              </a:ext>
            </a:extLst>
          </p:cNvPr>
          <p:cNvSpPr/>
          <p:nvPr/>
        </p:nvSpPr>
        <p:spPr>
          <a:xfrm>
            <a:off x="593927" y="2040040"/>
            <a:ext cx="6032705" cy="7147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D61034-AD8C-DC42-8CF9-2BF0E3A9E884}"/>
              </a:ext>
            </a:extLst>
          </p:cNvPr>
          <p:cNvSpPr txBox="1"/>
          <p:nvPr/>
        </p:nvSpPr>
        <p:spPr>
          <a:xfrm>
            <a:off x="7148945" y="1330036"/>
            <a:ext cx="5026430" cy="5298053"/>
          </a:xfrm>
          <a:prstGeom prst="rect">
            <a:avLst/>
          </a:prstGeom>
          <a:noFill/>
        </p:spPr>
        <p:txBody>
          <a:bodyPr wrap="square" rtlCol="0">
            <a:spAutoFit/>
          </a:bodyPr>
          <a:lstStyle/>
          <a:p>
            <a:pPr algn="ctr">
              <a:lnSpc>
                <a:spcPct val="150000"/>
              </a:lnSpc>
            </a:pPr>
            <a:r>
              <a:rPr lang="en-US" sz="2000" b="1" dirty="0"/>
              <a:t>This Finding was Consistent Across Industries</a:t>
            </a:r>
          </a:p>
          <a:p>
            <a:pPr>
              <a:lnSpc>
                <a:spcPct val="150000"/>
              </a:lnSpc>
            </a:pPr>
            <a:r>
              <a:rPr lang="en-US" sz="2000" dirty="0"/>
              <a:t>Agriculture/Agribusiness</a:t>
            </a:r>
          </a:p>
          <a:p>
            <a:pPr>
              <a:lnSpc>
                <a:spcPct val="150000"/>
              </a:lnSpc>
            </a:pPr>
            <a:r>
              <a:rPr lang="en-US" sz="2000" dirty="0"/>
              <a:t>Biotech</a:t>
            </a:r>
          </a:p>
          <a:p>
            <a:pPr>
              <a:lnSpc>
                <a:spcPct val="150000"/>
              </a:lnSpc>
            </a:pPr>
            <a:r>
              <a:rPr lang="en-US" sz="2000" dirty="0"/>
              <a:t>Chemicals</a:t>
            </a:r>
          </a:p>
          <a:p>
            <a:pPr>
              <a:lnSpc>
                <a:spcPct val="150000"/>
              </a:lnSpc>
            </a:pPr>
            <a:r>
              <a:rPr lang="en-US" sz="2000" dirty="0"/>
              <a:t>Food and Beverage</a:t>
            </a:r>
          </a:p>
          <a:p>
            <a:pPr>
              <a:lnSpc>
                <a:spcPct val="150000"/>
              </a:lnSpc>
            </a:pPr>
            <a:r>
              <a:rPr lang="en-US" sz="2000" dirty="0"/>
              <a:t>Insurance</a:t>
            </a:r>
          </a:p>
          <a:p>
            <a:pPr>
              <a:lnSpc>
                <a:spcPct val="150000"/>
              </a:lnSpc>
            </a:pPr>
            <a:r>
              <a:rPr lang="en-US" sz="2000" dirty="0"/>
              <a:t>Healthcare/Hospitals</a:t>
            </a:r>
          </a:p>
          <a:p>
            <a:pPr>
              <a:lnSpc>
                <a:spcPct val="150000"/>
              </a:lnSpc>
            </a:pPr>
            <a:r>
              <a:rPr lang="en-US" sz="2000" dirty="0"/>
              <a:t>Pharmaceuticals</a:t>
            </a:r>
          </a:p>
          <a:p>
            <a:pPr>
              <a:lnSpc>
                <a:spcPct val="150000"/>
              </a:lnSpc>
            </a:pPr>
            <a:r>
              <a:rPr lang="en-US" sz="2000" dirty="0"/>
              <a:t>Software</a:t>
            </a:r>
          </a:p>
          <a:p>
            <a:pPr algn="ctr">
              <a:lnSpc>
                <a:spcPct val="150000"/>
              </a:lnSpc>
            </a:pPr>
            <a:endParaRPr lang="en-US" sz="2400" b="1" dirty="0"/>
          </a:p>
          <a:p>
            <a:pPr algn="ctr">
              <a:lnSpc>
                <a:spcPct val="150000"/>
              </a:lnSpc>
            </a:pPr>
            <a:endParaRPr lang="en-US" sz="2400" b="1" dirty="0"/>
          </a:p>
        </p:txBody>
      </p:sp>
    </p:spTree>
    <p:extLst>
      <p:ext uri="{BB962C8B-B14F-4D97-AF65-F5344CB8AC3E}">
        <p14:creationId xmlns:p14="http://schemas.microsoft.com/office/powerpoint/2010/main" val="23523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35AB-E71F-DA42-9F5F-E8EA1A74573D}"/>
              </a:ext>
            </a:extLst>
          </p:cNvPr>
          <p:cNvSpPr>
            <a:spLocks noGrp="1"/>
          </p:cNvSpPr>
          <p:nvPr>
            <p:ph type="title"/>
          </p:nvPr>
        </p:nvSpPr>
        <p:spPr>
          <a:xfrm>
            <a:off x="402336" y="-173737"/>
            <a:ext cx="11430000" cy="1734033"/>
          </a:xfrm>
        </p:spPr>
        <p:txBody>
          <a:bodyPr>
            <a:normAutofit/>
          </a:bodyPr>
          <a:lstStyle/>
          <a:p>
            <a:pPr>
              <a:lnSpc>
                <a:spcPct val="100000"/>
              </a:lnSpc>
            </a:pPr>
            <a:r>
              <a:rPr lang="en-US" dirty="0"/>
              <a:t>Dedicated tech scouting: </a:t>
            </a:r>
            <a:br>
              <a:rPr lang="en-US" dirty="0"/>
            </a:br>
            <a:r>
              <a:rPr lang="en-US" dirty="0"/>
              <a:t>Constantly seeking new partners</a:t>
            </a:r>
          </a:p>
        </p:txBody>
      </p:sp>
      <p:graphicFrame>
        <p:nvGraphicFramePr>
          <p:cNvPr id="4" name="Chart 3">
            <a:extLst>
              <a:ext uri="{FF2B5EF4-FFF2-40B4-BE49-F238E27FC236}">
                <a16:creationId xmlns:a16="http://schemas.microsoft.com/office/drawing/2014/main" id="{64950D0C-4664-394D-9558-280E28954BE4}"/>
              </a:ext>
            </a:extLst>
          </p:cNvPr>
          <p:cNvGraphicFramePr/>
          <p:nvPr/>
        </p:nvGraphicFramePr>
        <p:xfrm>
          <a:off x="2114755" y="1291479"/>
          <a:ext cx="7993522" cy="538941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71600F35-EF79-E14B-A840-01C026262807}"/>
              </a:ext>
            </a:extLst>
          </p:cNvPr>
          <p:cNvSpPr/>
          <p:nvPr/>
        </p:nvSpPr>
        <p:spPr>
          <a:xfrm>
            <a:off x="2114756" y="2042432"/>
            <a:ext cx="7699230" cy="826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F9D187-DDE5-AE4C-92AC-1603A53AD8DE}"/>
              </a:ext>
            </a:extLst>
          </p:cNvPr>
          <p:cNvSpPr/>
          <p:nvPr/>
        </p:nvSpPr>
        <p:spPr>
          <a:xfrm>
            <a:off x="2114755" y="3603654"/>
            <a:ext cx="7699230" cy="826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29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CD806-F56B-3B4E-8E1A-CCF9F853F58C}"/>
              </a:ext>
            </a:extLst>
          </p:cNvPr>
          <p:cNvSpPr>
            <a:spLocks noGrp="1"/>
          </p:cNvSpPr>
          <p:nvPr>
            <p:ph type="title"/>
          </p:nvPr>
        </p:nvSpPr>
        <p:spPr/>
        <p:txBody>
          <a:bodyPr/>
          <a:lstStyle/>
          <a:p>
            <a:r>
              <a:rPr lang="en-US" dirty="0"/>
              <a:t>4. Create Responsibility for Innovation</a:t>
            </a:r>
          </a:p>
        </p:txBody>
      </p:sp>
      <p:pic>
        <p:nvPicPr>
          <p:cNvPr id="4" name="Picture 3">
            <a:extLst>
              <a:ext uri="{FF2B5EF4-FFF2-40B4-BE49-F238E27FC236}">
                <a16:creationId xmlns:a16="http://schemas.microsoft.com/office/drawing/2014/main" id="{73174FB7-ED2C-184E-8B63-7A026908417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46710" y="1106012"/>
            <a:ext cx="11502388" cy="5093915"/>
          </a:xfrm>
          <a:prstGeom prst="rect">
            <a:avLst/>
          </a:prstGeom>
        </p:spPr>
      </p:pic>
    </p:spTree>
    <p:extLst>
      <p:ext uri="{BB962C8B-B14F-4D97-AF65-F5344CB8AC3E}">
        <p14:creationId xmlns:p14="http://schemas.microsoft.com/office/powerpoint/2010/main" val="1698506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9581-9788-6240-BBDD-34EE5B9ABF06}"/>
              </a:ext>
            </a:extLst>
          </p:cNvPr>
          <p:cNvSpPr>
            <a:spLocks noGrp="1"/>
          </p:cNvSpPr>
          <p:nvPr>
            <p:ph type="title"/>
          </p:nvPr>
        </p:nvSpPr>
        <p:spPr/>
        <p:txBody>
          <a:bodyPr/>
          <a:lstStyle/>
          <a:p>
            <a:r>
              <a:rPr lang="en-US" dirty="0"/>
              <a:t>Global innovation governance is a critical enabler</a:t>
            </a:r>
          </a:p>
        </p:txBody>
      </p:sp>
      <p:graphicFrame>
        <p:nvGraphicFramePr>
          <p:cNvPr id="4" name="Chart 3">
            <a:extLst>
              <a:ext uri="{FF2B5EF4-FFF2-40B4-BE49-F238E27FC236}">
                <a16:creationId xmlns:a16="http://schemas.microsoft.com/office/drawing/2014/main" id="{55B60C0A-440E-1445-8D14-C089E300AE6D}"/>
              </a:ext>
            </a:extLst>
          </p:cNvPr>
          <p:cNvGraphicFramePr/>
          <p:nvPr/>
        </p:nvGraphicFramePr>
        <p:xfrm>
          <a:off x="5602378" y="950976"/>
          <a:ext cx="6229958" cy="54729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181DB3D-45BA-2C4A-A354-9879EB9A482D}"/>
              </a:ext>
            </a:extLst>
          </p:cNvPr>
          <p:cNvGraphicFramePr/>
          <p:nvPr/>
        </p:nvGraphicFramePr>
        <p:xfrm>
          <a:off x="402336" y="950976"/>
          <a:ext cx="4780344" cy="518735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9E2EEFDE-B612-9A4D-A7FA-C89127065031}"/>
              </a:ext>
            </a:extLst>
          </p:cNvPr>
          <p:cNvSpPr/>
          <p:nvPr/>
        </p:nvSpPr>
        <p:spPr>
          <a:xfrm>
            <a:off x="5550290" y="4068502"/>
            <a:ext cx="6282045" cy="723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27FFCB-AA63-874B-A23C-222598BB88FD}"/>
              </a:ext>
            </a:extLst>
          </p:cNvPr>
          <p:cNvSpPr/>
          <p:nvPr/>
        </p:nvSpPr>
        <p:spPr>
          <a:xfrm>
            <a:off x="541232" y="1843269"/>
            <a:ext cx="4641447" cy="723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C5138C-B257-EB44-BF4A-DBA252F80F8B}"/>
              </a:ext>
            </a:extLst>
          </p:cNvPr>
          <p:cNvSpPr/>
          <p:nvPr/>
        </p:nvSpPr>
        <p:spPr>
          <a:xfrm>
            <a:off x="5550289" y="4792729"/>
            <a:ext cx="6282045" cy="723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E3A128-EF84-9B46-9650-71D268293168}"/>
              </a:ext>
            </a:extLst>
          </p:cNvPr>
          <p:cNvSpPr/>
          <p:nvPr/>
        </p:nvSpPr>
        <p:spPr>
          <a:xfrm>
            <a:off x="5550288" y="3414531"/>
            <a:ext cx="6282045" cy="6635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34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468213" y="805158"/>
            <a:ext cx="7273081" cy="7942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4000" b="1" dirty="0">
              <a:latin typeface="Helvetica LT Std" charset="0"/>
              <a:ea typeface="Helvetica LT Std" charset="0"/>
              <a:cs typeface="Helvetica LT Std" charset="0"/>
            </a:endParaRPr>
          </a:p>
        </p:txBody>
      </p:sp>
      <p:sp>
        <p:nvSpPr>
          <p:cNvPr id="19" name="object 16">
            <a:extLst>
              <a:ext uri="{FF2B5EF4-FFF2-40B4-BE49-F238E27FC236}">
                <a16:creationId xmlns:a16="http://schemas.microsoft.com/office/drawing/2014/main" id="{295FA6F3-3E81-2D4F-935A-2168B8DE2E44}"/>
              </a:ext>
            </a:extLst>
          </p:cNvPr>
          <p:cNvSpPr/>
          <p:nvPr/>
        </p:nvSpPr>
        <p:spPr>
          <a:xfrm>
            <a:off x="452626" y="1496597"/>
            <a:ext cx="11313129" cy="121543"/>
          </a:xfrm>
          <a:custGeom>
            <a:avLst/>
            <a:gdLst/>
            <a:ahLst/>
            <a:cxnLst/>
            <a:rect l="l" t="t" r="r" b="b"/>
            <a:pathLst>
              <a:path w="8458200">
                <a:moveTo>
                  <a:pt x="8458200" y="0"/>
                </a:moveTo>
                <a:lnTo>
                  <a:pt x="0" y="0"/>
                </a:lnTo>
              </a:path>
            </a:pathLst>
          </a:custGeom>
          <a:ln w="12700">
            <a:solidFill>
              <a:srgbClr val="CDD400"/>
            </a:solidFill>
          </a:ln>
        </p:spPr>
        <p:txBody>
          <a:bodyPr wrap="square" lIns="0" tIns="0" rIns="0" bIns="0" rtlCol="0"/>
          <a:lstStyle/>
          <a:p>
            <a:endParaRPr dirty="0"/>
          </a:p>
        </p:txBody>
      </p:sp>
      <p:pic>
        <p:nvPicPr>
          <p:cNvPr id="39" name="Picture 38">
            <a:extLst>
              <a:ext uri="{FF2B5EF4-FFF2-40B4-BE49-F238E27FC236}">
                <a16:creationId xmlns:a16="http://schemas.microsoft.com/office/drawing/2014/main" id="{FD4C573C-1F8A-44E4-814C-4619BB563C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7512" y="364725"/>
            <a:ext cx="2657285" cy="664322"/>
          </a:xfrm>
          <a:prstGeom prst="rect">
            <a:avLst/>
          </a:prstGeom>
        </p:spPr>
      </p:pic>
      <p:sp>
        <p:nvSpPr>
          <p:cNvPr id="4" name="Rectangle 3">
            <a:extLst>
              <a:ext uri="{FF2B5EF4-FFF2-40B4-BE49-F238E27FC236}">
                <a16:creationId xmlns:a16="http://schemas.microsoft.com/office/drawing/2014/main" id="{50879EA7-504D-4E3C-8B67-DCC111939B02}"/>
              </a:ext>
            </a:extLst>
          </p:cNvPr>
          <p:cNvSpPr/>
          <p:nvPr/>
        </p:nvSpPr>
        <p:spPr>
          <a:xfrm>
            <a:off x="1450386" y="1728457"/>
            <a:ext cx="9317607" cy="830997"/>
          </a:xfrm>
          <a:prstGeom prst="rect">
            <a:avLst/>
          </a:prstGeom>
        </p:spPr>
        <p:txBody>
          <a:bodyPr wrap="square">
            <a:spAutoFit/>
          </a:bodyPr>
          <a:lstStyle/>
          <a:p>
            <a:pPr algn="ctr"/>
            <a:r>
              <a:rPr lang="en-US" sz="4800" b="1" spc="-10" dirty="0">
                <a:solidFill>
                  <a:srgbClr val="00A8E1"/>
                </a:solidFill>
                <a:latin typeface="Helvetica Neue" panose="02000503000000020004" pitchFamily="2" charset="0"/>
                <a:ea typeface="Helvetica Neue Light" panose="02000403000000020004" pitchFamily="2" charset="0"/>
                <a:cs typeface="Helvetica Neue" panose="02000503000000020004" pitchFamily="2" charset="0"/>
              </a:rPr>
              <a:t>Disclaimer</a:t>
            </a:r>
            <a:endParaRPr lang="en-US" sz="4800" dirty="0"/>
          </a:p>
        </p:txBody>
      </p:sp>
      <p:sp>
        <p:nvSpPr>
          <p:cNvPr id="8" name="Content Placeholder 2">
            <a:extLst>
              <a:ext uri="{FF2B5EF4-FFF2-40B4-BE49-F238E27FC236}">
                <a16:creationId xmlns:a16="http://schemas.microsoft.com/office/drawing/2014/main" id="{845DB9F0-3FFD-4BCB-AB4E-F4DECB825417}"/>
              </a:ext>
            </a:extLst>
          </p:cNvPr>
          <p:cNvSpPr>
            <a:spLocks noGrp="1"/>
          </p:cNvSpPr>
          <p:nvPr>
            <p:ph idx="15"/>
          </p:nvPr>
        </p:nvSpPr>
        <p:spPr>
          <a:xfrm>
            <a:off x="1100966" y="2559454"/>
            <a:ext cx="9990068" cy="2049868"/>
          </a:xfrm>
        </p:spPr>
        <p:txBody>
          <a:bodyPr>
            <a:no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marL="0" indent="0" defTabSz="510850">
              <a:lnSpc>
                <a:spcPts val="3600"/>
              </a:lnSpc>
              <a:buNone/>
              <a:defRPr/>
            </a:pPr>
            <a:r>
              <a:rPr lang="en-US" sz="2400" i="1" dirty="0">
                <a:solidFill>
                  <a:prstClr val="black"/>
                </a:solidFill>
              </a:rPr>
              <a:t>UIDP materials, which include publications, webinars, videos, and presentations, reflect an amalgamation of the experiences and knowledge of those who participate in UIDP activities. The views and opinions expressed in UIDP materials do not necessarily reflect the official policy or position of any individual organization or the UIDP. At no time should any UIDP materials be used as a replacement for an individual organization’s policy, procedures, or legal counsel. UIDP is not a lobbying organization and UIDP materials are not intended to be used to influence government decisions.</a:t>
            </a:r>
          </a:p>
        </p:txBody>
      </p:sp>
      <p:sp>
        <p:nvSpPr>
          <p:cNvPr id="2" name="Slide Number Placeholder 1">
            <a:extLst>
              <a:ext uri="{FF2B5EF4-FFF2-40B4-BE49-F238E27FC236}">
                <a16:creationId xmlns:a16="http://schemas.microsoft.com/office/drawing/2014/main" id="{3DCEDA14-07C4-8844-B0CB-BB3D9A581D88}"/>
              </a:ext>
            </a:extLst>
          </p:cNvPr>
          <p:cNvSpPr>
            <a:spLocks noGrp="1"/>
          </p:cNvSpPr>
          <p:nvPr>
            <p:ph type="sldNum" sz="quarter" idx="4"/>
          </p:nvPr>
        </p:nvSpPr>
        <p:spPr/>
        <p:txBody>
          <a:bodyPr/>
          <a:lstStyle/>
          <a:p>
            <a:fld id="{87895EE6-BB6C-CC41-803B-56DD9F89AD38}" type="slidenum">
              <a:rPr lang="en-US" smtClean="0"/>
              <a:t>3</a:t>
            </a:fld>
            <a:endParaRPr lang="en-US" dirty="0"/>
          </a:p>
        </p:txBody>
      </p:sp>
    </p:spTree>
    <p:extLst>
      <p:ext uri="{BB962C8B-B14F-4D97-AF65-F5344CB8AC3E}">
        <p14:creationId xmlns:p14="http://schemas.microsoft.com/office/powerpoint/2010/main" val="317760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0D32-0BCF-2F4B-9BEA-93462C1F6792}"/>
              </a:ext>
            </a:extLst>
          </p:cNvPr>
          <p:cNvSpPr>
            <a:spLocks noGrp="1"/>
          </p:cNvSpPr>
          <p:nvPr>
            <p:ph type="title"/>
          </p:nvPr>
        </p:nvSpPr>
        <p:spPr>
          <a:xfrm>
            <a:off x="115747" y="192024"/>
            <a:ext cx="11968223" cy="758952"/>
          </a:xfrm>
        </p:spPr>
        <p:txBody>
          <a:bodyPr>
            <a:normAutofit/>
          </a:bodyPr>
          <a:lstStyle/>
          <a:p>
            <a:r>
              <a:rPr lang="en-US" dirty="0"/>
              <a:t>Enterprise software drives innovation success</a:t>
            </a:r>
          </a:p>
        </p:txBody>
      </p:sp>
      <p:sp>
        <p:nvSpPr>
          <p:cNvPr id="6" name="Content Placeholder 6">
            <a:extLst>
              <a:ext uri="{FF2B5EF4-FFF2-40B4-BE49-F238E27FC236}">
                <a16:creationId xmlns:a16="http://schemas.microsoft.com/office/drawing/2014/main" id="{C6892A18-6AE2-7443-A682-E606D787CFC2}"/>
              </a:ext>
            </a:extLst>
          </p:cNvPr>
          <p:cNvSpPr>
            <a:spLocks noGrp="1"/>
          </p:cNvSpPr>
          <p:nvPr>
            <p:ph sz="quarter" idx="11"/>
          </p:nvPr>
        </p:nvSpPr>
        <p:spPr>
          <a:xfrm>
            <a:off x="809469" y="1983255"/>
            <a:ext cx="3608709" cy="3053440"/>
          </a:xfrm>
        </p:spPr>
        <p:style>
          <a:lnRef idx="2">
            <a:schemeClr val="accent4"/>
          </a:lnRef>
          <a:fillRef idx="1">
            <a:schemeClr val="lt1"/>
          </a:fillRef>
          <a:effectRef idx="0">
            <a:schemeClr val="accent4"/>
          </a:effectRef>
          <a:fontRef idx="minor">
            <a:schemeClr val="dk1"/>
          </a:fontRef>
        </p:style>
        <p:txBody>
          <a:bodyPr wrap="square" anchor="ctr">
            <a:noAutofit/>
          </a:bodyPr>
          <a:lstStyle/>
          <a:p>
            <a:pPr marL="0" indent="0" algn="ctr" fontAlgn="ctr">
              <a:lnSpc>
                <a:spcPct val="100000"/>
              </a:lnSpc>
              <a:buNone/>
            </a:pPr>
            <a:r>
              <a:rPr lang="en-US" sz="2000" b="1" dirty="0"/>
              <a:t>Building the “business system” for innovation</a:t>
            </a:r>
          </a:p>
          <a:p>
            <a:pPr marL="0" indent="0" algn="ctr" fontAlgn="ctr">
              <a:lnSpc>
                <a:spcPct val="100000"/>
              </a:lnSpc>
              <a:buNone/>
            </a:pPr>
            <a:r>
              <a:rPr lang="en-US" sz="1800" dirty="0"/>
              <a:t>Unlike other firms, breakaway-growth companies view innovation as a strategic function – with an inherent operating logic that is distinct from business-as-usual.</a:t>
            </a:r>
          </a:p>
        </p:txBody>
      </p:sp>
      <p:graphicFrame>
        <p:nvGraphicFramePr>
          <p:cNvPr id="7" name="Chart 6">
            <a:extLst>
              <a:ext uri="{FF2B5EF4-FFF2-40B4-BE49-F238E27FC236}">
                <a16:creationId xmlns:a16="http://schemas.microsoft.com/office/drawing/2014/main" id="{1C3AACE2-7550-3A4D-BC5A-3989BBF745AF}"/>
              </a:ext>
            </a:extLst>
          </p:cNvPr>
          <p:cNvGraphicFramePr/>
          <p:nvPr/>
        </p:nvGraphicFramePr>
        <p:xfrm>
          <a:off x="4847198" y="950977"/>
          <a:ext cx="6940193" cy="509006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06AE90A6-561D-2945-9349-B8247EA71317}"/>
              </a:ext>
            </a:extLst>
          </p:cNvPr>
          <p:cNvSpPr/>
          <p:nvPr/>
        </p:nvSpPr>
        <p:spPr>
          <a:xfrm>
            <a:off x="4847199" y="2073197"/>
            <a:ext cx="6488779" cy="740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49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Graphic spid="7" grpId="0">
        <p:bldAsOne/>
      </p:bldGraphic>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E00D5-6AA2-1549-B6D6-86EAF7F0749D}"/>
              </a:ext>
            </a:extLst>
          </p:cNvPr>
          <p:cNvSpPr>
            <a:spLocks noGrp="1"/>
          </p:cNvSpPr>
          <p:nvPr>
            <p:ph type="title"/>
          </p:nvPr>
        </p:nvSpPr>
        <p:spPr/>
        <p:txBody>
          <a:bodyPr>
            <a:normAutofit/>
          </a:bodyPr>
          <a:lstStyle/>
          <a:p>
            <a:r>
              <a:rPr lang="en-US" dirty="0"/>
              <a:t>The innovation practices that define high-growth firms</a:t>
            </a:r>
          </a:p>
        </p:txBody>
      </p:sp>
      <p:cxnSp>
        <p:nvCxnSpPr>
          <p:cNvPr id="6" name="Straight Connector 5">
            <a:extLst>
              <a:ext uri="{FF2B5EF4-FFF2-40B4-BE49-F238E27FC236}">
                <a16:creationId xmlns:a16="http://schemas.microsoft.com/office/drawing/2014/main" id="{02AA7DB5-485B-7140-B643-66707BF15204}"/>
              </a:ext>
            </a:extLst>
          </p:cNvPr>
          <p:cNvCxnSpPr>
            <a:cxnSpLocks/>
            <a:stCxn id="2" idx="2"/>
          </p:cNvCxnSpPr>
          <p:nvPr/>
        </p:nvCxnSpPr>
        <p:spPr>
          <a:xfrm flipH="1">
            <a:off x="6103716" y="950976"/>
            <a:ext cx="13620" cy="568710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D685F6-19D6-C649-BA0F-86D0AD479D00}"/>
              </a:ext>
            </a:extLst>
          </p:cNvPr>
          <p:cNvCxnSpPr>
            <a:cxnSpLocks/>
          </p:cNvCxnSpPr>
          <p:nvPr/>
        </p:nvCxnSpPr>
        <p:spPr>
          <a:xfrm flipH="1">
            <a:off x="6103716" y="950976"/>
            <a:ext cx="13620" cy="568710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3D8739-9884-1944-9026-3529C6EB16D2}"/>
              </a:ext>
            </a:extLst>
          </p:cNvPr>
          <p:cNvCxnSpPr>
            <a:cxnSpLocks/>
          </p:cNvCxnSpPr>
          <p:nvPr/>
        </p:nvCxnSpPr>
        <p:spPr>
          <a:xfrm flipH="1">
            <a:off x="193152" y="3537513"/>
            <a:ext cx="1154658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314FF2-A7E2-B443-8908-274A067AF30B}"/>
              </a:ext>
            </a:extLst>
          </p:cNvPr>
          <p:cNvSpPr txBox="1"/>
          <p:nvPr/>
        </p:nvSpPr>
        <p:spPr>
          <a:xfrm>
            <a:off x="193152" y="1263526"/>
            <a:ext cx="5789176" cy="369332"/>
          </a:xfrm>
          <a:prstGeom prst="rect">
            <a:avLst/>
          </a:prstGeom>
          <a:noFill/>
        </p:spPr>
        <p:txBody>
          <a:bodyPr wrap="square" rtlCol="0">
            <a:spAutoFit/>
          </a:bodyPr>
          <a:lstStyle/>
          <a:p>
            <a:pPr algn="ctr"/>
            <a:r>
              <a:rPr lang="en-US" dirty="0">
                <a:latin typeface="Gotham Medium" panose="02000604030000020004" pitchFamily="2" charset="0"/>
              </a:rPr>
              <a:t>1. Prioritize &amp; Budget for Next Gen Innovation</a:t>
            </a:r>
          </a:p>
        </p:txBody>
      </p:sp>
      <p:sp>
        <p:nvSpPr>
          <p:cNvPr id="21" name="TextBox 20">
            <a:extLst>
              <a:ext uri="{FF2B5EF4-FFF2-40B4-BE49-F238E27FC236}">
                <a16:creationId xmlns:a16="http://schemas.microsoft.com/office/drawing/2014/main" id="{9CD50C1D-4E5A-954A-863D-8919AFC80064}"/>
              </a:ext>
            </a:extLst>
          </p:cNvPr>
          <p:cNvSpPr txBox="1"/>
          <p:nvPr/>
        </p:nvSpPr>
        <p:spPr>
          <a:xfrm>
            <a:off x="6238724" y="1263526"/>
            <a:ext cx="5654168" cy="400110"/>
          </a:xfrm>
          <a:prstGeom prst="rect">
            <a:avLst/>
          </a:prstGeom>
          <a:noFill/>
        </p:spPr>
        <p:txBody>
          <a:bodyPr wrap="square" rtlCol="0">
            <a:spAutoFit/>
          </a:bodyPr>
          <a:lstStyle/>
          <a:p>
            <a:pPr algn="ctr"/>
            <a:r>
              <a:rPr lang="en-US" sz="2000" dirty="0">
                <a:latin typeface="Gotham Medium" panose="02000604030000020004" pitchFamily="2" charset="0"/>
              </a:rPr>
              <a:t>2. Empower &amp; Coordinate R&amp;D</a:t>
            </a:r>
          </a:p>
        </p:txBody>
      </p:sp>
      <p:pic>
        <p:nvPicPr>
          <p:cNvPr id="25" name="Picture 24">
            <a:extLst>
              <a:ext uri="{FF2B5EF4-FFF2-40B4-BE49-F238E27FC236}">
                <a16:creationId xmlns:a16="http://schemas.microsoft.com/office/drawing/2014/main" id="{434F892E-2A32-9F4D-8B52-4FAECE0CBFF3}"/>
              </a:ext>
            </a:extLst>
          </p:cNvPr>
          <p:cNvPicPr>
            <a:picLocks noChangeAspect="1"/>
          </p:cNvPicPr>
          <p:nvPr/>
        </p:nvPicPr>
        <p:blipFill rotWithShape="1">
          <a:blip r:embed="rId3"/>
          <a:srcRect l="23829" r="11519" b="16201"/>
          <a:stretch/>
        </p:blipFill>
        <p:spPr>
          <a:xfrm>
            <a:off x="7625901" y="1858080"/>
            <a:ext cx="2461583" cy="1351017"/>
          </a:xfrm>
          <a:prstGeom prst="rect">
            <a:avLst/>
          </a:prstGeom>
        </p:spPr>
      </p:pic>
      <p:pic>
        <p:nvPicPr>
          <p:cNvPr id="26" name="Picture 25">
            <a:extLst>
              <a:ext uri="{FF2B5EF4-FFF2-40B4-BE49-F238E27FC236}">
                <a16:creationId xmlns:a16="http://schemas.microsoft.com/office/drawing/2014/main" id="{58047A69-FE36-5145-8FFC-C41E22BBA34F}"/>
              </a:ext>
            </a:extLst>
          </p:cNvPr>
          <p:cNvPicPr>
            <a:picLocks noChangeAspect="1"/>
          </p:cNvPicPr>
          <p:nvPr/>
        </p:nvPicPr>
        <p:blipFill>
          <a:blip r:embed="rId4"/>
          <a:stretch>
            <a:fillRect/>
          </a:stretch>
        </p:blipFill>
        <p:spPr>
          <a:xfrm>
            <a:off x="2160094" y="1756208"/>
            <a:ext cx="1844746" cy="1452889"/>
          </a:xfrm>
          <a:prstGeom prst="rect">
            <a:avLst/>
          </a:prstGeom>
        </p:spPr>
      </p:pic>
      <p:sp>
        <p:nvSpPr>
          <p:cNvPr id="14" name="TextBox 13">
            <a:extLst>
              <a:ext uri="{FF2B5EF4-FFF2-40B4-BE49-F238E27FC236}">
                <a16:creationId xmlns:a16="http://schemas.microsoft.com/office/drawing/2014/main" id="{8F0E2275-573B-4549-951A-D2E5157011AF}"/>
              </a:ext>
            </a:extLst>
          </p:cNvPr>
          <p:cNvSpPr txBox="1"/>
          <p:nvPr/>
        </p:nvSpPr>
        <p:spPr>
          <a:xfrm>
            <a:off x="423138" y="3794528"/>
            <a:ext cx="5579992" cy="400110"/>
          </a:xfrm>
          <a:prstGeom prst="rect">
            <a:avLst/>
          </a:prstGeom>
          <a:noFill/>
        </p:spPr>
        <p:txBody>
          <a:bodyPr wrap="square" rtlCol="0">
            <a:spAutoFit/>
          </a:bodyPr>
          <a:lstStyle/>
          <a:p>
            <a:pPr algn="ctr"/>
            <a:r>
              <a:rPr lang="en-US" sz="2000" dirty="0">
                <a:latin typeface="Gotham Medium" panose="02000604030000020004" pitchFamily="2" charset="0"/>
              </a:rPr>
              <a:t>3. Develop a Unique Network of Partners</a:t>
            </a:r>
          </a:p>
        </p:txBody>
      </p:sp>
      <p:sp>
        <p:nvSpPr>
          <p:cNvPr id="15" name="TextBox 14">
            <a:extLst>
              <a:ext uri="{FF2B5EF4-FFF2-40B4-BE49-F238E27FC236}">
                <a16:creationId xmlns:a16="http://schemas.microsoft.com/office/drawing/2014/main" id="{77A4CCBD-A13F-2C4F-A961-128489B12183}"/>
              </a:ext>
            </a:extLst>
          </p:cNvPr>
          <p:cNvSpPr txBox="1"/>
          <p:nvPr/>
        </p:nvSpPr>
        <p:spPr>
          <a:xfrm>
            <a:off x="5948472" y="3806522"/>
            <a:ext cx="6015736" cy="400110"/>
          </a:xfrm>
          <a:prstGeom prst="rect">
            <a:avLst/>
          </a:prstGeom>
          <a:noFill/>
        </p:spPr>
        <p:txBody>
          <a:bodyPr wrap="square" rtlCol="0">
            <a:spAutoFit/>
          </a:bodyPr>
          <a:lstStyle/>
          <a:p>
            <a:pPr algn="ctr"/>
            <a:r>
              <a:rPr lang="en-US" sz="2000" dirty="0">
                <a:latin typeface="Gotham Medium" panose="02000604030000020004" pitchFamily="2" charset="0"/>
              </a:rPr>
              <a:t>4. Create Responsibility for Innovation</a:t>
            </a:r>
          </a:p>
        </p:txBody>
      </p:sp>
      <p:pic>
        <p:nvPicPr>
          <p:cNvPr id="18" name="Picture 17">
            <a:extLst>
              <a:ext uri="{FF2B5EF4-FFF2-40B4-BE49-F238E27FC236}">
                <a16:creationId xmlns:a16="http://schemas.microsoft.com/office/drawing/2014/main" id="{7B852F87-3681-7A4B-877E-DD304EE02C4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261869" y="4401076"/>
            <a:ext cx="3466874" cy="1535330"/>
          </a:xfrm>
          <a:prstGeom prst="rect">
            <a:avLst/>
          </a:prstGeom>
        </p:spPr>
      </p:pic>
      <p:pic>
        <p:nvPicPr>
          <p:cNvPr id="19" name="Picture 18" descr="Chart, bubble chart&#10;&#10;Description automatically generated">
            <a:extLst>
              <a:ext uri="{FF2B5EF4-FFF2-40B4-BE49-F238E27FC236}">
                <a16:creationId xmlns:a16="http://schemas.microsoft.com/office/drawing/2014/main" id="{C398B212-F7ED-4E40-BA29-D6E133469396}"/>
              </a:ext>
            </a:extLst>
          </p:cNvPr>
          <p:cNvPicPr>
            <a:picLocks noChangeAspect="1"/>
          </p:cNvPicPr>
          <p:nvPr/>
        </p:nvPicPr>
        <p:blipFill rotWithShape="1">
          <a:blip r:embed="rId6">
            <a:extLst>
              <a:ext uri="{28A0092B-C50C-407E-A947-70E740481C1C}">
                <a14:useLocalDpi xmlns:a14="http://schemas.microsoft.com/office/drawing/2010/main" val="0"/>
              </a:ext>
            </a:extLst>
          </a:blip>
          <a:srcRect l="6027" t="7739" r="8375" b="1512"/>
          <a:stretch/>
        </p:blipFill>
        <p:spPr>
          <a:xfrm>
            <a:off x="1516667" y="4451653"/>
            <a:ext cx="3003942" cy="1489558"/>
          </a:xfrm>
          <a:prstGeom prst="rect">
            <a:avLst/>
          </a:prstGeom>
        </p:spPr>
      </p:pic>
    </p:spTree>
    <p:extLst>
      <p:ext uri="{BB962C8B-B14F-4D97-AF65-F5344CB8AC3E}">
        <p14:creationId xmlns:p14="http://schemas.microsoft.com/office/powerpoint/2010/main" val="3506107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6E340F-84E2-034C-8075-FC4FFDE734D2}"/>
              </a:ext>
            </a:extLst>
          </p:cNvPr>
          <p:cNvSpPr>
            <a:spLocks noGrp="1"/>
          </p:cNvSpPr>
          <p:nvPr>
            <p:ph type="title"/>
          </p:nvPr>
        </p:nvSpPr>
        <p:spPr>
          <a:xfrm>
            <a:off x="402336" y="2657430"/>
            <a:ext cx="11430000" cy="1069616"/>
          </a:xfrm>
        </p:spPr>
        <p:txBody>
          <a:bodyPr>
            <a:normAutofit/>
          </a:bodyPr>
          <a:lstStyle/>
          <a:p>
            <a:pPr>
              <a:lnSpc>
                <a:spcPct val="150000"/>
              </a:lnSpc>
            </a:pPr>
            <a:r>
              <a:rPr lang="en-US" dirty="0"/>
              <a:t>From theory to practice: Innovation Ops</a:t>
            </a:r>
            <a:endParaRPr lang="en-US" sz="2400" i="1" dirty="0"/>
          </a:p>
        </p:txBody>
      </p:sp>
    </p:spTree>
    <p:extLst>
      <p:ext uri="{BB962C8B-B14F-4D97-AF65-F5344CB8AC3E}">
        <p14:creationId xmlns:p14="http://schemas.microsoft.com/office/powerpoint/2010/main" val="903910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7E02789-EFC7-EB41-9F8E-4773C78AAA6A}"/>
              </a:ext>
            </a:extLst>
          </p:cNvPr>
          <p:cNvSpPr>
            <a:spLocks noGrp="1"/>
          </p:cNvSpPr>
          <p:nvPr>
            <p:ph sz="quarter" idx="11"/>
          </p:nvPr>
        </p:nvSpPr>
        <p:spPr>
          <a:xfrm>
            <a:off x="402336" y="2025571"/>
            <a:ext cx="11430000" cy="2314937"/>
          </a:xfrm>
        </p:spPr>
        <p:txBody>
          <a:bodyPr/>
          <a:lstStyle/>
          <a:p>
            <a:pPr marL="0" indent="0" algn="ctr">
              <a:lnSpc>
                <a:spcPct val="150000"/>
              </a:lnSpc>
              <a:buNone/>
            </a:pPr>
            <a:r>
              <a:rPr lang="en-US" dirty="0">
                <a:solidFill>
                  <a:schemeClr val="accent4"/>
                </a:solidFill>
              </a:rPr>
              <a:t>Innovation Ops</a:t>
            </a:r>
            <a:r>
              <a:rPr lang="en-US" dirty="0"/>
              <a:t> is a corporate discipline for managing innovation as a </a:t>
            </a:r>
            <a:r>
              <a:rPr lang="en-US" i="1" dirty="0"/>
              <a:t>mission-critical function</a:t>
            </a:r>
            <a:r>
              <a:rPr lang="en-US" dirty="0"/>
              <a:t> that orchestrates a </a:t>
            </a:r>
            <a:r>
              <a:rPr lang="en-US" i="1" dirty="0"/>
              <a:t>global portfolio</a:t>
            </a:r>
            <a:r>
              <a:rPr lang="en-US" dirty="0"/>
              <a:t> of </a:t>
            </a:r>
            <a:r>
              <a:rPr lang="en-US" i="1" dirty="0"/>
              <a:t>strategic growth options</a:t>
            </a:r>
            <a:r>
              <a:rPr lang="en-US" dirty="0"/>
              <a:t>.</a:t>
            </a:r>
          </a:p>
        </p:txBody>
      </p:sp>
    </p:spTree>
    <p:extLst>
      <p:ext uri="{BB962C8B-B14F-4D97-AF65-F5344CB8AC3E}">
        <p14:creationId xmlns:p14="http://schemas.microsoft.com/office/powerpoint/2010/main" val="4278807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0CEE-1D78-464F-AA4A-50591DEAA990}"/>
              </a:ext>
            </a:extLst>
          </p:cNvPr>
          <p:cNvSpPr>
            <a:spLocks noGrp="1"/>
          </p:cNvSpPr>
          <p:nvPr>
            <p:ph type="title"/>
          </p:nvPr>
        </p:nvSpPr>
        <p:spPr/>
        <p:txBody>
          <a:bodyPr/>
          <a:lstStyle/>
          <a:p>
            <a:r>
              <a:rPr lang="en-US" dirty="0"/>
              <a:t>Coming soon: Innovation Ops webinars &amp; content</a:t>
            </a:r>
          </a:p>
        </p:txBody>
      </p:sp>
      <p:sp>
        <p:nvSpPr>
          <p:cNvPr id="3" name="Content Placeholder 2">
            <a:extLst>
              <a:ext uri="{FF2B5EF4-FFF2-40B4-BE49-F238E27FC236}">
                <a16:creationId xmlns:a16="http://schemas.microsoft.com/office/drawing/2014/main" id="{21082EFE-3209-5840-934D-5A071DC66FA0}"/>
              </a:ext>
            </a:extLst>
          </p:cNvPr>
          <p:cNvSpPr>
            <a:spLocks noGrp="1"/>
          </p:cNvSpPr>
          <p:nvPr>
            <p:ph sz="quarter" idx="11"/>
          </p:nvPr>
        </p:nvSpPr>
        <p:spPr>
          <a:xfrm>
            <a:off x="5382228" y="1078051"/>
            <a:ext cx="5833640" cy="4975994"/>
          </a:xfrm>
        </p:spPr>
        <p:txBody>
          <a:bodyPr>
            <a:noAutofit/>
          </a:bodyPr>
          <a:lstStyle/>
          <a:p>
            <a:pPr marL="0" indent="0">
              <a:lnSpc>
                <a:spcPct val="100000"/>
              </a:lnSpc>
              <a:buNone/>
            </a:pPr>
            <a:r>
              <a:rPr lang="en-US" sz="2400" b="1" dirty="0"/>
              <a:t>Deep-dive topics (2021+)</a:t>
            </a:r>
          </a:p>
          <a:p>
            <a:pPr>
              <a:lnSpc>
                <a:spcPct val="100000"/>
              </a:lnSpc>
            </a:pPr>
            <a:r>
              <a:rPr lang="en-US" sz="1800" b="1" dirty="0"/>
              <a:t>Executive support</a:t>
            </a:r>
            <a:r>
              <a:rPr lang="en-US" sz="1800" dirty="0"/>
              <a:t>: how to speak softly and drive big results.</a:t>
            </a:r>
          </a:p>
          <a:p>
            <a:pPr>
              <a:lnSpc>
                <a:spcPct val="100000"/>
              </a:lnSpc>
            </a:pPr>
            <a:r>
              <a:rPr lang="en-US" sz="1800" dirty="0"/>
              <a:t>Why </a:t>
            </a:r>
            <a:r>
              <a:rPr lang="en-US" sz="1800" b="1" dirty="0"/>
              <a:t>Corporate Venturing </a:t>
            </a:r>
            <a:r>
              <a:rPr lang="en-US" sz="1800" dirty="0"/>
              <a:t>fails without strong incubation practices.</a:t>
            </a:r>
          </a:p>
          <a:p>
            <a:pPr>
              <a:lnSpc>
                <a:spcPct val="100000"/>
              </a:lnSpc>
            </a:pPr>
            <a:r>
              <a:rPr lang="en-US" sz="1800" dirty="0"/>
              <a:t>How to build and scale a world-class </a:t>
            </a:r>
            <a:r>
              <a:rPr lang="en-US" sz="1800" b="1" dirty="0"/>
              <a:t>Tech Scouting</a:t>
            </a:r>
            <a:r>
              <a:rPr lang="en-US" sz="1800" dirty="0"/>
              <a:t> team.</a:t>
            </a:r>
          </a:p>
          <a:p>
            <a:pPr>
              <a:lnSpc>
                <a:spcPct val="100000"/>
              </a:lnSpc>
            </a:pPr>
            <a:r>
              <a:rPr lang="en-US" sz="1800" dirty="0"/>
              <a:t>What’s the right mix of </a:t>
            </a:r>
            <a:r>
              <a:rPr lang="en-US" sz="1800" b="1" dirty="0"/>
              <a:t>innovation partnerships</a:t>
            </a:r>
            <a:r>
              <a:rPr lang="en-US" sz="1800" dirty="0"/>
              <a:t>?</a:t>
            </a:r>
          </a:p>
          <a:p>
            <a:pPr>
              <a:lnSpc>
                <a:spcPct val="100000"/>
              </a:lnSpc>
            </a:pPr>
            <a:r>
              <a:rPr lang="en-US" sz="1800" dirty="0"/>
              <a:t>Fit for purpose: designing KPIs and budgets for </a:t>
            </a:r>
            <a:r>
              <a:rPr lang="en-US" sz="1800" b="1" dirty="0"/>
              <a:t>H2 &amp; H3 innovation</a:t>
            </a:r>
            <a:r>
              <a:rPr lang="en-US" sz="1800" dirty="0"/>
              <a:t>.</a:t>
            </a:r>
          </a:p>
          <a:p>
            <a:pPr>
              <a:lnSpc>
                <a:spcPct val="100000"/>
              </a:lnSpc>
            </a:pPr>
            <a:r>
              <a:rPr lang="en-US" sz="1800" dirty="0"/>
              <a:t>Right-sizing the </a:t>
            </a:r>
            <a:r>
              <a:rPr lang="en-US" sz="1800" b="1" dirty="0"/>
              <a:t>Chief Innovation Officer</a:t>
            </a:r>
            <a:r>
              <a:rPr lang="en-US" sz="1800" dirty="0"/>
              <a:t>’s core mission.</a:t>
            </a:r>
          </a:p>
          <a:p>
            <a:pPr>
              <a:lnSpc>
                <a:spcPct val="100000"/>
              </a:lnSpc>
            </a:pPr>
            <a:r>
              <a:rPr lang="en-US" sz="1800" dirty="0"/>
              <a:t>…and much more</a:t>
            </a:r>
          </a:p>
        </p:txBody>
      </p:sp>
      <p:pic>
        <p:nvPicPr>
          <p:cNvPr id="4" name="Picture 3">
            <a:extLst>
              <a:ext uri="{FF2B5EF4-FFF2-40B4-BE49-F238E27FC236}">
                <a16:creationId xmlns:a16="http://schemas.microsoft.com/office/drawing/2014/main" id="{ACCBE743-2913-ED43-8795-B7A801A22F65}"/>
              </a:ext>
            </a:extLst>
          </p:cNvPr>
          <p:cNvPicPr>
            <a:picLocks noChangeAspect="1"/>
          </p:cNvPicPr>
          <p:nvPr/>
        </p:nvPicPr>
        <p:blipFill>
          <a:blip r:embed="rId2"/>
          <a:stretch>
            <a:fillRect/>
          </a:stretch>
        </p:blipFill>
        <p:spPr>
          <a:xfrm>
            <a:off x="965097" y="1666791"/>
            <a:ext cx="3518446" cy="4560389"/>
          </a:xfrm>
          <a:prstGeom prst="rect">
            <a:avLst/>
          </a:prstGeom>
          <a:ln>
            <a:solidFill>
              <a:schemeClr val="bg2">
                <a:lumMod val="75000"/>
              </a:schemeClr>
            </a:solidFill>
          </a:ln>
        </p:spPr>
      </p:pic>
    </p:spTree>
    <p:extLst>
      <p:ext uri="{BB962C8B-B14F-4D97-AF65-F5344CB8AC3E}">
        <p14:creationId xmlns:p14="http://schemas.microsoft.com/office/powerpoint/2010/main" val="536331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572C138-2E3C-384C-A926-EC97E3A5BBE7}"/>
              </a:ext>
            </a:extLst>
          </p:cNvPr>
          <p:cNvSpPr/>
          <p:nvPr/>
        </p:nvSpPr>
        <p:spPr>
          <a:xfrm>
            <a:off x="4274678" y="2068830"/>
            <a:ext cx="3733800" cy="401193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0675D37D-0594-B745-9511-2834D17FA21D}"/>
              </a:ext>
            </a:extLst>
          </p:cNvPr>
          <p:cNvSpPr/>
          <p:nvPr/>
        </p:nvSpPr>
        <p:spPr>
          <a:xfrm>
            <a:off x="194310" y="2068830"/>
            <a:ext cx="3733800" cy="401193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4A6C167D-2DF6-984F-87CD-BEEFD4B4B229}"/>
              </a:ext>
            </a:extLst>
          </p:cNvPr>
          <p:cNvSpPr>
            <a:spLocks noGrp="1"/>
          </p:cNvSpPr>
          <p:nvPr>
            <p:ph type="title"/>
          </p:nvPr>
        </p:nvSpPr>
        <p:spPr/>
        <p:txBody>
          <a:bodyPr>
            <a:normAutofit/>
          </a:bodyPr>
          <a:lstStyle/>
          <a:p>
            <a:r>
              <a:rPr lang="en-US" sz="2800" dirty="0"/>
              <a:t>Manage global Innovation Ops – all in one place</a:t>
            </a:r>
          </a:p>
        </p:txBody>
      </p:sp>
      <p:pic>
        <p:nvPicPr>
          <p:cNvPr id="9" name="Picture 8">
            <a:extLst>
              <a:ext uri="{FF2B5EF4-FFF2-40B4-BE49-F238E27FC236}">
                <a16:creationId xmlns:a16="http://schemas.microsoft.com/office/drawing/2014/main" id="{E1A60D27-63D6-7841-A21B-1ACACF0A8F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653" y="2354580"/>
            <a:ext cx="2081007" cy="1424464"/>
          </a:xfrm>
          <a:prstGeom prst="rect">
            <a:avLst/>
          </a:prstGeom>
          <a:ln w="12700">
            <a:solidFill>
              <a:schemeClr val="bg2">
                <a:lumMod val="75000"/>
              </a:schemeClr>
            </a:solidFill>
          </a:ln>
        </p:spPr>
      </p:pic>
      <p:pic>
        <p:nvPicPr>
          <p:cNvPr id="13" name="Picture 12">
            <a:extLst>
              <a:ext uri="{FF2B5EF4-FFF2-40B4-BE49-F238E27FC236}">
                <a16:creationId xmlns:a16="http://schemas.microsoft.com/office/drawing/2014/main" id="{144E3259-3F01-EA41-9A88-F1C8B7B9AF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199" y="2367087"/>
            <a:ext cx="2516163" cy="1399837"/>
          </a:xfrm>
          <a:prstGeom prst="rect">
            <a:avLst/>
          </a:prstGeom>
          <a:ln w="12700">
            <a:solidFill>
              <a:schemeClr val="bg2">
                <a:lumMod val="75000"/>
              </a:schemeClr>
            </a:solidFill>
          </a:ln>
        </p:spPr>
      </p:pic>
      <p:sp>
        <p:nvSpPr>
          <p:cNvPr id="14" name="Rectangle 13">
            <a:extLst>
              <a:ext uri="{FF2B5EF4-FFF2-40B4-BE49-F238E27FC236}">
                <a16:creationId xmlns:a16="http://schemas.microsoft.com/office/drawing/2014/main" id="{C3060555-CC88-784A-920F-ECC8E97471E5}"/>
              </a:ext>
            </a:extLst>
          </p:cNvPr>
          <p:cNvSpPr/>
          <p:nvPr/>
        </p:nvSpPr>
        <p:spPr>
          <a:xfrm>
            <a:off x="194310" y="1108710"/>
            <a:ext cx="3733800" cy="96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BBD5E4-B75D-3C45-835B-8C2C2C27057B}"/>
              </a:ext>
            </a:extLst>
          </p:cNvPr>
          <p:cNvSpPr txBox="1"/>
          <p:nvPr/>
        </p:nvSpPr>
        <p:spPr>
          <a:xfrm>
            <a:off x="-47541" y="1291589"/>
            <a:ext cx="4150692" cy="523220"/>
          </a:xfrm>
          <a:prstGeom prst="rect">
            <a:avLst/>
          </a:prstGeom>
          <a:noFill/>
        </p:spPr>
        <p:txBody>
          <a:bodyPr wrap="square" rtlCol="0">
            <a:spAutoFit/>
          </a:bodyPr>
          <a:lstStyle/>
          <a:p>
            <a:pPr algn="ctr"/>
            <a:r>
              <a:rPr lang="en-US" sz="2800" b="1" dirty="0">
                <a:solidFill>
                  <a:schemeClr val="bg1"/>
                </a:solidFill>
              </a:rPr>
              <a:t>Search &amp; Scouting</a:t>
            </a:r>
          </a:p>
        </p:txBody>
      </p:sp>
      <p:sp>
        <p:nvSpPr>
          <p:cNvPr id="17" name="Rectangle 16">
            <a:extLst>
              <a:ext uri="{FF2B5EF4-FFF2-40B4-BE49-F238E27FC236}">
                <a16:creationId xmlns:a16="http://schemas.microsoft.com/office/drawing/2014/main" id="{D23EFFBD-BA2C-0F41-8D9C-BEAE514E9391}"/>
              </a:ext>
            </a:extLst>
          </p:cNvPr>
          <p:cNvSpPr/>
          <p:nvPr/>
        </p:nvSpPr>
        <p:spPr>
          <a:xfrm>
            <a:off x="4276886" y="1108710"/>
            <a:ext cx="3733800" cy="96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17CB83F-4DC6-E345-9EA3-1CF9C85118C9}"/>
              </a:ext>
            </a:extLst>
          </p:cNvPr>
          <p:cNvSpPr txBox="1"/>
          <p:nvPr/>
        </p:nvSpPr>
        <p:spPr>
          <a:xfrm>
            <a:off x="4035035" y="1291589"/>
            <a:ext cx="4150692" cy="523220"/>
          </a:xfrm>
          <a:prstGeom prst="rect">
            <a:avLst/>
          </a:prstGeom>
          <a:noFill/>
        </p:spPr>
        <p:txBody>
          <a:bodyPr wrap="square" rtlCol="0">
            <a:spAutoFit/>
          </a:bodyPr>
          <a:lstStyle/>
          <a:p>
            <a:pPr algn="ctr"/>
            <a:r>
              <a:rPr lang="en-US" sz="2800" b="1" dirty="0">
                <a:solidFill>
                  <a:schemeClr val="bg1"/>
                </a:solidFill>
              </a:rPr>
              <a:t>Projects &amp; Workflows</a:t>
            </a:r>
          </a:p>
        </p:txBody>
      </p:sp>
      <p:sp>
        <p:nvSpPr>
          <p:cNvPr id="22" name="Content Placeholder 2">
            <a:extLst>
              <a:ext uri="{FF2B5EF4-FFF2-40B4-BE49-F238E27FC236}">
                <a16:creationId xmlns:a16="http://schemas.microsoft.com/office/drawing/2014/main" id="{7D8D6EFD-E166-3E4F-81D8-D844C15DFD7E}"/>
              </a:ext>
            </a:extLst>
          </p:cNvPr>
          <p:cNvSpPr>
            <a:spLocks noGrp="1"/>
          </p:cNvSpPr>
          <p:nvPr>
            <p:ph sz="quarter" idx="11"/>
          </p:nvPr>
        </p:nvSpPr>
        <p:spPr>
          <a:xfrm>
            <a:off x="368045" y="4103370"/>
            <a:ext cx="3415285" cy="1668780"/>
          </a:xfrm>
        </p:spPr>
        <p:txBody>
          <a:bodyPr>
            <a:normAutofit fontScale="92500" lnSpcReduction="10000"/>
          </a:bodyPr>
          <a:lstStyle/>
          <a:p>
            <a:r>
              <a:rPr lang="en-US" sz="1400" dirty="0"/>
              <a:t>Comprehensive technology search (AI-driven)</a:t>
            </a:r>
          </a:p>
          <a:p>
            <a:r>
              <a:rPr lang="en-US" sz="1400" dirty="0"/>
              <a:t>Innovation landscapes and maturity assessments</a:t>
            </a:r>
          </a:p>
          <a:p>
            <a:r>
              <a:rPr lang="en-US" sz="1400" dirty="0"/>
              <a:t>World’s largest online technology marketplace</a:t>
            </a:r>
          </a:p>
          <a:p>
            <a:r>
              <a:rPr lang="en-US" sz="1400" dirty="0"/>
              <a:t>…and much more</a:t>
            </a:r>
          </a:p>
        </p:txBody>
      </p:sp>
      <p:sp>
        <p:nvSpPr>
          <p:cNvPr id="24" name="Content Placeholder 2">
            <a:extLst>
              <a:ext uri="{FF2B5EF4-FFF2-40B4-BE49-F238E27FC236}">
                <a16:creationId xmlns:a16="http://schemas.microsoft.com/office/drawing/2014/main" id="{D19B4C65-D6A4-6E4A-8C77-03D32DB64851}"/>
              </a:ext>
            </a:extLst>
          </p:cNvPr>
          <p:cNvSpPr txBox="1">
            <a:spLocks/>
          </p:cNvSpPr>
          <p:nvPr/>
        </p:nvSpPr>
        <p:spPr>
          <a:xfrm>
            <a:off x="4593193" y="4103370"/>
            <a:ext cx="3415285" cy="166878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accent4"/>
              </a:buClr>
              <a:buFont typeface="Wingdings" panose="05000000000000000000" pitchFamily="2" charset="2"/>
              <a:buChar char="§"/>
              <a:defRPr lang="en-US" sz="2800" kern="1200" smtClean="0">
                <a:solidFill>
                  <a:schemeClr val="tx1"/>
                </a:solidFill>
                <a:latin typeface="Gotham Medium"/>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4"/>
              </a:buClr>
              <a:buFont typeface="Courier New" panose="02070309020205020404" pitchFamily="49" charset="0"/>
              <a:buChar char="o"/>
              <a:defRPr lang="en-US" sz="2400" kern="1200" smtClean="0">
                <a:solidFill>
                  <a:schemeClr val="tx1"/>
                </a:solidFill>
                <a:latin typeface="Gotham Medium"/>
                <a:ea typeface="Open Sans" panose="020B0606030504020204" pitchFamily="34" charset="0"/>
                <a:cs typeface="Open Sans" panose="020B0606030504020204" pitchFamily="34" charset="0"/>
              </a:defRPr>
            </a:lvl2pPr>
            <a:lvl3pPr marL="1200150" indent="-285750" algn="l" defTabSz="914400" rtl="0" eaLnBrk="1" latinLnBrk="0" hangingPunct="1">
              <a:lnSpc>
                <a:spcPct val="90000"/>
              </a:lnSpc>
              <a:spcBef>
                <a:spcPts val="500"/>
              </a:spcBef>
              <a:buClr>
                <a:schemeClr val="accent4"/>
              </a:buClr>
              <a:buFont typeface="Arial" panose="020B0604020202020204" pitchFamily="34" charset="0"/>
              <a:buChar char="•"/>
              <a:defRPr lang="en-US" sz="2000" kern="1200" smtClean="0">
                <a:solidFill>
                  <a:schemeClr val="tx1"/>
                </a:solidFill>
                <a:latin typeface="Gotham Medium"/>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4"/>
              </a:buClr>
              <a:buFont typeface="Times New Roman" panose="02020603050405020304" pitchFamily="18" charset="0"/>
              <a:buChar char="-"/>
              <a:defRPr lang="en-US" sz="1600" kern="1200" smtClean="0">
                <a:solidFill>
                  <a:schemeClr val="tx1"/>
                </a:solidFill>
                <a:latin typeface="Gotham Medium"/>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4"/>
              </a:buClr>
              <a:buFont typeface="Wingdings" panose="05000000000000000000" pitchFamily="2" charset="2"/>
              <a:buChar char="§"/>
              <a:defRPr lang="en-US" sz="1600" kern="1200">
                <a:solidFill>
                  <a:schemeClr val="tx1"/>
                </a:solidFill>
                <a:latin typeface="Gotham Medium"/>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Enterprise-wide innovation portfolio management</a:t>
            </a:r>
          </a:p>
          <a:p>
            <a:r>
              <a:rPr lang="en-US" sz="1400" dirty="0"/>
              <a:t>Open ideation and innovation opportunity submissions</a:t>
            </a:r>
          </a:p>
          <a:p>
            <a:r>
              <a:rPr lang="en-US" sz="1400" dirty="0"/>
              <a:t>Technology asset management</a:t>
            </a:r>
          </a:p>
          <a:p>
            <a:r>
              <a:rPr lang="en-US" sz="1400" dirty="0"/>
              <a:t>…and much more</a:t>
            </a:r>
          </a:p>
        </p:txBody>
      </p:sp>
      <p:sp>
        <p:nvSpPr>
          <p:cNvPr id="25" name="Rectangle 24">
            <a:extLst>
              <a:ext uri="{FF2B5EF4-FFF2-40B4-BE49-F238E27FC236}">
                <a16:creationId xmlns:a16="http://schemas.microsoft.com/office/drawing/2014/main" id="{E15E8AB0-8561-814B-982F-F22E4D774D92}"/>
              </a:ext>
            </a:extLst>
          </p:cNvPr>
          <p:cNvSpPr/>
          <p:nvPr/>
        </p:nvSpPr>
        <p:spPr>
          <a:xfrm>
            <a:off x="8292880" y="2068830"/>
            <a:ext cx="3727169" cy="401193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26" name="Picture 25">
            <a:extLst>
              <a:ext uri="{FF2B5EF4-FFF2-40B4-BE49-F238E27FC236}">
                <a16:creationId xmlns:a16="http://schemas.microsoft.com/office/drawing/2014/main" id="{433A85F7-6C48-0343-830D-1DD4153307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01072" y="2366699"/>
            <a:ext cx="2522603" cy="1400225"/>
          </a:xfrm>
          <a:prstGeom prst="rect">
            <a:avLst/>
          </a:prstGeom>
          <a:ln w="12700">
            <a:solidFill>
              <a:schemeClr val="bg2">
                <a:lumMod val="75000"/>
              </a:schemeClr>
            </a:solidFill>
          </a:ln>
        </p:spPr>
      </p:pic>
      <p:sp>
        <p:nvSpPr>
          <p:cNvPr id="27" name="Rectangle 26">
            <a:extLst>
              <a:ext uri="{FF2B5EF4-FFF2-40B4-BE49-F238E27FC236}">
                <a16:creationId xmlns:a16="http://schemas.microsoft.com/office/drawing/2014/main" id="{99F4453F-740C-9449-9FF1-CCA1F372A1C2}"/>
              </a:ext>
            </a:extLst>
          </p:cNvPr>
          <p:cNvSpPr/>
          <p:nvPr/>
        </p:nvSpPr>
        <p:spPr>
          <a:xfrm>
            <a:off x="8295089" y="1108710"/>
            <a:ext cx="3733800" cy="96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2174DF4-D61F-8040-993A-47F3B36D8501}"/>
              </a:ext>
            </a:extLst>
          </p:cNvPr>
          <p:cNvSpPr txBox="1"/>
          <p:nvPr/>
        </p:nvSpPr>
        <p:spPr>
          <a:xfrm>
            <a:off x="8053238" y="1291589"/>
            <a:ext cx="4150692" cy="523220"/>
          </a:xfrm>
          <a:prstGeom prst="rect">
            <a:avLst/>
          </a:prstGeom>
          <a:noFill/>
        </p:spPr>
        <p:txBody>
          <a:bodyPr wrap="square" rtlCol="0">
            <a:spAutoFit/>
          </a:bodyPr>
          <a:lstStyle/>
          <a:p>
            <a:pPr algn="ctr"/>
            <a:r>
              <a:rPr lang="en-US" sz="2800" b="1" dirty="0">
                <a:solidFill>
                  <a:schemeClr val="bg1"/>
                </a:solidFill>
              </a:rPr>
              <a:t>KPIs &amp; Reporting</a:t>
            </a:r>
          </a:p>
        </p:txBody>
      </p:sp>
      <p:sp>
        <p:nvSpPr>
          <p:cNvPr id="29" name="Content Placeholder 2">
            <a:extLst>
              <a:ext uri="{FF2B5EF4-FFF2-40B4-BE49-F238E27FC236}">
                <a16:creationId xmlns:a16="http://schemas.microsoft.com/office/drawing/2014/main" id="{7F3AACE7-1D32-4B4C-9695-EAD4538B1FDE}"/>
              </a:ext>
            </a:extLst>
          </p:cNvPr>
          <p:cNvSpPr txBox="1">
            <a:spLocks/>
          </p:cNvSpPr>
          <p:nvPr/>
        </p:nvSpPr>
        <p:spPr>
          <a:xfrm>
            <a:off x="8454346" y="4103370"/>
            <a:ext cx="3415285" cy="166878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accent4"/>
              </a:buClr>
              <a:buFont typeface="Wingdings" panose="05000000000000000000" pitchFamily="2" charset="2"/>
              <a:buChar char="§"/>
              <a:defRPr lang="en-US" sz="2800" kern="1200" smtClean="0">
                <a:solidFill>
                  <a:schemeClr val="tx1"/>
                </a:solidFill>
                <a:latin typeface="Gotham Medium"/>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4"/>
              </a:buClr>
              <a:buFont typeface="Courier New" panose="02070309020205020404" pitchFamily="49" charset="0"/>
              <a:buChar char="o"/>
              <a:defRPr lang="en-US" sz="2400" kern="1200" smtClean="0">
                <a:solidFill>
                  <a:schemeClr val="tx1"/>
                </a:solidFill>
                <a:latin typeface="Gotham Medium"/>
                <a:ea typeface="Open Sans" panose="020B0606030504020204" pitchFamily="34" charset="0"/>
                <a:cs typeface="Open Sans" panose="020B0606030504020204" pitchFamily="34" charset="0"/>
              </a:defRPr>
            </a:lvl2pPr>
            <a:lvl3pPr marL="1200150" indent="-285750" algn="l" defTabSz="914400" rtl="0" eaLnBrk="1" latinLnBrk="0" hangingPunct="1">
              <a:lnSpc>
                <a:spcPct val="90000"/>
              </a:lnSpc>
              <a:spcBef>
                <a:spcPts val="500"/>
              </a:spcBef>
              <a:buClr>
                <a:schemeClr val="accent4"/>
              </a:buClr>
              <a:buFont typeface="Arial" panose="020B0604020202020204" pitchFamily="34" charset="0"/>
              <a:buChar char="•"/>
              <a:defRPr lang="en-US" sz="2000" kern="1200" smtClean="0">
                <a:solidFill>
                  <a:schemeClr val="tx1"/>
                </a:solidFill>
                <a:latin typeface="Gotham Medium"/>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4"/>
              </a:buClr>
              <a:buFont typeface="Times New Roman" panose="02020603050405020304" pitchFamily="18" charset="0"/>
              <a:buChar char="-"/>
              <a:defRPr lang="en-US" sz="1600" kern="1200" smtClean="0">
                <a:solidFill>
                  <a:schemeClr val="tx1"/>
                </a:solidFill>
                <a:latin typeface="Gotham Medium"/>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4"/>
              </a:buClr>
              <a:buFont typeface="Wingdings" panose="05000000000000000000" pitchFamily="2" charset="2"/>
              <a:buChar char="§"/>
              <a:defRPr lang="en-US" sz="1600" kern="1200">
                <a:solidFill>
                  <a:schemeClr val="tx1"/>
                </a:solidFill>
                <a:latin typeface="Gotham Medium"/>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Personalized, configurable charts and dashboards</a:t>
            </a:r>
          </a:p>
          <a:p>
            <a:r>
              <a:rPr lang="en-US" sz="1400" dirty="0"/>
              <a:t>Status alerts and automated notifications</a:t>
            </a:r>
          </a:p>
          <a:p>
            <a:r>
              <a:rPr lang="en-US" sz="1400" dirty="0"/>
              <a:t>Portfolio-wide analytics tools</a:t>
            </a:r>
          </a:p>
          <a:p>
            <a:r>
              <a:rPr lang="en-US" sz="1400" dirty="0"/>
              <a:t>…and much more</a:t>
            </a:r>
          </a:p>
        </p:txBody>
      </p:sp>
    </p:spTree>
    <p:extLst>
      <p:ext uri="{BB962C8B-B14F-4D97-AF65-F5344CB8AC3E}">
        <p14:creationId xmlns:p14="http://schemas.microsoft.com/office/powerpoint/2010/main" val="548968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7EE7C1-A219-B544-BFAD-8C3E36CEBD6F}"/>
              </a:ext>
            </a:extLst>
          </p:cNvPr>
          <p:cNvSpPr>
            <a:spLocks noGrp="1"/>
          </p:cNvSpPr>
          <p:nvPr>
            <p:ph type="body" sz="half" idx="15"/>
          </p:nvPr>
        </p:nvSpPr>
        <p:spPr/>
        <p:txBody>
          <a:bodyPr/>
          <a:lstStyle/>
          <a:p>
            <a:r>
              <a:rPr lang="en-US" dirty="0"/>
              <a:t>Thank you</a:t>
            </a:r>
          </a:p>
        </p:txBody>
      </p:sp>
      <p:sp>
        <p:nvSpPr>
          <p:cNvPr id="5" name="Text Placeholder 4">
            <a:extLst>
              <a:ext uri="{FF2B5EF4-FFF2-40B4-BE49-F238E27FC236}">
                <a16:creationId xmlns:a16="http://schemas.microsoft.com/office/drawing/2014/main" id="{144232F4-FDBA-D042-91A3-15BF69103ACF}"/>
              </a:ext>
            </a:extLst>
          </p:cNvPr>
          <p:cNvSpPr>
            <a:spLocks noGrp="1"/>
          </p:cNvSpPr>
          <p:nvPr>
            <p:ph type="body" sz="half" idx="16"/>
          </p:nvPr>
        </p:nvSpPr>
        <p:spPr/>
        <p:txBody>
          <a:bodyPr/>
          <a:lstStyle/>
          <a:p>
            <a:r>
              <a:rPr lang="en-US" dirty="0" err="1"/>
              <a:t>Rob.lowe@wellspring.com</a:t>
            </a:r>
            <a:endParaRPr lang="en-US" dirty="0"/>
          </a:p>
        </p:txBody>
      </p:sp>
    </p:spTree>
    <p:extLst>
      <p:ext uri="{BB962C8B-B14F-4D97-AF65-F5344CB8AC3E}">
        <p14:creationId xmlns:p14="http://schemas.microsoft.com/office/powerpoint/2010/main" val="1909080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460761" y="1305759"/>
            <a:ext cx="7273081" cy="7942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4000" b="1" dirty="0">
              <a:latin typeface="Helvetica LT Std" charset="0"/>
              <a:ea typeface="Helvetica LT Std" charset="0"/>
              <a:cs typeface="Helvetica LT Std" charset="0"/>
            </a:endParaRPr>
          </a:p>
        </p:txBody>
      </p:sp>
      <p:pic>
        <p:nvPicPr>
          <p:cNvPr id="10" name="Picture 9">
            <a:extLst>
              <a:ext uri="{FF2B5EF4-FFF2-40B4-BE49-F238E27FC236}">
                <a16:creationId xmlns:a16="http://schemas.microsoft.com/office/drawing/2014/main" id="{C7720AD8-436D-3748-AE31-CC6AF4B6BDAE}"/>
              </a:ext>
            </a:extLst>
          </p:cNvPr>
          <p:cNvPicPr>
            <a:picLocks noChangeAspect="1"/>
          </p:cNvPicPr>
          <p:nvPr/>
        </p:nvPicPr>
        <p:blipFill rotWithShape="1">
          <a:blip r:embed="rId3">
            <a:extLst>
              <a:ext uri="{28A0092B-C50C-407E-A947-70E740481C1C}">
                <a14:useLocalDpi xmlns:a14="http://schemas.microsoft.com/office/drawing/2010/main" val="0"/>
              </a:ext>
            </a:extLst>
          </a:blip>
          <a:srcRect l="27921" t="21272" r="527"/>
          <a:stretch/>
        </p:blipFill>
        <p:spPr>
          <a:xfrm>
            <a:off x="3321845" y="5815013"/>
            <a:ext cx="8870156" cy="1042987"/>
          </a:xfrm>
          <a:prstGeom prst="rect">
            <a:avLst/>
          </a:prstGeom>
        </p:spPr>
      </p:pic>
      <p:pic>
        <p:nvPicPr>
          <p:cNvPr id="11" name="Picture 10">
            <a:extLst>
              <a:ext uri="{FF2B5EF4-FFF2-40B4-BE49-F238E27FC236}">
                <a16:creationId xmlns:a16="http://schemas.microsoft.com/office/drawing/2014/main" id="{39993CAD-5647-8245-B010-C970230AB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527" y="5913263"/>
            <a:ext cx="2657285" cy="664322"/>
          </a:xfrm>
          <a:prstGeom prst="rect">
            <a:avLst/>
          </a:prstGeom>
        </p:spPr>
      </p:pic>
      <p:sp>
        <p:nvSpPr>
          <p:cNvPr id="12" name="object 17">
            <a:extLst>
              <a:ext uri="{FF2B5EF4-FFF2-40B4-BE49-F238E27FC236}">
                <a16:creationId xmlns:a16="http://schemas.microsoft.com/office/drawing/2014/main" id="{457C0F98-A365-7041-B2C6-870720012075}"/>
              </a:ext>
            </a:extLst>
          </p:cNvPr>
          <p:cNvSpPr txBox="1">
            <a:spLocks noGrp="1"/>
          </p:cNvSpPr>
          <p:nvPr>
            <p:ph type="title"/>
          </p:nvPr>
        </p:nvSpPr>
        <p:spPr>
          <a:xfrm>
            <a:off x="414527" y="405134"/>
            <a:ext cx="2778729" cy="1047851"/>
          </a:xfrm>
          <a:prstGeom prst="rect">
            <a:avLst/>
          </a:prstGeom>
        </p:spPr>
        <p:txBody>
          <a:bodyPr vert="horz" wrap="square" lIns="0" tIns="12700" rIns="0" bIns="0" rtlCol="0">
            <a:spAutoFit/>
          </a:bodyPr>
          <a:lstStyle/>
          <a:p>
            <a:pPr algn="l">
              <a:lnSpc>
                <a:spcPts val="4325"/>
              </a:lnSpc>
            </a:pPr>
            <a:r>
              <a:rPr lang="en-US" sz="3200" spc="-10" dirty="0">
                <a:latin typeface="Helvetica Neue Light"/>
                <a:ea typeface="Helvetica Neue" panose="02000503000000020004" pitchFamily="2" charset="0"/>
                <a:cs typeface="Helvetica Neue" panose="02000503000000020004" pitchFamily="2" charset="0"/>
              </a:rPr>
              <a:t>Q&amp;A</a:t>
            </a:r>
            <a:br>
              <a:rPr lang="en-US" b="1" spc="-10"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br>
            <a:r>
              <a:rPr lang="en-US" sz="2400" b="1" spc="-10"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Perigon</a:t>
            </a:r>
            <a:endParaRPr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9">
            <a:extLst>
              <a:ext uri="{FF2B5EF4-FFF2-40B4-BE49-F238E27FC236}">
                <a16:creationId xmlns:a16="http://schemas.microsoft.com/office/drawing/2014/main" id="{96081BC4-F358-3449-994F-6CFDC026E8A2}"/>
              </a:ext>
            </a:extLst>
          </p:cNvPr>
          <p:cNvSpPr/>
          <p:nvPr/>
        </p:nvSpPr>
        <p:spPr>
          <a:xfrm>
            <a:off x="3321844" y="371214"/>
            <a:ext cx="45719" cy="5372361"/>
          </a:xfrm>
          <a:custGeom>
            <a:avLst/>
            <a:gdLst/>
            <a:ahLst/>
            <a:cxnLst/>
            <a:rect l="l" t="t" r="r" b="b"/>
            <a:pathLst>
              <a:path h="5592445">
                <a:moveTo>
                  <a:pt x="0" y="0"/>
                </a:moveTo>
                <a:lnTo>
                  <a:pt x="0" y="5592419"/>
                </a:lnTo>
              </a:path>
            </a:pathLst>
          </a:custGeom>
          <a:ln w="12700">
            <a:solidFill>
              <a:srgbClr val="CDD400"/>
            </a:solidFill>
          </a:ln>
        </p:spPr>
        <p:txBody>
          <a:bodyPr wrap="square" lIns="0" tIns="0" rIns="0" bIns="0" rtlCol="0"/>
          <a:lstStyle/>
          <a:p>
            <a:endParaRPr/>
          </a:p>
        </p:txBody>
      </p:sp>
      <p:sp>
        <p:nvSpPr>
          <p:cNvPr id="2" name="TextBox 1">
            <a:extLst>
              <a:ext uri="{FF2B5EF4-FFF2-40B4-BE49-F238E27FC236}">
                <a16:creationId xmlns:a16="http://schemas.microsoft.com/office/drawing/2014/main" id="{6A8978CB-60F5-4287-9A20-533A7B51CD64}"/>
              </a:ext>
            </a:extLst>
          </p:cNvPr>
          <p:cNvSpPr txBox="1"/>
          <p:nvPr/>
        </p:nvSpPr>
        <p:spPr>
          <a:xfrm>
            <a:off x="3696238" y="2100011"/>
            <a:ext cx="4094196" cy="2554545"/>
          </a:xfrm>
          <a:prstGeom prst="rect">
            <a:avLst/>
          </a:prstGeom>
          <a:noFill/>
        </p:spPr>
        <p:txBody>
          <a:bodyPr wrap="square" rtlCol="0">
            <a:spAutoFit/>
          </a:bodyPr>
          <a:lstStyle/>
          <a:p>
            <a:r>
              <a:rPr lang="en-US" sz="3200" dirty="0"/>
              <a:t>Please submit your questions using the questions tab on your screen.</a:t>
            </a:r>
          </a:p>
          <a:p>
            <a:endParaRPr lang="en-US" sz="3200" dirty="0"/>
          </a:p>
        </p:txBody>
      </p:sp>
      <p:pic>
        <p:nvPicPr>
          <p:cNvPr id="4" name="Picture 3">
            <a:extLst>
              <a:ext uri="{FF2B5EF4-FFF2-40B4-BE49-F238E27FC236}">
                <a16:creationId xmlns:a16="http://schemas.microsoft.com/office/drawing/2014/main" id="{483A887F-E88D-4CCF-AADE-45101A7EFF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32696" y="1379488"/>
            <a:ext cx="1786386" cy="3381375"/>
          </a:xfrm>
          <a:prstGeom prst="rect">
            <a:avLst/>
          </a:prstGeom>
        </p:spPr>
      </p:pic>
      <p:cxnSp>
        <p:nvCxnSpPr>
          <p:cNvPr id="6" name="Straight Arrow Connector 5">
            <a:extLst>
              <a:ext uri="{FF2B5EF4-FFF2-40B4-BE49-F238E27FC236}">
                <a16:creationId xmlns:a16="http://schemas.microsoft.com/office/drawing/2014/main" id="{ABF3D551-3C1C-414B-920E-27161A277CE1}"/>
              </a:ext>
            </a:extLst>
          </p:cNvPr>
          <p:cNvCxnSpPr>
            <a:cxnSpLocks/>
          </p:cNvCxnSpPr>
          <p:nvPr/>
        </p:nvCxnSpPr>
        <p:spPr>
          <a:xfrm>
            <a:off x="7349092" y="2770503"/>
            <a:ext cx="1867436" cy="136516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71397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468213" y="805158"/>
            <a:ext cx="7273081" cy="7942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4000" b="1" dirty="0">
              <a:latin typeface="Helvetica LT Std" charset="0"/>
              <a:ea typeface="Helvetica LT Std" charset="0"/>
              <a:cs typeface="Helvetica LT Std" charset="0"/>
            </a:endParaRPr>
          </a:p>
        </p:txBody>
      </p:sp>
      <p:pic>
        <p:nvPicPr>
          <p:cNvPr id="11" name="Picture 10">
            <a:extLst>
              <a:ext uri="{FF2B5EF4-FFF2-40B4-BE49-F238E27FC236}">
                <a16:creationId xmlns:a16="http://schemas.microsoft.com/office/drawing/2014/main" id="{8C9FFA40-320B-5142-97C7-9D9269D865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527" y="5913263"/>
            <a:ext cx="2657285" cy="664322"/>
          </a:xfrm>
          <a:prstGeom prst="rect">
            <a:avLst/>
          </a:prstGeom>
        </p:spPr>
      </p:pic>
      <p:sp>
        <p:nvSpPr>
          <p:cNvPr id="20" name="object 17">
            <a:extLst>
              <a:ext uri="{FF2B5EF4-FFF2-40B4-BE49-F238E27FC236}">
                <a16:creationId xmlns:a16="http://schemas.microsoft.com/office/drawing/2014/main" id="{1E42923A-F053-784E-9F18-BE0DAE521F66}"/>
              </a:ext>
            </a:extLst>
          </p:cNvPr>
          <p:cNvSpPr txBox="1">
            <a:spLocks noGrp="1"/>
          </p:cNvSpPr>
          <p:nvPr>
            <p:ph type="title"/>
          </p:nvPr>
        </p:nvSpPr>
        <p:spPr>
          <a:xfrm>
            <a:off x="457200" y="310896"/>
            <a:ext cx="8459650" cy="1115690"/>
          </a:xfrm>
          <a:prstGeom prst="rect">
            <a:avLst/>
          </a:prstGeom>
        </p:spPr>
        <p:txBody>
          <a:bodyPr vert="horz" wrap="square" lIns="0" tIns="12700" rIns="0" bIns="0" rtlCol="0">
            <a:spAutoFit/>
          </a:bodyPr>
          <a:lstStyle/>
          <a:p>
            <a:pPr algn="l">
              <a:lnSpc>
                <a:spcPts val="3665"/>
              </a:lnSpc>
              <a:spcBef>
                <a:spcPts val="100"/>
              </a:spcBef>
              <a:spcAft>
                <a:spcPts val="600"/>
              </a:spcAft>
            </a:pPr>
            <a:r>
              <a:rPr lang="en-US" sz="3200" dirty="0">
                <a:solidFill>
                  <a:srgbClr val="6D6356"/>
                </a:solidFill>
                <a:latin typeface="Helvetica Neue Light" panose="02000403000000020004" pitchFamily="2" charset="0"/>
                <a:ea typeface="Helvetica Neue Light" panose="02000403000000020004" pitchFamily="2" charset="0"/>
                <a:cs typeface="Helvetica Neue" panose="02000503000000020004" pitchFamily="2" charset="0"/>
              </a:rPr>
              <a:t>Mark your calendar and join us! </a:t>
            </a:r>
          </a:p>
          <a:p>
            <a:pPr algn="l">
              <a:lnSpc>
                <a:spcPts val="4325"/>
              </a:lnSpc>
            </a:pPr>
            <a:r>
              <a:rPr lang="en-US" b="1" spc="-10"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UIDP Face2Face</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object 25">
            <a:extLst>
              <a:ext uri="{FF2B5EF4-FFF2-40B4-BE49-F238E27FC236}">
                <a16:creationId xmlns:a16="http://schemas.microsoft.com/office/drawing/2014/main" id="{24DA330D-07D3-7C40-B87E-506684A9CAD9}"/>
              </a:ext>
            </a:extLst>
          </p:cNvPr>
          <p:cNvSpPr/>
          <p:nvPr/>
        </p:nvSpPr>
        <p:spPr>
          <a:xfrm>
            <a:off x="3306489" y="5223890"/>
            <a:ext cx="159385" cy="1103630"/>
          </a:xfrm>
          <a:custGeom>
            <a:avLst/>
            <a:gdLst/>
            <a:ahLst/>
            <a:cxnLst/>
            <a:rect l="l" t="t" r="r" b="b"/>
            <a:pathLst>
              <a:path w="159384" h="1103629">
                <a:moveTo>
                  <a:pt x="0" y="1103388"/>
                </a:moveTo>
                <a:lnTo>
                  <a:pt x="159384" y="1103388"/>
                </a:lnTo>
                <a:lnTo>
                  <a:pt x="159384" y="0"/>
                </a:lnTo>
                <a:lnTo>
                  <a:pt x="0" y="0"/>
                </a:lnTo>
                <a:lnTo>
                  <a:pt x="0" y="1103388"/>
                </a:lnTo>
                <a:close/>
              </a:path>
            </a:pathLst>
          </a:custGeom>
          <a:solidFill>
            <a:srgbClr val="FFFFFF"/>
          </a:solidFill>
        </p:spPr>
        <p:txBody>
          <a:bodyPr wrap="square" lIns="0" tIns="0" rIns="0" bIns="0" rtlCol="0"/>
          <a:lstStyle/>
          <a:p>
            <a:endParaRPr dirty="0"/>
          </a:p>
        </p:txBody>
      </p:sp>
      <p:pic>
        <p:nvPicPr>
          <p:cNvPr id="49" name="Picture 48">
            <a:extLst>
              <a:ext uri="{FF2B5EF4-FFF2-40B4-BE49-F238E27FC236}">
                <a16:creationId xmlns:a16="http://schemas.microsoft.com/office/drawing/2014/main" id="{E477073C-3371-6741-80D3-626409DB26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21845" y="5815013"/>
            <a:ext cx="8870156" cy="1042987"/>
          </a:xfrm>
          <a:prstGeom prst="rect">
            <a:avLst/>
          </a:prstGeom>
        </p:spPr>
      </p:pic>
      <p:sp>
        <p:nvSpPr>
          <p:cNvPr id="10" name="Content Placeholder 2">
            <a:extLst>
              <a:ext uri="{FF2B5EF4-FFF2-40B4-BE49-F238E27FC236}">
                <a16:creationId xmlns:a16="http://schemas.microsoft.com/office/drawing/2014/main" id="{2E389A12-DF23-3D47-9CE8-A889902E8D60}"/>
              </a:ext>
            </a:extLst>
          </p:cNvPr>
          <p:cNvSpPr>
            <a:spLocks noGrp="1"/>
          </p:cNvSpPr>
          <p:nvPr>
            <p:ph idx="1"/>
          </p:nvPr>
        </p:nvSpPr>
        <p:spPr>
          <a:xfrm>
            <a:off x="5883965" y="1841257"/>
            <a:ext cx="5714477" cy="3024948"/>
          </a:xfrm>
        </p:spPr>
        <p:txBody>
          <a:bodyPr numCol="1" spcCol="274320">
            <a:noAutofit/>
          </a:bodyPr>
          <a:lstStyle/>
          <a:p>
            <a:pPr marL="0" indent="0">
              <a:spcBef>
                <a:spcPts val="0"/>
              </a:spcBef>
              <a:buNone/>
            </a:pPr>
            <a:r>
              <a:rPr lang="en-US" sz="2400" dirty="0">
                <a:solidFill>
                  <a:srgbClr val="807669"/>
                </a:solidFill>
                <a:latin typeface="Helvetica Neue" charset="0"/>
                <a:ea typeface="Helvetica Neue" charset="0"/>
                <a:cs typeface="Helvetica Neue" charset="0"/>
              </a:rPr>
              <a:t>Don’t miss UIDP’s first in-person conference since 2019!</a:t>
            </a:r>
          </a:p>
          <a:p>
            <a:pPr marL="0" indent="0">
              <a:spcBef>
                <a:spcPts val="0"/>
              </a:spcBef>
              <a:buNone/>
            </a:pPr>
            <a:endParaRPr lang="en-US" sz="2400" dirty="0">
              <a:solidFill>
                <a:srgbClr val="807669"/>
              </a:solidFill>
              <a:latin typeface="Helvetica Neue" charset="0"/>
              <a:ea typeface="Helvetica Neue" charset="0"/>
              <a:cs typeface="Helvetica Neue" charset="0"/>
            </a:endParaRPr>
          </a:p>
          <a:p>
            <a:pPr marL="0" indent="0">
              <a:spcBef>
                <a:spcPts val="0"/>
              </a:spcBef>
              <a:buNone/>
            </a:pPr>
            <a:r>
              <a:rPr lang="en-US" sz="2400" dirty="0">
                <a:solidFill>
                  <a:schemeClr val="accent1"/>
                </a:solidFill>
                <a:latin typeface="Helvetica Neue" charset="0"/>
                <a:ea typeface="Helvetica Neue" charset="0"/>
                <a:cs typeface="Helvetica Neue" charset="0"/>
              </a:rPr>
              <a:t>REGISTER at bit.ly/UIDPFace2Face</a:t>
            </a:r>
            <a:endParaRPr lang="en-US" sz="2400" dirty="0">
              <a:solidFill>
                <a:schemeClr val="accent1"/>
              </a:solidFill>
              <a:highlight>
                <a:srgbClr val="FFFF00"/>
              </a:highlight>
              <a:latin typeface="Helvetica Neue" charset="0"/>
              <a:ea typeface="Helvetica Neue" charset="0"/>
              <a:cs typeface="Helvetica Neue" charset="0"/>
            </a:endParaRPr>
          </a:p>
          <a:p>
            <a:pPr marL="0" indent="0">
              <a:spcBef>
                <a:spcPts val="0"/>
              </a:spcBef>
              <a:buNone/>
            </a:pPr>
            <a:endParaRPr lang="en-US" sz="2400" dirty="0">
              <a:solidFill>
                <a:srgbClr val="807669"/>
              </a:solidFill>
              <a:latin typeface="Helvetica Neue" charset="0"/>
              <a:ea typeface="Helvetica Neue" charset="0"/>
              <a:cs typeface="Helvetica Neue" charset="0"/>
            </a:endParaRPr>
          </a:p>
          <a:p>
            <a:pPr marL="0" indent="0">
              <a:spcBef>
                <a:spcPts val="0"/>
              </a:spcBef>
              <a:buNone/>
            </a:pPr>
            <a:r>
              <a:rPr lang="en-US" sz="2400" b="1" dirty="0">
                <a:solidFill>
                  <a:srgbClr val="807669"/>
                </a:solidFill>
                <a:latin typeface="Helvetica Neue" charset="0"/>
                <a:ea typeface="Helvetica Neue" charset="0"/>
                <a:cs typeface="Helvetica Neue" charset="0"/>
              </a:rPr>
              <a:t>Have a speaker or topic suggestion? </a:t>
            </a:r>
            <a:br>
              <a:rPr lang="en-US" sz="2400" b="1" dirty="0">
                <a:solidFill>
                  <a:srgbClr val="807669"/>
                </a:solidFill>
                <a:latin typeface="Helvetica Neue" charset="0"/>
                <a:ea typeface="Helvetica Neue" charset="0"/>
                <a:cs typeface="Helvetica Neue" charset="0"/>
              </a:rPr>
            </a:br>
            <a:r>
              <a:rPr lang="en-US" sz="2400" dirty="0">
                <a:solidFill>
                  <a:srgbClr val="807669"/>
                </a:solidFill>
                <a:latin typeface="Helvetica Neue" charset="0"/>
                <a:ea typeface="Helvetica Neue" charset="0"/>
                <a:cs typeface="Helvetica Neue" charset="0"/>
              </a:rPr>
              <a:t>Let us know at </a:t>
            </a:r>
            <a:r>
              <a:rPr lang="en-US" sz="2400" b="1" dirty="0">
                <a:solidFill>
                  <a:schemeClr val="accent1"/>
                </a:solidFill>
                <a:latin typeface="Helvetica Neue" charset="0"/>
                <a:ea typeface="Helvetica Neue" charset="0"/>
                <a:cs typeface="Helvetica Neue" charset="0"/>
              </a:rPr>
              <a:t>info@uidp.net</a:t>
            </a:r>
          </a:p>
          <a:p>
            <a:pPr marL="0" indent="0">
              <a:spcBef>
                <a:spcPts val="0"/>
              </a:spcBef>
              <a:buNone/>
            </a:pPr>
            <a:endParaRPr lang="en-US" sz="2400" b="1" dirty="0">
              <a:latin typeface="Helvetica Neue" charset="0"/>
              <a:ea typeface="Helvetica Neue" charset="0"/>
              <a:cs typeface="Helvetica Neue" charset="0"/>
            </a:endParaRPr>
          </a:p>
          <a:p>
            <a:pPr marL="0" indent="0">
              <a:spcBef>
                <a:spcPts val="0"/>
              </a:spcBef>
              <a:buNone/>
            </a:pPr>
            <a:endParaRPr lang="en-US" sz="2400" b="1" dirty="0">
              <a:solidFill>
                <a:schemeClr val="accent1"/>
              </a:solidFill>
              <a:latin typeface="Helvetica Neue" charset="0"/>
              <a:ea typeface="Helvetica Neue" charset="0"/>
              <a:cs typeface="Helvetica Neue" charset="0"/>
            </a:endParaRPr>
          </a:p>
          <a:p>
            <a:pPr marL="0" indent="0">
              <a:lnSpc>
                <a:spcPct val="120000"/>
              </a:lnSpc>
              <a:spcBef>
                <a:spcPts val="600"/>
              </a:spcBef>
              <a:buNone/>
            </a:pPr>
            <a:endParaRPr lang="en-US" sz="2400" dirty="0">
              <a:latin typeface="Helvetica Neue" charset="0"/>
              <a:ea typeface="Helvetica Neue" charset="0"/>
              <a:cs typeface="Helvetica Neue" charset="0"/>
            </a:endParaRPr>
          </a:p>
        </p:txBody>
      </p:sp>
      <p:sp>
        <p:nvSpPr>
          <p:cNvPr id="6" name="TextBox 5">
            <a:extLst>
              <a:ext uri="{FF2B5EF4-FFF2-40B4-BE49-F238E27FC236}">
                <a16:creationId xmlns:a16="http://schemas.microsoft.com/office/drawing/2014/main" id="{6C808985-DCAD-4E97-A6B0-F79F3DE3A7E9}"/>
              </a:ext>
            </a:extLst>
          </p:cNvPr>
          <p:cNvSpPr txBox="1"/>
          <p:nvPr/>
        </p:nvSpPr>
        <p:spPr>
          <a:xfrm>
            <a:off x="825500" y="4135148"/>
            <a:ext cx="4192843" cy="1077218"/>
          </a:xfrm>
          <a:prstGeom prst="rect">
            <a:avLst/>
          </a:prstGeom>
          <a:noFill/>
        </p:spPr>
        <p:txBody>
          <a:bodyPr wrap="square" rtlCol="0">
            <a:spAutoFit/>
          </a:bodyPr>
          <a:lstStyle/>
          <a:p>
            <a:pPr algn="ctr"/>
            <a:r>
              <a:rPr lang="en-US" sz="3200" b="1" dirty="0">
                <a:solidFill>
                  <a:srgbClr val="029EDF"/>
                </a:solidFill>
              </a:rPr>
              <a:t>March 29-31, 2022</a:t>
            </a:r>
          </a:p>
          <a:p>
            <a:pPr algn="ctr"/>
            <a:r>
              <a:rPr lang="en-US" sz="3200" b="1" dirty="0">
                <a:solidFill>
                  <a:srgbClr val="029EDF"/>
                </a:solidFill>
              </a:rPr>
              <a:t>Atlanta, Georgia</a:t>
            </a:r>
          </a:p>
        </p:txBody>
      </p:sp>
      <p:sp>
        <p:nvSpPr>
          <p:cNvPr id="19" name="object 16">
            <a:extLst>
              <a:ext uri="{FF2B5EF4-FFF2-40B4-BE49-F238E27FC236}">
                <a16:creationId xmlns:a16="http://schemas.microsoft.com/office/drawing/2014/main" id="{941D457F-EABA-F348-B751-2BC27C24E72F}"/>
              </a:ext>
            </a:extLst>
          </p:cNvPr>
          <p:cNvSpPr/>
          <p:nvPr/>
        </p:nvSpPr>
        <p:spPr>
          <a:xfrm>
            <a:off x="452626" y="1344168"/>
            <a:ext cx="11313129" cy="121543"/>
          </a:xfrm>
          <a:custGeom>
            <a:avLst/>
            <a:gdLst/>
            <a:ahLst/>
            <a:cxnLst/>
            <a:rect l="l" t="t" r="r" b="b"/>
            <a:pathLst>
              <a:path w="8458200">
                <a:moveTo>
                  <a:pt x="8458200" y="0"/>
                </a:moveTo>
                <a:lnTo>
                  <a:pt x="0" y="0"/>
                </a:lnTo>
              </a:path>
            </a:pathLst>
          </a:custGeom>
          <a:ln w="12700">
            <a:solidFill>
              <a:srgbClr val="CDD400"/>
            </a:solidFill>
          </a:ln>
        </p:spPr>
        <p:txBody>
          <a:bodyPr wrap="square" lIns="0" tIns="0" rIns="0" bIns="0" rtlCol="0"/>
          <a:lstStyle/>
          <a:p>
            <a:endParaRPr dirty="0"/>
          </a:p>
        </p:txBody>
      </p:sp>
      <p:pic>
        <p:nvPicPr>
          <p:cNvPr id="3" name="Picture 2" descr="A picture containing indoor, floor, ceiling, area&#10;&#10;Description automatically generated">
            <a:extLst>
              <a:ext uri="{FF2B5EF4-FFF2-40B4-BE49-F238E27FC236}">
                <a16:creationId xmlns:a16="http://schemas.microsoft.com/office/drawing/2014/main" id="{D292B078-283F-4D9F-A5E2-9BF1E6C94D63}"/>
              </a:ext>
            </a:extLst>
          </p:cNvPr>
          <p:cNvPicPr>
            <a:picLocks noChangeAspect="1"/>
          </p:cNvPicPr>
          <p:nvPr/>
        </p:nvPicPr>
        <p:blipFill rotWithShape="1">
          <a:blip r:embed="rId5"/>
          <a:srcRect t="21190" r="10285" b="26728"/>
          <a:stretch/>
        </p:blipFill>
        <p:spPr>
          <a:xfrm>
            <a:off x="452626" y="1979535"/>
            <a:ext cx="5084064" cy="1972506"/>
          </a:xfrm>
          <a:prstGeom prst="rect">
            <a:avLst/>
          </a:prstGeom>
        </p:spPr>
      </p:pic>
    </p:spTree>
    <p:extLst>
      <p:ext uri="{BB962C8B-B14F-4D97-AF65-F5344CB8AC3E}">
        <p14:creationId xmlns:p14="http://schemas.microsoft.com/office/powerpoint/2010/main" val="661012394"/>
      </p:ext>
    </p:extLst>
  </p:cSld>
  <p:clrMapOvr>
    <a:masterClrMapping/>
  </p:clrMapOvr>
  <mc:AlternateContent xmlns:mc="http://schemas.openxmlformats.org/markup-compatibility/2006" xmlns:p14="http://schemas.microsoft.com/office/powerpoint/2010/main">
    <mc:Choice Requires="p14">
      <p:transition spd="slow" p14:dur="1250" advClick="0" advTm="8000"/>
    </mc:Choice>
    <mc:Fallback xmlns="">
      <p:transition spd="slow" advClick="0" advTm="8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B8AA18-EBA6-47E3-8E30-4BB84FEA48E2}"/>
              </a:ext>
            </a:extLst>
          </p:cNvPr>
          <p:cNvSpPr txBox="1"/>
          <p:nvPr/>
        </p:nvSpPr>
        <p:spPr>
          <a:xfrm>
            <a:off x="4023360" y="1837944"/>
            <a:ext cx="7664791"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A8E1"/>
              </a:buClr>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UIDP</a:t>
            </a:r>
            <a:r>
              <a:rPr kumimoji="0" lang="en-US" sz="2400" b="0" i="0" u="none" strike="noStrike" kern="1200" cap="none" spc="0" normalizeH="0" baseline="0" noProof="0" dirty="0">
                <a:ln>
                  <a:noFill/>
                </a:ln>
                <a:solidFill>
                  <a:prstClr val="black"/>
                </a:solidFill>
                <a:effectLst/>
                <a:uLnTx/>
                <a:uFillTx/>
                <a:latin typeface="Calibri"/>
                <a:ea typeface="+mn-ea"/>
                <a:cs typeface="+mn-cs"/>
              </a:rPr>
              <a:t> is administrative partner, with core partners </a:t>
            </a:r>
            <a:r>
              <a:rPr kumimoji="0" lang="en-US" sz="2400" b="1" i="0" u="none" strike="noStrike" kern="1200" cap="none" spc="0" normalizeH="0" baseline="0" noProof="0" dirty="0">
                <a:ln>
                  <a:noFill/>
                </a:ln>
                <a:solidFill>
                  <a:prstClr val="black"/>
                </a:solidFill>
                <a:effectLst/>
                <a:uLnTx/>
                <a:uFillTx/>
                <a:latin typeface="Calibri"/>
                <a:ea typeface="+mn-ea"/>
                <a:cs typeface="+mn-cs"/>
              </a:rPr>
              <a:t>Big Ten Academic Alliance </a:t>
            </a:r>
            <a:r>
              <a:rPr kumimoji="0" lang="en-US" sz="2400" b="0" i="0" u="none" strike="noStrike" kern="1200" cap="none" spc="0" normalizeH="0" baseline="0" noProof="0" dirty="0">
                <a:ln>
                  <a:noFill/>
                </a:ln>
                <a:solidFill>
                  <a:prstClr val="black"/>
                </a:solidFill>
                <a:effectLst/>
                <a:uLnTx/>
                <a:uFillTx/>
                <a:latin typeface="Calibri"/>
                <a:ea typeface="+mn-ea"/>
                <a:cs typeface="+mn-cs"/>
              </a:rPr>
              <a:t>and </a:t>
            </a:r>
            <a:r>
              <a:rPr kumimoji="0" lang="en-US" sz="2400" b="1" i="0" u="none" strike="noStrike" kern="1200" cap="none" spc="0" normalizeH="0" baseline="0" noProof="0" dirty="0">
                <a:ln>
                  <a:noFill/>
                </a:ln>
                <a:solidFill>
                  <a:prstClr val="black"/>
                </a:solidFill>
                <a:effectLst/>
                <a:uLnTx/>
                <a:uFillTx/>
                <a:latin typeface="Calibri"/>
                <a:ea typeface="+mn-ea"/>
                <a:cs typeface="+mn-cs"/>
              </a:rPr>
              <a:t>EPSCoR IDeA Foundation</a:t>
            </a:r>
          </a:p>
          <a:p>
            <a:pPr marL="285750" indent="-285750" defTabSz="457200">
              <a:buClr>
                <a:srgbClr val="00A8E1"/>
              </a:buClr>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a:ea typeface="+mn-ea"/>
                <a:cs typeface="+mn-cs"/>
              </a:rPr>
              <a:t>Inclusive, multi-stakeholder organization </a:t>
            </a:r>
          </a:p>
          <a:p>
            <a:pPr marL="285750" marR="0" lvl="0" indent="-285750" algn="l" defTabSz="457200" rtl="0" eaLnBrk="1" fontAlgn="auto" latinLnBrk="0" hangingPunct="1">
              <a:lnSpc>
                <a:spcPct val="100000"/>
              </a:lnSpc>
              <a:spcBef>
                <a:spcPts val="0"/>
              </a:spcBef>
              <a:spcAft>
                <a:spcPts val="0"/>
              </a:spcAft>
              <a:buClr>
                <a:srgbClr val="00A8E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NSF-funded, five-year initiative</a:t>
            </a:r>
          </a:p>
          <a:p>
            <a:pPr marR="0" lvl="0" algn="l" defTabSz="457200" rtl="0" eaLnBrk="1" fontAlgn="auto" latinLnBrk="0" hangingPunct="1">
              <a:lnSpc>
                <a:spcPct val="100000"/>
              </a:lnSpc>
              <a:spcBef>
                <a:spcPts val="0"/>
              </a:spcBef>
              <a:spcAft>
                <a:spcPts val="0"/>
              </a:spcAft>
              <a:buClr>
                <a:srgbClr val="00A8E1"/>
              </a:buClr>
              <a:buSzTx/>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R="0" lvl="0" algn="l" defTabSz="457200" rtl="0" eaLnBrk="1" fontAlgn="auto" latinLnBrk="0" hangingPunct="1">
              <a:lnSpc>
                <a:spcPct val="100000"/>
              </a:lnSpc>
              <a:spcBef>
                <a:spcPts val="0"/>
              </a:spcBef>
              <a:spcAft>
                <a:spcPts val="0"/>
              </a:spcAft>
              <a:buClr>
                <a:srgbClr val="00A8E1"/>
              </a:buClr>
              <a:buSzTx/>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Get involved! </a:t>
            </a:r>
          </a:p>
          <a:p>
            <a:pPr marL="280988" marR="0" lvl="0" indent="-280988" algn="l" defTabSz="457200" rtl="0" eaLnBrk="1" fontAlgn="auto" latinLnBrk="0" hangingPunct="1">
              <a:lnSpc>
                <a:spcPct val="100000"/>
              </a:lnSpc>
              <a:spcBef>
                <a:spcPts val="0"/>
              </a:spcBef>
              <a:spcAft>
                <a:spcPts val="0"/>
              </a:spcAft>
              <a:buClr>
                <a:srgbClr val="00A8E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Become an ERVA Champion at </a:t>
            </a: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3"/>
              </a:rPr>
              <a:t>www.ervacommunity.org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00A8E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Follow #ERVACommunity on LinkedIn, Facebook, Twitter</a:t>
            </a:r>
          </a:p>
        </p:txBody>
      </p:sp>
      <p:pic>
        <p:nvPicPr>
          <p:cNvPr id="3" name="Picture 2" descr="Logo&#10;&#10;Description automatically generated">
            <a:extLst>
              <a:ext uri="{FF2B5EF4-FFF2-40B4-BE49-F238E27FC236}">
                <a16:creationId xmlns:a16="http://schemas.microsoft.com/office/drawing/2014/main" id="{57493099-4120-46CB-96D1-355D505FA4DD}"/>
              </a:ext>
            </a:extLst>
          </p:cNvPr>
          <p:cNvPicPr>
            <a:picLocks noChangeAspect="1"/>
          </p:cNvPicPr>
          <p:nvPr/>
        </p:nvPicPr>
        <p:blipFill rotWithShape="1">
          <a:blip r:embed="rId4">
            <a:extLst>
              <a:ext uri="{28A0092B-C50C-407E-A947-70E740481C1C}">
                <a14:useLocalDpi xmlns:a14="http://schemas.microsoft.com/office/drawing/2010/main" val="0"/>
              </a:ext>
            </a:extLst>
          </a:blip>
          <a:srcRect l="10660" t="13521" r="9302" b="19048"/>
          <a:stretch/>
        </p:blipFill>
        <p:spPr>
          <a:xfrm>
            <a:off x="457200" y="1956816"/>
            <a:ext cx="2919641" cy="2459736"/>
          </a:xfrm>
          <a:prstGeom prst="rect">
            <a:avLst/>
          </a:prstGeom>
        </p:spPr>
      </p:pic>
      <p:sp>
        <p:nvSpPr>
          <p:cNvPr id="4" name="Title 3">
            <a:extLst>
              <a:ext uri="{FF2B5EF4-FFF2-40B4-BE49-F238E27FC236}">
                <a16:creationId xmlns:a16="http://schemas.microsoft.com/office/drawing/2014/main" id="{3B5C8DE4-A5C7-4100-AFB8-5A01FE440151}"/>
              </a:ext>
            </a:extLst>
          </p:cNvPr>
          <p:cNvSpPr>
            <a:spLocks noGrp="1"/>
          </p:cNvSpPr>
          <p:nvPr>
            <p:ph type="title"/>
          </p:nvPr>
        </p:nvSpPr>
        <p:spPr/>
        <p:txBody>
          <a:bodyPr/>
          <a:lstStyle/>
          <a:p>
            <a:r>
              <a:rPr lang="en-US" sz="4000" dirty="0">
                <a:solidFill>
                  <a:srgbClr val="00A8E1"/>
                </a:solidFill>
              </a:rPr>
              <a:t>Help shape the future of engineering R&amp;D</a:t>
            </a:r>
            <a:br>
              <a:rPr lang="en-US" sz="4400" dirty="0">
                <a:solidFill>
                  <a:srgbClr val="00A8E1"/>
                </a:solidFill>
              </a:rPr>
            </a:br>
            <a:endParaRPr lang="en-US" dirty="0"/>
          </a:p>
        </p:txBody>
      </p:sp>
    </p:spTree>
    <p:extLst>
      <p:ext uri="{BB962C8B-B14F-4D97-AF65-F5344CB8AC3E}">
        <p14:creationId xmlns:p14="http://schemas.microsoft.com/office/powerpoint/2010/main" val="471936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8734" y="1855174"/>
            <a:ext cx="6111433" cy="1573826"/>
          </a:xfrm>
        </p:spPr>
        <p:txBody>
          <a:bodyPr>
            <a:normAutofit fontScale="90000"/>
          </a:bodyPr>
          <a:lstStyle/>
          <a:p>
            <a:pPr>
              <a:lnSpc>
                <a:spcPct val="100000"/>
              </a:lnSpc>
              <a:spcBef>
                <a:spcPts val="600"/>
              </a:spcBef>
              <a:spcAft>
                <a:spcPts val="600"/>
              </a:spcAft>
            </a:pPr>
            <a:r>
              <a:rPr lang="en-US" sz="4000" dirty="0"/>
              <a:t>The 4 Practices of High-Growth Innovators</a:t>
            </a:r>
            <a:br>
              <a:rPr lang="en-US" sz="4000" dirty="0"/>
            </a:br>
            <a:br>
              <a:rPr lang="en-US" sz="900" dirty="0"/>
            </a:br>
            <a:r>
              <a:rPr lang="en-US" sz="1800" dirty="0"/>
              <a:t>Findings from the</a:t>
            </a:r>
            <a:r>
              <a:rPr lang="en-US" sz="1800" i="1" dirty="0"/>
              <a:t> 2021 R&amp;D and Innovation Agenda</a:t>
            </a:r>
            <a:r>
              <a:rPr lang="en-US" sz="1800" dirty="0"/>
              <a:t> research study</a:t>
            </a:r>
          </a:p>
        </p:txBody>
      </p:sp>
      <p:sp>
        <p:nvSpPr>
          <p:cNvPr id="3" name="Subtitle 2"/>
          <p:cNvSpPr>
            <a:spLocks noGrp="1"/>
          </p:cNvSpPr>
          <p:nvPr>
            <p:ph type="subTitle" idx="1"/>
          </p:nvPr>
        </p:nvSpPr>
        <p:spPr>
          <a:xfrm>
            <a:off x="578735" y="4027193"/>
            <a:ext cx="5407728" cy="2320597"/>
          </a:xfrm>
        </p:spPr>
        <p:txBody>
          <a:bodyPr>
            <a:normAutofit/>
          </a:bodyPr>
          <a:lstStyle/>
          <a:p>
            <a:r>
              <a:rPr lang="en-US" sz="2000" dirty="0"/>
              <a:t>Robert A. Lowe</a:t>
            </a:r>
          </a:p>
          <a:p>
            <a:r>
              <a:rPr lang="en-US" sz="2000" dirty="0"/>
              <a:t>Chief Executive Officer</a:t>
            </a:r>
          </a:p>
          <a:p>
            <a:endParaRPr lang="en-US" sz="2000" dirty="0"/>
          </a:p>
          <a:p>
            <a:endParaRPr lang="en-US" sz="2000" dirty="0"/>
          </a:p>
          <a:p>
            <a:r>
              <a:rPr lang="en-US" sz="2000" dirty="0"/>
              <a:t>December 2021</a:t>
            </a:r>
          </a:p>
          <a:p>
            <a:endParaRPr lang="en-US" sz="2000" dirty="0"/>
          </a:p>
        </p:txBody>
      </p:sp>
    </p:spTree>
    <p:extLst>
      <p:ext uri="{BB962C8B-B14F-4D97-AF65-F5344CB8AC3E}">
        <p14:creationId xmlns:p14="http://schemas.microsoft.com/office/powerpoint/2010/main" val="1283005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460761" y="1305759"/>
            <a:ext cx="7273081" cy="7942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4000" b="1" dirty="0">
              <a:latin typeface="Helvetica LT Std" charset="0"/>
              <a:ea typeface="Helvetica LT Std" charset="0"/>
              <a:cs typeface="Helvetica LT Std" charset="0"/>
            </a:endParaRPr>
          </a:p>
        </p:txBody>
      </p:sp>
      <p:pic>
        <p:nvPicPr>
          <p:cNvPr id="10" name="Picture 9">
            <a:extLst>
              <a:ext uri="{FF2B5EF4-FFF2-40B4-BE49-F238E27FC236}">
                <a16:creationId xmlns:a16="http://schemas.microsoft.com/office/drawing/2014/main" id="{C7720AD8-436D-3748-AE31-CC6AF4B6BDAE}"/>
              </a:ext>
            </a:extLst>
          </p:cNvPr>
          <p:cNvPicPr>
            <a:picLocks noChangeAspect="1"/>
          </p:cNvPicPr>
          <p:nvPr/>
        </p:nvPicPr>
        <p:blipFill rotWithShape="1">
          <a:blip r:embed="rId3">
            <a:extLst>
              <a:ext uri="{28A0092B-C50C-407E-A947-70E740481C1C}">
                <a14:useLocalDpi xmlns:a14="http://schemas.microsoft.com/office/drawing/2010/main" val="0"/>
              </a:ext>
            </a:extLst>
          </a:blip>
          <a:srcRect l="27921" t="21272" r="527"/>
          <a:stretch/>
        </p:blipFill>
        <p:spPr>
          <a:xfrm>
            <a:off x="3321845" y="5815013"/>
            <a:ext cx="8870156" cy="1042987"/>
          </a:xfrm>
          <a:prstGeom prst="rect">
            <a:avLst/>
          </a:prstGeom>
        </p:spPr>
      </p:pic>
      <p:pic>
        <p:nvPicPr>
          <p:cNvPr id="11" name="Picture 10">
            <a:extLst>
              <a:ext uri="{FF2B5EF4-FFF2-40B4-BE49-F238E27FC236}">
                <a16:creationId xmlns:a16="http://schemas.microsoft.com/office/drawing/2014/main" id="{39993CAD-5647-8245-B010-C970230AB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527" y="5913263"/>
            <a:ext cx="2657285" cy="664322"/>
          </a:xfrm>
          <a:prstGeom prst="rect">
            <a:avLst/>
          </a:prstGeom>
        </p:spPr>
      </p:pic>
      <p:sp>
        <p:nvSpPr>
          <p:cNvPr id="12" name="object 17">
            <a:extLst>
              <a:ext uri="{FF2B5EF4-FFF2-40B4-BE49-F238E27FC236}">
                <a16:creationId xmlns:a16="http://schemas.microsoft.com/office/drawing/2014/main" id="{457C0F98-A365-7041-B2C6-870720012075}"/>
              </a:ext>
            </a:extLst>
          </p:cNvPr>
          <p:cNvSpPr txBox="1">
            <a:spLocks noGrp="1"/>
          </p:cNvSpPr>
          <p:nvPr>
            <p:ph type="title"/>
          </p:nvPr>
        </p:nvSpPr>
        <p:spPr>
          <a:xfrm>
            <a:off x="414527" y="371214"/>
            <a:ext cx="2778729" cy="1115690"/>
          </a:xfrm>
          <a:prstGeom prst="rect">
            <a:avLst/>
          </a:prstGeom>
        </p:spPr>
        <p:txBody>
          <a:bodyPr vert="horz" wrap="square" lIns="0" tIns="12700" rIns="0" bIns="0" rtlCol="0">
            <a:spAutoFit/>
          </a:bodyPr>
          <a:lstStyle/>
          <a:p>
            <a:pPr algn="l">
              <a:lnSpc>
                <a:spcPts val="4325"/>
              </a:lnSpc>
            </a:pPr>
            <a:r>
              <a:rPr lang="en-US" b="1" spc="-10"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THANK YOU!</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9">
            <a:extLst>
              <a:ext uri="{FF2B5EF4-FFF2-40B4-BE49-F238E27FC236}">
                <a16:creationId xmlns:a16="http://schemas.microsoft.com/office/drawing/2014/main" id="{96081BC4-F358-3449-994F-6CFDC026E8A2}"/>
              </a:ext>
            </a:extLst>
          </p:cNvPr>
          <p:cNvSpPr/>
          <p:nvPr/>
        </p:nvSpPr>
        <p:spPr>
          <a:xfrm>
            <a:off x="3321844" y="371214"/>
            <a:ext cx="45719" cy="5372361"/>
          </a:xfrm>
          <a:custGeom>
            <a:avLst/>
            <a:gdLst/>
            <a:ahLst/>
            <a:cxnLst/>
            <a:rect l="l" t="t" r="r" b="b"/>
            <a:pathLst>
              <a:path h="5592445">
                <a:moveTo>
                  <a:pt x="0" y="0"/>
                </a:moveTo>
                <a:lnTo>
                  <a:pt x="0" y="5592419"/>
                </a:lnTo>
              </a:path>
            </a:pathLst>
          </a:custGeom>
          <a:ln w="12700">
            <a:solidFill>
              <a:srgbClr val="CDD400"/>
            </a:solidFill>
          </a:ln>
        </p:spPr>
        <p:txBody>
          <a:bodyPr wrap="square" lIns="0" tIns="0" rIns="0" bIns="0" rtlCol="0"/>
          <a:lstStyle/>
          <a:p>
            <a:endParaRPr dirty="0"/>
          </a:p>
        </p:txBody>
      </p:sp>
      <p:sp>
        <p:nvSpPr>
          <p:cNvPr id="2" name="TextBox 1">
            <a:extLst>
              <a:ext uri="{FF2B5EF4-FFF2-40B4-BE49-F238E27FC236}">
                <a16:creationId xmlns:a16="http://schemas.microsoft.com/office/drawing/2014/main" id="{6A8978CB-60F5-4287-9A20-533A7B51CD64}"/>
              </a:ext>
            </a:extLst>
          </p:cNvPr>
          <p:cNvSpPr txBox="1"/>
          <p:nvPr/>
        </p:nvSpPr>
        <p:spPr>
          <a:xfrm>
            <a:off x="4701492" y="2100012"/>
            <a:ext cx="6125548" cy="1569660"/>
          </a:xfrm>
          <a:prstGeom prst="rect">
            <a:avLst/>
          </a:prstGeom>
          <a:noFill/>
        </p:spPr>
        <p:txBody>
          <a:bodyPr wrap="square" rtlCol="0">
            <a:spAutoFit/>
          </a:bodyPr>
          <a:lstStyle/>
          <a:p>
            <a:r>
              <a:rPr lang="en-US" sz="3200" dirty="0"/>
              <a:t>Please check your email and complete the survey so UIDP can better meet your needs.</a:t>
            </a:r>
          </a:p>
        </p:txBody>
      </p:sp>
      <p:sp>
        <p:nvSpPr>
          <p:cNvPr id="3" name="Slide Number Placeholder 2">
            <a:extLst>
              <a:ext uri="{FF2B5EF4-FFF2-40B4-BE49-F238E27FC236}">
                <a16:creationId xmlns:a16="http://schemas.microsoft.com/office/drawing/2014/main" id="{189C2C19-51B7-2B4A-9D9D-C350ACED6AFC}"/>
              </a:ext>
            </a:extLst>
          </p:cNvPr>
          <p:cNvSpPr>
            <a:spLocks noGrp="1"/>
          </p:cNvSpPr>
          <p:nvPr>
            <p:ph type="sldNum" sz="quarter" idx="12"/>
          </p:nvPr>
        </p:nvSpPr>
        <p:spPr/>
        <p:txBody>
          <a:bodyPr/>
          <a:lstStyle/>
          <a:p>
            <a:fld id="{3DC4386E-75B9-4B9B-820A-BF952EA8AB29}" type="slidenum">
              <a:rPr lang="en-US" smtClean="0"/>
              <a:t>40</a:t>
            </a:fld>
            <a:endParaRPr lang="en-US" dirty="0"/>
          </a:p>
        </p:txBody>
      </p:sp>
    </p:spTree>
    <p:extLst>
      <p:ext uri="{BB962C8B-B14F-4D97-AF65-F5344CB8AC3E}">
        <p14:creationId xmlns:p14="http://schemas.microsoft.com/office/powerpoint/2010/main" val="2622866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AF12-7855-E242-AB57-2CC3E45A22CB}"/>
              </a:ext>
            </a:extLst>
          </p:cNvPr>
          <p:cNvSpPr>
            <a:spLocks noGrp="1"/>
          </p:cNvSpPr>
          <p:nvPr>
            <p:ph type="title"/>
          </p:nvPr>
        </p:nvSpPr>
        <p:spPr/>
        <p:txBody>
          <a:bodyPr/>
          <a:lstStyle/>
          <a:p>
            <a:r>
              <a:rPr lang="en-US" dirty="0"/>
              <a:t>About Wellspring</a:t>
            </a:r>
          </a:p>
        </p:txBody>
      </p:sp>
      <p:pic>
        <p:nvPicPr>
          <p:cNvPr id="4" name="Picture 3">
            <a:extLst>
              <a:ext uri="{FF2B5EF4-FFF2-40B4-BE49-F238E27FC236}">
                <a16:creationId xmlns:a16="http://schemas.microsoft.com/office/drawing/2014/main" id="{E0744A54-D936-6448-9C18-9E5CAE8AECC2}"/>
              </a:ext>
            </a:extLst>
          </p:cNvPr>
          <p:cNvPicPr>
            <a:picLocks noChangeAspect="1"/>
          </p:cNvPicPr>
          <p:nvPr/>
        </p:nvPicPr>
        <p:blipFill rotWithShape="1">
          <a:blip r:embed="rId3"/>
          <a:srcRect t="31612" b="11044"/>
          <a:stretch/>
        </p:blipFill>
        <p:spPr>
          <a:xfrm>
            <a:off x="0" y="1388963"/>
            <a:ext cx="12192000" cy="4352081"/>
          </a:xfrm>
          <a:prstGeom prst="rect">
            <a:avLst/>
          </a:prstGeom>
        </p:spPr>
      </p:pic>
    </p:spTree>
    <p:extLst>
      <p:ext uri="{BB962C8B-B14F-4D97-AF65-F5344CB8AC3E}">
        <p14:creationId xmlns:p14="http://schemas.microsoft.com/office/powerpoint/2010/main" val="1259219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CDFD-58F5-6945-A89C-93E462961AC2}"/>
              </a:ext>
            </a:extLst>
          </p:cNvPr>
          <p:cNvSpPr>
            <a:spLocks noGrp="1"/>
          </p:cNvSpPr>
          <p:nvPr>
            <p:ph type="title"/>
          </p:nvPr>
        </p:nvSpPr>
        <p:spPr>
          <a:xfrm>
            <a:off x="402336" y="79304"/>
            <a:ext cx="11430000" cy="758952"/>
          </a:xfrm>
        </p:spPr>
        <p:txBody>
          <a:bodyPr>
            <a:normAutofit/>
          </a:bodyPr>
          <a:lstStyle/>
          <a:p>
            <a:r>
              <a:rPr lang="en-US" sz="2800" dirty="0"/>
              <a:t>Innovation has evolved</a:t>
            </a:r>
          </a:p>
        </p:txBody>
      </p:sp>
      <p:sp>
        <p:nvSpPr>
          <p:cNvPr id="42" name="Rectangle 41">
            <a:extLst>
              <a:ext uri="{FF2B5EF4-FFF2-40B4-BE49-F238E27FC236}">
                <a16:creationId xmlns:a16="http://schemas.microsoft.com/office/drawing/2014/main" id="{0E31FA35-7126-0F46-993A-FBA29CC8CE22}"/>
              </a:ext>
            </a:extLst>
          </p:cNvPr>
          <p:cNvSpPr/>
          <p:nvPr/>
        </p:nvSpPr>
        <p:spPr>
          <a:xfrm>
            <a:off x="937665" y="1062871"/>
            <a:ext cx="10359341" cy="701026"/>
          </a:xfrm>
          <a:prstGeom prst="rect">
            <a:avLst/>
          </a:prstGeom>
        </p:spPr>
        <p:txBody>
          <a:bodyPr wrap="square" anchor="ctr">
            <a:spAutoFit/>
          </a:bodyPr>
          <a:lstStyle/>
          <a:p>
            <a:pPr algn="ctr">
              <a:lnSpc>
                <a:spcPct val="150000"/>
              </a:lnSpc>
            </a:pPr>
            <a:r>
              <a:rPr lang="en-US" sz="1400" dirty="0">
                <a:latin typeface="Gotham-Light" pitchFamily="2" charset="0"/>
                <a:cs typeface="Gotham Book"/>
              </a:rPr>
              <a:t>The new innovation game is global, distributed, and accelerating. Every half hour, </a:t>
            </a:r>
            <a:r>
              <a:rPr lang="en-US" sz="1400" b="1" dirty="0">
                <a:latin typeface="Gotham" pitchFamily="2" charset="0"/>
                <a:cs typeface="Gotham Bold"/>
              </a:rPr>
              <a:t>720 patents</a:t>
            </a:r>
            <a:r>
              <a:rPr lang="en-US" sz="1400" dirty="0">
                <a:latin typeface="Gotham-Light" pitchFamily="2" charset="0"/>
                <a:cs typeface="Gotham Bold"/>
              </a:rPr>
              <a:t> </a:t>
            </a:r>
            <a:r>
              <a:rPr lang="en-US" sz="1400" dirty="0">
                <a:latin typeface="Gotham-Light" pitchFamily="2" charset="0"/>
                <a:cs typeface="Gotham Book"/>
              </a:rPr>
              <a:t>are filed, </a:t>
            </a:r>
            <a:r>
              <a:rPr lang="en-US" sz="1400" b="1" dirty="0">
                <a:latin typeface="Gotham" pitchFamily="2" charset="0"/>
                <a:cs typeface="Gotham Bold"/>
              </a:rPr>
              <a:t>150 research articles</a:t>
            </a:r>
            <a:r>
              <a:rPr lang="en-US" sz="1400" dirty="0">
                <a:latin typeface="Gotham-Light" pitchFamily="2" charset="0"/>
                <a:cs typeface="Gotham Bold"/>
              </a:rPr>
              <a:t> </a:t>
            </a:r>
            <a:r>
              <a:rPr lang="en-US" sz="1400" dirty="0">
                <a:latin typeface="Gotham-Light" pitchFamily="2" charset="0"/>
                <a:cs typeface="Gotham Book"/>
              </a:rPr>
              <a:t>are filed, and </a:t>
            </a:r>
            <a:r>
              <a:rPr lang="en-US" sz="1400" b="1" dirty="0">
                <a:latin typeface="Gotham" pitchFamily="2" charset="0"/>
                <a:cs typeface="Gotham Bold"/>
              </a:rPr>
              <a:t>70 new startups </a:t>
            </a:r>
            <a:r>
              <a:rPr lang="en-US" sz="1400" dirty="0">
                <a:latin typeface="Gotham-Light" pitchFamily="2" charset="0"/>
                <a:cs typeface="Gotham Book"/>
              </a:rPr>
              <a:t>are founded. </a:t>
            </a:r>
          </a:p>
        </p:txBody>
      </p:sp>
      <p:pic>
        <p:nvPicPr>
          <p:cNvPr id="47" name="Picture 46" descr="A picture containing text, telephone, gauge&#10;&#10;Description automatically generated">
            <a:extLst>
              <a:ext uri="{FF2B5EF4-FFF2-40B4-BE49-F238E27FC236}">
                <a16:creationId xmlns:a16="http://schemas.microsoft.com/office/drawing/2014/main" id="{3BA8F4C4-E83A-8346-8DC7-2C4FDEF64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524" y="1988512"/>
            <a:ext cx="2985244" cy="4185342"/>
          </a:xfrm>
          <a:prstGeom prst="rect">
            <a:avLst/>
          </a:prstGeom>
        </p:spPr>
      </p:pic>
      <p:pic>
        <p:nvPicPr>
          <p:cNvPr id="48" name="Picture 47" descr="A screenshot of a cell phone&#10;&#10;Description automatically generated with medium confidence">
            <a:extLst>
              <a:ext uri="{FF2B5EF4-FFF2-40B4-BE49-F238E27FC236}">
                <a16:creationId xmlns:a16="http://schemas.microsoft.com/office/drawing/2014/main" id="{ED3FE2C6-63DD-1F4E-9DE2-8D023BF40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642" y="2025807"/>
            <a:ext cx="6036226" cy="4148047"/>
          </a:xfrm>
          <a:prstGeom prst="rect">
            <a:avLst/>
          </a:prstGeom>
        </p:spPr>
      </p:pic>
    </p:spTree>
    <p:extLst>
      <p:ext uri="{BB962C8B-B14F-4D97-AF65-F5344CB8AC3E}">
        <p14:creationId xmlns:p14="http://schemas.microsoft.com/office/powerpoint/2010/main" val="3993307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4A3F-602B-FA4B-91F0-4D867C626A32}"/>
              </a:ext>
            </a:extLst>
          </p:cNvPr>
          <p:cNvSpPr>
            <a:spLocks noGrp="1"/>
          </p:cNvSpPr>
          <p:nvPr>
            <p:ph type="title"/>
          </p:nvPr>
        </p:nvSpPr>
        <p:spPr/>
        <p:txBody>
          <a:bodyPr/>
          <a:lstStyle/>
          <a:p>
            <a:r>
              <a:rPr lang="en-US" dirty="0"/>
              <a:t>Corporate innovation management: it’s complicated</a:t>
            </a:r>
          </a:p>
        </p:txBody>
      </p:sp>
      <p:pic>
        <p:nvPicPr>
          <p:cNvPr id="118" name="Picture 117">
            <a:extLst>
              <a:ext uri="{FF2B5EF4-FFF2-40B4-BE49-F238E27FC236}">
                <a16:creationId xmlns:a16="http://schemas.microsoft.com/office/drawing/2014/main" id="{010507F8-D23C-9840-90BC-E2B30D327C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6710" y="1106012"/>
            <a:ext cx="11502388" cy="5093915"/>
          </a:xfrm>
          <a:prstGeom prst="rect">
            <a:avLst/>
          </a:prstGeom>
        </p:spPr>
      </p:pic>
    </p:spTree>
    <p:extLst>
      <p:ext uri="{BB962C8B-B14F-4D97-AF65-F5344CB8AC3E}">
        <p14:creationId xmlns:p14="http://schemas.microsoft.com/office/powerpoint/2010/main" val="1351578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8776-5500-E847-A395-DAC7CDDE16FC}"/>
              </a:ext>
            </a:extLst>
          </p:cNvPr>
          <p:cNvSpPr>
            <a:spLocks noGrp="1"/>
          </p:cNvSpPr>
          <p:nvPr>
            <p:ph type="title"/>
          </p:nvPr>
        </p:nvSpPr>
        <p:spPr>
          <a:xfrm>
            <a:off x="1620062" y="176520"/>
            <a:ext cx="9074944" cy="768451"/>
          </a:xfrm>
        </p:spPr>
        <p:txBody>
          <a:bodyPr/>
          <a:lstStyle/>
          <a:p>
            <a:r>
              <a:rPr lang="en-US" dirty="0"/>
              <a:t>Hundreds of organizations use our solutions</a:t>
            </a:r>
          </a:p>
        </p:txBody>
      </p:sp>
      <p:sp>
        <p:nvSpPr>
          <p:cNvPr id="5" name="Title 2">
            <a:extLst>
              <a:ext uri="{FF2B5EF4-FFF2-40B4-BE49-F238E27FC236}">
                <a16:creationId xmlns:a16="http://schemas.microsoft.com/office/drawing/2014/main" id="{77A8ACBA-8BA0-4340-90FD-9BF7A01AF20D}"/>
              </a:ext>
            </a:extLst>
          </p:cNvPr>
          <p:cNvSpPr txBox="1">
            <a:spLocks/>
          </p:cNvSpPr>
          <p:nvPr/>
        </p:nvSpPr>
        <p:spPr>
          <a:xfrm>
            <a:off x="1897856" y="5752478"/>
            <a:ext cx="8396291" cy="76845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b="1" kern="1200">
                <a:solidFill>
                  <a:schemeClr val="accent4"/>
                </a:solidFill>
                <a:latin typeface="Gotham Medium"/>
                <a:ea typeface="Open Sans" panose="020B0606030504020204" pitchFamily="34" charset="0"/>
                <a:cs typeface="Open Sans" panose="020B0606030504020204" pitchFamily="34" charset="0"/>
              </a:defRPr>
            </a:lvl1pPr>
          </a:lstStyle>
          <a:p>
            <a:r>
              <a:rPr lang="en-US" sz="3000" dirty="0"/>
              <a:t>We Help the World Innovate</a:t>
            </a:r>
          </a:p>
        </p:txBody>
      </p:sp>
      <p:pic>
        <p:nvPicPr>
          <p:cNvPr id="50" name="Picture 49">
            <a:extLst>
              <a:ext uri="{FF2B5EF4-FFF2-40B4-BE49-F238E27FC236}">
                <a16:creationId xmlns:a16="http://schemas.microsoft.com/office/drawing/2014/main" id="{EB1C6ECA-1EC3-404E-85CC-75398E5049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3467" y="1169730"/>
            <a:ext cx="2056176" cy="423780"/>
          </a:xfrm>
          <a:prstGeom prst="rect">
            <a:avLst/>
          </a:prstGeom>
        </p:spPr>
      </p:pic>
      <p:pic>
        <p:nvPicPr>
          <p:cNvPr id="58" name="Picture 57">
            <a:extLst>
              <a:ext uri="{FF2B5EF4-FFF2-40B4-BE49-F238E27FC236}">
                <a16:creationId xmlns:a16="http://schemas.microsoft.com/office/drawing/2014/main" id="{83551C4D-2998-FE4E-8626-2FCA93B6DC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7811" y="2075594"/>
            <a:ext cx="1058644" cy="324573"/>
          </a:xfrm>
          <a:prstGeom prst="rect">
            <a:avLst/>
          </a:prstGeom>
        </p:spPr>
      </p:pic>
      <p:pic>
        <p:nvPicPr>
          <p:cNvPr id="34" name="Picture 33">
            <a:extLst>
              <a:ext uri="{FF2B5EF4-FFF2-40B4-BE49-F238E27FC236}">
                <a16:creationId xmlns:a16="http://schemas.microsoft.com/office/drawing/2014/main" id="{FAF6B43B-8018-1844-9DDB-809279E2C6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52376" y="2877002"/>
            <a:ext cx="1712666" cy="424238"/>
          </a:xfrm>
          <a:prstGeom prst="rect">
            <a:avLst/>
          </a:prstGeom>
        </p:spPr>
      </p:pic>
      <p:pic>
        <p:nvPicPr>
          <p:cNvPr id="3" name="Picture 2">
            <a:extLst>
              <a:ext uri="{FF2B5EF4-FFF2-40B4-BE49-F238E27FC236}">
                <a16:creationId xmlns:a16="http://schemas.microsoft.com/office/drawing/2014/main" id="{B1E5FD1C-FA11-7044-B030-A4FF83AE45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0811" y="2684502"/>
            <a:ext cx="1772396" cy="920725"/>
          </a:xfrm>
          <a:prstGeom prst="rect">
            <a:avLst/>
          </a:prstGeom>
        </p:spPr>
      </p:pic>
      <p:pic>
        <p:nvPicPr>
          <p:cNvPr id="33" name="Picture 32">
            <a:extLst>
              <a:ext uri="{FF2B5EF4-FFF2-40B4-BE49-F238E27FC236}">
                <a16:creationId xmlns:a16="http://schemas.microsoft.com/office/drawing/2014/main" id="{75D2C7D5-BDE3-2045-AF9A-D634EC68D1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73852" y="2960752"/>
            <a:ext cx="1920240" cy="328361"/>
          </a:xfrm>
          <a:prstGeom prst="rect">
            <a:avLst/>
          </a:prstGeom>
        </p:spPr>
      </p:pic>
      <p:pic>
        <p:nvPicPr>
          <p:cNvPr id="36" name="Picture 35">
            <a:extLst>
              <a:ext uri="{FF2B5EF4-FFF2-40B4-BE49-F238E27FC236}">
                <a16:creationId xmlns:a16="http://schemas.microsoft.com/office/drawing/2014/main" id="{B483F83A-812C-634D-8E67-97614DCCD16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339126" y="4898206"/>
            <a:ext cx="1770014" cy="685317"/>
          </a:xfrm>
          <a:prstGeom prst="rect">
            <a:avLst/>
          </a:prstGeom>
        </p:spPr>
      </p:pic>
      <p:pic>
        <p:nvPicPr>
          <p:cNvPr id="37" name="Picture 36">
            <a:extLst>
              <a:ext uri="{FF2B5EF4-FFF2-40B4-BE49-F238E27FC236}">
                <a16:creationId xmlns:a16="http://schemas.microsoft.com/office/drawing/2014/main" id="{0439EAA4-5265-2140-8A69-857B8B47CF6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73576" y="3006811"/>
            <a:ext cx="1952328" cy="371052"/>
          </a:xfrm>
          <a:prstGeom prst="rect">
            <a:avLst/>
          </a:prstGeom>
        </p:spPr>
      </p:pic>
      <p:pic>
        <p:nvPicPr>
          <p:cNvPr id="38" name="Picture 37">
            <a:extLst>
              <a:ext uri="{FF2B5EF4-FFF2-40B4-BE49-F238E27FC236}">
                <a16:creationId xmlns:a16="http://schemas.microsoft.com/office/drawing/2014/main" id="{B2C48F7A-6BEC-3740-B2CD-301AE5E49EF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638902" y="5005700"/>
            <a:ext cx="1741128" cy="407832"/>
          </a:xfrm>
          <a:prstGeom prst="rect">
            <a:avLst/>
          </a:prstGeom>
        </p:spPr>
      </p:pic>
      <p:pic>
        <p:nvPicPr>
          <p:cNvPr id="73" name="Picture 72">
            <a:extLst>
              <a:ext uri="{FF2B5EF4-FFF2-40B4-BE49-F238E27FC236}">
                <a16:creationId xmlns:a16="http://schemas.microsoft.com/office/drawing/2014/main" id="{9E233786-EF9C-8547-9FA1-8B71A687043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10120" y="2053460"/>
            <a:ext cx="1388205" cy="277641"/>
          </a:xfrm>
          <a:prstGeom prst="rect">
            <a:avLst/>
          </a:prstGeom>
        </p:spPr>
      </p:pic>
      <p:pic>
        <p:nvPicPr>
          <p:cNvPr id="75" name="Picture 74">
            <a:extLst>
              <a:ext uri="{FF2B5EF4-FFF2-40B4-BE49-F238E27FC236}">
                <a16:creationId xmlns:a16="http://schemas.microsoft.com/office/drawing/2014/main" id="{C6D790D2-404D-294A-9150-50E193720EE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558071" y="1175975"/>
            <a:ext cx="1692308" cy="361111"/>
          </a:xfrm>
          <a:prstGeom prst="rect">
            <a:avLst/>
          </a:prstGeom>
        </p:spPr>
      </p:pic>
      <p:pic>
        <p:nvPicPr>
          <p:cNvPr id="79" name="Google Shape;1386;p111">
            <a:extLst>
              <a:ext uri="{FF2B5EF4-FFF2-40B4-BE49-F238E27FC236}">
                <a16:creationId xmlns:a16="http://schemas.microsoft.com/office/drawing/2014/main" id="{A50036E8-EBEA-F140-BDA1-571F87667023}"/>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939068" y="3878575"/>
            <a:ext cx="610564" cy="439085"/>
          </a:xfrm>
          <a:prstGeom prst="rect">
            <a:avLst/>
          </a:prstGeom>
          <a:noFill/>
          <a:ln>
            <a:noFill/>
          </a:ln>
        </p:spPr>
      </p:pic>
      <p:pic>
        <p:nvPicPr>
          <p:cNvPr id="81" name="Google Shape;1394;p111">
            <a:extLst>
              <a:ext uri="{FF2B5EF4-FFF2-40B4-BE49-F238E27FC236}">
                <a16:creationId xmlns:a16="http://schemas.microsoft.com/office/drawing/2014/main" id="{99EE0177-CF59-D346-A8E4-3B7605BAA71B}"/>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9253926" y="3867687"/>
            <a:ext cx="1172529" cy="535455"/>
          </a:xfrm>
          <a:prstGeom prst="rect">
            <a:avLst/>
          </a:prstGeom>
          <a:noFill/>
          <a:ln>
            <a:noFill/>
          </a:ln>
        </p:spPr>
      </p:pic>
      <p:pic>
        <p:nvPicPr>
          <p:cNvPr id="82" name="Picture 81">
            <a:extLst>
              <a:ext uri="{FF2B5EF4-FFF2-40B4-BE49-F238E27FC236}">
                <a16:creationId xmlns:a16="http://schemas.microsoft.com/office/drawing/2014/main" id="{432A7759-C833-5F4B-AD36-02F21CA9976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860549" y="3903587"/>
            <a:ext cx="1980507" cy="414073"/>
          </a:xfrm>
          <a:prstGeom prst="rect">
            <a:avLst/>
          </a:prstGeom>
        </p:spPr>
      </p:pic>
      <p:pic>
        <p:nvPicPr>
          <p:cNvPr id="6" name="Picture 5">
            <a:extLst>
              <a:ext uri="{FF2B5EF4-FFF2-40B4-BE49-F238E27FC236}">
                <a16:creationId xmlns:a16="http://schemas.microsoft.com/office/drawing/2014/main" id="{96555F80-6884-0C48-B7A5-9E08F19DE9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75892" y="2040233"/>
            <a:ext cx="1702698" cy="375126"/>
          </a:xfrm>
          <a:prstGeom prst="rect">
            <a:avLst/>
          </a:prstGeom>
        </p:spPr>
      </p:pic>
      <p:pic>
        <p:nvPicPr>
          <p:cNvPr id="8" name="Picture 7">
            <a:extLst>
              <a:ext uri="{FF2B5EF4-FFF2-40B4-BE49-F238E27FC236}">
                <a16:creationId xmlns:a16="http://schemas.microsoft.com/office/drawing/2014/main" id="{9062B525-B9FF-1946-B129-0AC58A11BAF6}"/>
              </a:ext>
            </a:extLst>
          </p:cNvPr>
          <p:cNvPicPr>
            <a:picLocks noChangeAspect="1"/>
          </p:cNvPicPr>
          <p:nvPr/>
        </p:nvPicPr>
        <p:blipFill rotWithShape="1">
          <a:blip r:embed="rId17">
            <a:extLst>
              <a:ext uri="{28A0092B-C50C-407E-A947-70E740481C1C}">
                <a14:useLocalDpi xmlns:a14="http://schemas.microsoft.com/office/drawing/2010/main" val="0"/>
              </a:ext>
            </a:extLst>
          </a:blip>
          <a:srcRect l="23150" t="33679" r="23578" b="36084"/>
          <a:stretch/>
        </p:blipFill>
        <p:spPr>
          <a:xfrm>
            <a:off x="3591844" y="1817391"/>
            <a:ext cx="2500586" cy="744643"/>
          </a:xfrm>
          <a:prstGeom prst="rect">
            <a:avLst/>
          </a:prstGeom>
        </p:spPr>
      </p:pic>
      <p:pic>
        <p:nvPicPr>
          <p:cNvPr id="10" name="Picture 9">
            <a:extLst>
              <a:ext uri="{FF2B5EF4-FFF2-40B4-BE49-F238E27FC236}">
                <a16:creationId xmlns:a16="http://schemas.microsoft.com/office/drawing/2014/main" id="{0E5FA8C1-BEB6-064E-B003-03A0A4DBEE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09937" y="995773"/>
            <a:ext cx="2036128" cy="742008"/>
          </a:xfrm>
          <a:prstGeom prst="rect">
            <a:avLst/>
          </a:prstGeom>
        </p:spPr>
      </p:pic>
      <p:pic>
        <p:nvPicPr>
          <p:cNvPr id="12" name="Picture 11">
            <a:extLst>
              <a:ext uri="{FF2B5EF4-FFF2-40B4-BE49-F238E27FC236}">
                <a16:creationId xmlns:a16="http://schemas.microsoft.com/office/drawing/2014/main" id="{2B1FC804-2408-5046-AED2-5EEFD6DC06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60549" y="953590"/>
            <a:ext cx="1978382" cy="863801"/>
          </a:xfrm>
          <a:prstGeom prst="rect">
            <a:avLst/>
          </a:prstGeom>
        </p:spPr>
      </p:pic>
      <p:pic>
        <p:nvPicPr>
          <p:cNvPr id="11" name="Picture 10">
            <a:extLst>
              <a:ext uri="{FF2B5EF4-FFF2-40B4-BE49-F238E27FC236}">
                <a16:creationId xmlns:a16="http://schemas.microsoft.com/office/drawing/2014/main" id="{4746867F-B869-134F-B446-B6C9288722A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785489" y="4879218"/>
            <a:ext cx="2083667" cy="625100"/>
          </a:xfrm>
          <a:prstGeom prst="rect">
            <a:avLst/>
          </a:prstGeom>
        </p:spPr>
      </p:pic>
      <p:pic>
        <p:nvPicPr>
          <p:cNvPr id="7" name="Picture 6">
            <a:extLst>
              <a:ext uri="{FF2B5EF4-FFF2-40B4-BE49-F238E27FC236}">
                <a16:creationId xmlns:a16="http://schemas.microsoft.com/office/drawing/2014/main" id="{41985069-8DC5-AE43-B8BB-8990995A03B0}"/>
              </a:ext>
            </a:extLst>
          </p:cNvPr>
          <p:cNvPicPr>
            <a:picLocks noChangeAspect="1"/>
          </p:cNvPicPr>
          <p:nvPr/>
        </p:nvPicPr>
        <p:blipFill>
          <a:blip r:embed="rId21"/>
          <a:stretch>
            <a:fillRect/>
          </a:stretch>
        </p:blipFill>
        <p:spPr>
          <a:xfrm>
            <a:off x="6440357" y="3831113"/>
            <a:ext cx="1941720" cy="647240"/>
          </a:xfrm>
          <a:prstGeom prst="rect">
            <a:avLst/>
          </a:prstGeom>
        </p:spPr>
      </p:pic>
      <p:pic>
        <p:nvPicPr>
          <p:cNvPr id="4" name="Picture 3">
            <a:extLst>
              <a:ext uri="{FF2B5EF4-FFF2-40B4-BE49-F238E27FC236}">
                <a16:creationId xmlns:a16="http://schemas.microsoft.com/office/drawing/2014/main" id="{8488EC6E-8970-9146-8EAD-C7918F6CA2E1}"/>
              </a:ext>
            </a:extLst>
          </p:cNvPr>
          <p:cNvPicPr>
            <a:picLocks noChangeAspect="1"/>
          </p:cNvPicPr>
          <p:nvPr/>
        </p:nvPicPr>
        <p:blipFill>
          <a:blip r:embed="rId22"/>
          <a:stretch>
            <a:fillRect/>
          </a:stretch>
        </p:blipFill>
        <p:spPr>
          <a:xfrm>
            <a:off x="9227548" y="4611207"/>
            <a:ext cx="1200905" cy="1200905"/>
          </a:xfrm>
          <a:prstGeom prst="rect">
            <a:avLst/>
          </a:prstGeom>
        </p:spPr>
      </p:pic>
    </p:spTree>
    <p:extLst>
      <p:ext uri="{BB962C8B-B14F-4D97-AF65-F5344CB8AC3E}">
        <p14:creationId xmlns:p14="http://schemas.microsoft.com/office/powerpoint/2010/main" val="1776248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572C138-2E3C-384C-A926-EC97E3A5BBE7}"/>
              </a:ext>
            </a:extLst>
          </p:cNvPr>
          <p:cNvSpPr/>
          <p:nvPr/>
        </p:nvSpPr>
        <p:spPr>
          <a:xfrm>
            <a:off x="4274678" y="2068830"/>
            <a:ext cx="3733800" cy="401193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0675D37D-0594-B745-9511-2834D17FA21D}"/>
              </a:ext>
            </a:extLst>
          </p:cNvPr>
          <p:cNvSpPr/>
          <p:nvPr/>
        </p:nvSpPr>
        <p:spPr>
          <a:xfrm>
            <a:off x="194310" y="2068830"/>
            <a:ext cx="3733800" cy="401193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4A6C167D-2DF6-984F-87CD-BEEFD4B4B229}"/>
              </a:ext>
            </a:extLst>
          </p:cNvPr>
          <p:cNvSpPr>
            <a:spLocks noGrp="1"/>
          </p:cNvSpPr>
          <p:nvPr>
            <p:ph type="title"/>
          </p:nvPr>
        </p:nvSpPr>
        <p:spPr/>
        <p:txBody>
          <a:bodyPr>
            <a:normAutofit/>
          </a:bodyPr>
          <a:lstStyle/>
          <a:p>
            <a:r>
              <a:rPr lang="en-US" sz="2800" dirty="0"/>
              <a:t>Manage global Innovation Ops – all in one place</a:t>
            </a:r>
          </a:p>
        </p:txBody>
      </p:sp>
      <p:pic>
        <p:nvPicPr>
          <p:cNvPr id="9" name="Picture 8">
            <a:extLst>
              <a:ext uri="{FF2B5EF4-FFF2-40B4-BE49-F238E27FC236}">
                <a16:creationId xmlns:a16="http://schemas.microsoft.com/office/drawing/2014/main" id="{E1A60D27-63D6-7841-A21B-1ACACF0A8F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653" y="2354580"/>
            <a:ext cx="2081007" cy="1424464"/>
          </a:xfrm>
          <a:prstGeom prst="rect">
            <a:avLst/>
          </a:prstGeom>
          <a:ln w="12700">
            <a:solidFill>
              <a:schemeClr val="bg2">
                <a:lumMod val="75000"/>
              </a:schemeClr>
            </a:solidFill>
          </a:ln>
        </p:spPr>
      </p:pic>
      <p:pic>
        <p:nvPicPr>
          <p:cNvPr id="13" name="Picture 12">
            <a:extLst>
              <a:ext uri="{FF2B5EF4-FFF2-40B4-BE49-F238E27FC236}">
                <a16:creationId xmlns:a16="http://schemas.microsoft.com/office/drawing/2014/main" id="{144E3259-3F01-EA41-9A88-F1C8B7B9AF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199" y="2367087"/>
            <a:ext cx="2516163" cy="1399837"/>
          </a:xfrm>
          <a:prstGeom prst="rect">
            <a:avLst/>
          </a:prstGeom>
          <a:ln w="12700">
            <a:solidFill>
              <a:schemeClr val="bg2">
                <a:lumMod val="75000"/>
              </a:schemeClr>
            </a:solidFill>
          </a:ln>
        </p:spPr>
      </p:pic>
      <p:sp>
        <p:nvSpPr>
          <p:cNvPr id="14" name="Rectangle 13">
            <a:extLst>
              <a:ext uri="{FF2B5EF4-FFF2-40B4-BE49-F238E27FC236}">
                <a16:creationId xmlns:a16="http://schemas.microsoft.com/office/drawing/2014/main" id="{C3060555-CC88-784A-920F-ECC8E97471E5}"/>
              </a:ext>
            </a:extLst>
          </p:cNvPr>
          <p:cNvSpPr/>
          <p:nvPr/>
        </p:nvSpPr>
        <p:spPr>
          <a:xfrm>
            <a:off x="194310" y="1108710"/>
            <a:ext cx="3733800" cy="96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BBD5E4-B75D-3C45-835B-8C2C2C27057B}"/>
              </a:ext>
            </a:extLst>
          </p:cNvPr>
          <p:cNvSpPr txBox="1"/>
          <p:nvPr/>
        </p:nvSpPr>
        <p:spPr>
          <a:xfrm>
            <a:off x="-47541" y="1291589"/>
            <a:ext cx="4150692" cy="523220"/>
          </a:xfrm>
          <a:prstGeom prst="rect">
            <a:avLst/>
          </a:prstGeom>
          <a:noFill/>
        </p:spPr>
        <p:txBody>
          <a:bodyPr wrap="square" rtlCol="0">
            <a:spAutoFit/>
          </a:bodyPr>
          <a:lstStyle/>
          <a:p>
            <a:pPr algn="ctr"/>
            <a:r>
              <a:rPr lang="en-US" sz="2800" b="1" dirty="0">
                <a:solidFill>
                  <a:schemeClr val="bg1"/>
                </a:solidFill>
              </a:rPr>
              <a:t>Search &amp; Scouting</a:t>
            </a:r>
          </a:p>
        </p:txBody>
      </p:sp>
      <p:sp>
        <p:nvSpPr>
          <p:cNvPr id="17" name="Rectangle 16">
            <a:extLst>
              <a:ext uri="{FF2B5EF4-FFF2-40B4-BE49-F238E27FC236}">
                <a16:creationId xmlns:a16="http://schemas.microsoft.com/office/drawing/2014/main" id="{D23EFFBD-BA2C-0F41-8D9C-BEAE514E9391}"/>
              </a:ext>
            </a:extLst>
          </p:cNvPr>
          <p:cNvSpPr/>
          <p:nvPr/>
        </p:nvSpPr>
        <p:spPr>
          <a:xfrm>
            <a:off x="4276886" y="1108710"/>
            <a:ext cx="3733800" cy="96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17CB83F-4DC6-E345-9EA3-1CF9C85118C9}"/>
              </a:ext>
            </a:extLst>
          </p:cNvPr>
          <p:cNvSpPr txBox="1"/>
          <p:nvPr/>
        </p:nvSpPr>
        <p:spPr>
          <a:xfrm>
            <a:off x="4035035" y="1291589"/>
            <a:ext cx="4150692" cy="523220"/>
          </a:xfrm>
          <a:prstGeom prst="rect">
            <a:avLst/>
          </a:prstGeom>
          <a:noFill/>
        </p:spPr>
        <p:txBody>
          <a:bodyPr wrap="square" rtlCol="0">
            <a:spAutoFit/>
          </a:bodyPr>
          <a:lstStyle/>
          <a:p>
            <a:pPr algn="ctr"/>
            <a:r>
              <a:rPr lang="en-US" sz="2800" b="1" dirty="0">
                <a:solidFill>
                  <a:schemeClr val="bg1"/>
                </a:solidFill>
              </a:rPr>
              <a:t>Projects &amp; Workflows</a:t>
            </a:r>
          </a:p>
        </p:txBody>
      </p:sp>
      <p:sp>
        <p:nvSpPr>
          <p:cNvPr id="22" name="Content Placeholder 2">
            <a:extLst>
              <a:ext uri="{FF2B5EF4-FFF2-40B4-BE49-F238E27FC236}">
                <a16:creationId xmlns:a16="http://schemas.microsoft.com/office/drawing/2014/main" id="{7D8D6EFD-E166-3E4F-81D8-D844C15DFD7E}"/>
              </a:ext>
            </a:extLst>
          </p:cNvPr>
          <p:cNvSpPr>
            <a:spLocks noGrp="1"/>
          </p:cNvSpPr>
          <p:nvPr>
            <p:ph sz="quarter" idx="11"/>
          </p:nvPr>
        </p:nvSpPr>
        <p:spPr>
          <a:xfrm>
            <a:off x="368045" y="4103370"/>
            <a:ext cx="3415285" cy="1668780"/>
          </a:xfrm>
        </p:spPr>
        <p:txBody>
          <a:bodyPr>
            <a:normAutofit fontScale="92500" lnSpcReduction="10000"/>
          </a:bodyPr>
          <a:lstStyle/>
          <a:p>
            <a:r>
              <a:rPr lang="en-US" sz="1400" dirty="0"/>
              <a:t>Comprehensive technology search (AI-driven)</a:t>
            </a:r>
          </a:p>
          <a:p>
            <a:r>
              <a:rPr lang="en-US" sz="1400" dirty="0"/>
              <a:t>Innovation landscapes and maturity assessments</a:t>
            </a:r>
          </a:p>
          <a:p>
            <a:r>
              <a:rPr lang="en-US" sz="1400" dirty="0"/>
              <a:t>World’s largest online technology marketplace</a:t>
            </a:r>
          </a:p>
          <a:p>
            <a:r>
              <a:rPr lang="en-US" sz="1400" dirty="0"/>
              <a:t>…and much more</a:t>
            </a:r>
          </a:p>
        </p:txBody>
      </p:sp>
      <p:sp>
        <p:nvSpPr>
          <p:cNvPr id="24" name="Content Placeholder 2">
            <a:extLst>
              <a:ext uri="{FF2B5EF4-FFF2-40B4-BE49-F238E27FC236}">
                <a16:creationId xmlns:a16="http://schemas.microsoft.com/office/drawing/2014/main" id="{D19B4C65-D6A4-6E4A-8C77-03D32DB64851}"/>
              </a:ext>
            </a:extLst>
          </p:cNvPr>
          <p:cNvSpPr txBox="1">
            <a:spLocks/>
          </p:cNvSpPr>
          <p:nvPr/>
        </p:nvSpPr>
        <p:spPr>
          <a:xfrm>
            <a:off x="4593193" y="4103370"/>
            <a:ext cx="3415285" cy="166878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accent4"/>
              </a:buClr>
              <a:buFont typeface="Wingdings" panose="05000000000000000000" pitchFamily="2" charset="2"/>
              <a:buChar char="§"/>
              <a:defRPr lang="en-US" sz="2800" kern="1200" smtClean="0">
                <a:solidFill>
                  <a:schemeClr val="tx1"/>
                </a:solidFill>
                <a:latin typeface="Gotham Medium"/>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4"/>
              </a:buClr>
              <a:buFont typeface="Courier New" panose="02070309020205020404" pitchFamily="49" charset="0"/>
              <a:buChar char="o"/>
              <a:defRPr lang="en-US" sz="2400" kern="1200" smtClean="0">
                <a:solidFill>
                  <a:schemeClr val="tx1"/>
                </a:solidFill>
                <a:latin typeface="Gotham Medium"/>
                <a:ea typeface="Open Sans" panose="020B0606030504020204" pitchFamily="34" charset="0"/>
                <a:cs typeface="Open Sans" panose="020B0606030504020204" pitchFamily="34" charset="0"/>
              </a:defRPr>
            </a:lvl2pPr>
            <a:lvl3pPr marL="1200150" indent="-285750" algn="l" defTabSz="914400" rtl="0" eaLnBrk="1" latinLnBrk="0" hangingPunct="1">
              <a:lnSpc>
                <a:spcPct val="90000"/>
              </a:lnSpc>
              <a:spcBef>
                <a:spcPts val="500"/>
              </a:spcBef>
              <a:buClr>
                <a:schemeClr val="accent4"/>
              </a:buClr>
              <a:buFont typeface="Arial" panose="020B0604020202020204" pitchFamily="34" charset="0"/>
              <a:buChar char="•"/>
              <a:defRPr lang="en-US" sz="2000" kern="1200" smtClean="0">
                <a:solidFill>
                  <a:schemeClr val="tx1"/>
                </a:solidFill>
                <a:latin typeface="Gotham Medium"/>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4"/>
              </a:buClr>
              <a:buFont typeface="Times New Roman" panose="02020603050405020304" pitchFamily="18" charset="0"/>
              <a:buChar char="-"/>
              <a:defRPr lang="en-US" sz="1600" kern="1200" smtClean="0">
                <a:solidFill>
                  <a:schemeClr val="tx1"/>
                </a:solidFill>
                <a:latin typeface="Gotham Medium"/>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4"/>
              </a:buClr>
              <a:buFont typeface="Wingdings" panose="05000000000000000000" pitchFamily="2" charset="2"/>
              <a:buChar char="§"/>
              <a:defRPr lang="en-US" sz="1600" kern="1200">
                <a:solidFill>
                  <a:schemeClr val="tx1"/>
                </a:solidFill>
                <a:latin typeface="Gotham Medium"/>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Enterprise-wide innovation portfolio management</a:t>
            </a:r>
          </a:p>
          <a:p>
            <a:r>
              <a:rPr lang="en-US" sz="1400" dirty="0"/>
              <a:t>Open ideation and innovation opportunity submissions</a:t>
            </a:r>
          </a:p>
          <a:p>
            <a:r>
              <a:rPr lang="en-US" sz="1400" dirty="0"/>
              <a:t>Technology asset management</a:t>
            </a:r>
          </a:p>
          <a:p>
            <a:r>
              <a:rPr lang="en-US" sz="1400" dirty="0"/>
              <a:t>…and much more</a:t>
            </a:r>
          </a:p>
        </p:txBody>
      </p:sp>
      <p:sp>
        <p:nvSpPr>
          <p:cNvPr id="25" name="Rectangle 24">
            <a:extLst>
              <a:ext uri="{FF2B5EF4-FFF2-40B4-BE49-F238E27FC236}">
                <a16:creationId xmlns:a16="http://schemas.microsoft.com/office/drawing/2014/main" id="{E15E8AB0-8561-814B-982F-F22E4D774D92}"/>
              </a:ext>
            </a:extLst>
          </p:cNvPr>
          <p:cNvSpPr/>
          <p:nvPr/>
        </p:nvSpPr>
        <p:spPr>
          <a:xfrm>
            <a:off x="8292880" y="2068830"/>
            <a:ext cx="3727169" cy="401193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26" name="Picture 25">
            <a:extLst>
              <a:ext uri="{FF2B5EF4-FFF2-40B4-BE49-F238E27FC236}">
                <a16:creationId xmlns:a16="http://schemas.microsoft.com/office/drawing/2014/main" id="{433A85F7-6C48-0343-830D-1DD4153307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01072" y="2366699"/>
            <a:ext cx="2522603" cy="1400225"/>
          </a:xfrm>
          <a:prstGeom prst="rect">
            <a:avLst/>
          </a:prstGeom>
          <a:ln w="12700">
            <a:solidFill>
              <a:schemeClr val="bg2">
                <a:lumMod val="75000"/>
              </a:schemeClr>
            </a:solidFill>
          </a:ln>
        </p:spPr>
      </p:pic>
      <p:sp>
        <p:nvSpPr>
          <p:cNvPr id="27" name="Rectangle 26">
            <a:extLst>
              <a:ext uri="{FF2B5EF4-FFF2-40B4-BE49-F238E27FC236}">
                <a16:creationId xmlns:a16="http://schemas.microsoft.com/office/drawing/2014/main" id="{99F4453F-740C-9449-9FF1-CCA1F372A1C2}"/>
              </a:ext>
            </a:extLst>
          </p:cNvPr>
          <p:cNvSpPr/>
          <p:nvPr/>
        </p:nvSpPr>
        <p:spPr>
          <a:xfrm>
            <a:off x="8295089" y="1108710"/>
            <a:ext cx="3733800" cy="96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2174DF4-D61F-8040-993A-47F3B36D8501}"/>
              </a:ext>
            </a:extLst>
          </p:cNvPr>
          <p:cNvSpPr txBox="1"/>
          <p:nvPr/>
        </p:nvSpPr>
        <p:spPr>
          <a:xfrm>
            <a:off x="8053238" y="1291589"/>
            <a:ext cx="4150692" cy="523220"/>
          </a:xfrm>
          <a:prstGeom prst="rect">
            <a:avLst/>
          </a:prstGeom>
          <a:noFill/>
        </p:spPr>
        <p:txBody>
          <a:bodyPr wrap="square" rtlCol="0">
            <a:spAutoFit/>
          </a:bodyPr>
          <a:lstStyle/>
          <a:p>
            <a:pPr algn="ctr"/>
            <a:r>
              <a:rPr lang="en-US" sz="2800" b="1" dirty="0">
                <a:solidFill>
                  <a:schemeClr val="bg1"/>
                </a:solidFill>
              </a:rPr>
              <a:t>KPIs &amp; Reporting</a:t>
            </a:r>
          </a:p>
        </p:txBody>
      </p:sp>
      <p:sp>
        <p:nvSpPr>
          <p:cNvPr id="29" name="Content Placeholder 2">
            <a:extLst>
              <a:ext uri="{FF2B5EF4-FFF2-40B4-BE49-F238E27FC236}">
                <a16:creationId xmlns:a16="http://schemas.microsoft.com/office/drawing/2014/main" id="{7F3AACE7-1D32-4B4C-9695-EAD4538B1FDE}"/>
              </a:ext>
            </a:extLst>
          </p:cNvPr>
          <p:cNvSpPr txBox="1">
            <a:spLocks/>
          </p:cNvSpPr>
          <p:nvPr/>
        </p:nvSpPr>
        <p:spPr>
          <a:xfrm>
            <a:off x="8454346" y="4103370"/>
            <a:ext cx="3415285" cy="166878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accent4"/>
              </a:buClr>
              <a:buFont typeface="Wingdings" panose="05000000000000000000" pitchFamily="2" charset="2"/>
              <a:buChar char="§"/>
              <a:defRPr lang="en-US" sz="2800" kern="1200" smtClean="0">
                <a:solidFill>
                  <a:schemeClr val="tx1"/>
                </a:solidFill>
                <a:latin typeface="Gotham Medium"/>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4"/>
              </a:buClr>
              <a:buFont typeface="Courier New" panose="02070309020205020404" pitchFamily="49" charset="0"/>
              <a:buChar char="o"/>
              <a:defRPr lang="en-US" sz="2400" kern="1200" smtClean="0">
                <a:solidFill>
                  <a:schemeClr val="tx1"/>
                </a:solidFill>
                <a:latin typeface="Gotham Medium"/>
                <a:ea typeface="Open Sans" panose="020B0606030504020204" pitchFamily="34" charset="0"/>
                <a:cs typeface="Open Sans" panose="020B0606030504020204" pitchFamily="34" charset="0"/>
              </a:defRPr>
            </a:lvl2pPr>
            <a:lvl3pPr marL="1200150" indent="-285750" algn="l" defTabSz="914400" rtl="0" eaLnBrk="1" latinLnBrk="0" hangingPunct="1">
              <a:lnSpc>
                <a:spcPct val="90000"/>
              </a:lnSpc>
              <a:spcBef>
                <a:spcPts val="500"/>
              </a:spcBef>
              <a:buClr>
                <a:schemeClr val="accent4"/>
              </a:buClr>
              <a:buFont typeface="Arial" panose="020B0604020202020204" pitchFamily="34" charset="0"/>
              <a:buChar char="•"/>
              <a:defRPr lang="en-US" sz="2000" kern="1200" smtClean="0">
                <a:solidFill>
                  <a:schemeClr val="tx1"/>
                </a:solidFill>
                <a:latin typeface="Gotham Medium"/>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4"/>
              </a:buClr>
              <a:buFont typeface="Times New Roman" panose="02020603050405020304" pitchFamily="18" charset="0"/>
              <a:buChar char="-"/>
              <a:defRPr lang="en-US" sz="1600" kern="1200" smtClean="0">
                <a:solidFill>
                  <a:schemeClr val="tx1"/>
                </a:solidFill>
                <a:latin typeface="Gotham Medium"/>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4"/>
              </a:buClr>
              <a:buFont typeface="Wingdings" panose="05000000000000000000" pitchFamily="2" charset="2"/>
              <a:buChar char="§"/>
              <a:defRPr lang="en-US" sz="1600" kern="1200">
                <a:solidFill>
                  <a:schemeClr val="tx1"/>
                </a:solidFill>
                <a:latin typeface="Gotham Medium"/>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Personalized, configurable charts and dashboards</a:t>
            </a:r>
          </a:p>
          <a:p>
            <a:r>
              <a:rPr lang="en-US" sz="1400" dirty="0"/>
              <a:t>Status alerts and automated notifications</a:t>
            </a:r>
          </a:p>
          <a:p>
            <a:r>
              <a:rPr lang="en-US" sz="1400" dirty="0"/>
              <a:t>Portfolio-wide analytics tools</a:t>
            </a:r>
          </a:p>
          <a:p>
            <a:r>
              <a:rPr lang="en-US" sz="1400" dirty="0"/>
              <a:t>…and much more</a:t>
            </a:r>
          </a:p>
        </p:txBody>
      </p:sp>
    </p:spTree>
    <p:extLst>
      <p:ext uri="{BB962C8B-B14F-4D97-AF65-F5344CB8AC3E}">
        <p14:creationId xmlns:p14="http://schemas.microsoft.com/office/powerpoint/2010/main" val="851333646"/>
      </p:ext>
    </p:extLst>
  </p:cSld>
  <p:clrMapOvr>
    <a:masterClrMapping/>
  </p:clrMapOvr>
</p:sld>
</file>

<file path=ppt/theme/theme1.xml><?xml version="1.0" encoding="utf-8"?>
<a:theme xmlns:a="http://schemas.openxmlformats.org/drawingml/2006/main" name="Office Theme">
  <a:themeElements>
    <a:clrScheme name="UIDP">
      <a:dk1>
        <a:sysClr val="windowText" lastClr="000000"/>
      </a:dk1>
      <a:lt1>
        <a:sysClr val="window" lastClr="FFFFFF"/>
      </a:lt1>
      <a:dk2>
        <a:srgbClr val="3D3935"/>
      </a:dk2>
      <a:lt2>
        <a:srgbClr val="EEECE1"/>
      </a:lt2>
      <a:accent1>
        <a:srgbClr val="00A9E0"/>
      </a:accent1>
      <a:accent2>
        <a:srgbClr val="E36F1E"/>
      </a:accent2>
      <a:accent3>
        <a:srgbClr val="C4D600"/>
      </a:accent3>
      <a:accent4>
        <a:srgbClr val="9FA617"/>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UIDP">
      <a:dk1>
        <a:sysClr val="windowText" lastClr="000000"/>
      </a:dk1>
      <a:lt1>
        <a:sysClr val="window" lastClr="FFFFFF"/>
      </a:lt1>
      <a:dk2>
        <a:srgbClr val="3D3935"/>
      </a:dk2>
      <a:lt2>
        <a:srgbClr val="EEECE1"/>
      </a:lt2>
      <a:accent1>
        <a:srgbClr val="00A9E0"/>
      </a:accent1>
      <a:accent2>
        <a:srgbClr val="E36F1E"/>
      </a:accent2>
      <a:accent3>
        <a:srgbClr val="C4D600"/>
      </a:accent3>
      <a:accent4>
        <a:srgbClr val="9FA617"/>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IDP Template 101819">
  <a:themeElements>
    <a:clrScheme name="Custom 4">
      <a:dk1>
        <a:sysClr val="windowText" lastClr="000000"/>
      </a:dk1>
      <a:lt1>
        <a:sysClr val="window" lastClr="FFFFFF"/>
      </a:lt1>
      <a:dk2>
        <a:srgbClr val="3D3935"/>
      </a:dk2>
      <a:lt2>
        <a:srgbClr val="EEECE1"/>
      </a:lt2>
      <a:accent1>
        <a:srgbClr val="35B9E8"/>
      </a:accent1>
      <a:accent2>
        <a:srgbClr val="E36F1E"/>
      </a:accent2>
      <a:accent3>
        <a:srgbClr val="C4D600"/>
      </a:accent3>
      <a:accent4>
        <a:srgbClr val="9FA61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IDP Template 101819" id="{F95A9413-4989-4970-8525-622804561AAB}" vid="{ED0B7C4B-E186-4B51-B281-9C9EFB7CA88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ster Slide">
  <a:themeElements>
    <a:clrScheme name="Wellspring test">
      <a:dk1>
        <a:srgbClr val="2F3433"/>
      </a:dk1>
      <a:lt1>
        <a:srgbClr val="FFFFFF"/>
      </a:lt1>
      <a:dk2>
        <a:srgbClr val="788386"/>
      </a:dk2>
      <a:lt2>
        <a:srgbClr val="D0CECE"/>
      </a:lt2>
      <a:accent1>
        <a:srgbClr val="84C2C0"/>
      </a:accent1>
      <a:accent2>
        <a:srgbClr val="714A8C"/>
      </a:accent2>
      <a:accent3>
        <a:srgbClr val="442C78"/>
      </a:accent3>
      <a:accent4>
        <a:srgbClr val="0083CA"/>
      </a:accent4>
      <a:accent5>
        <a:srgbClr val="0065A6"/>
      </a:accent5>
      <a:accent6>
        <a:srgbClr val="ECEAEA"/>
      </a:accent6>
      <a:hlink>
        <a:srgbClr val="0065A6"/>
      </a:hlink>
      <a:folHlink>
        <a:srgbClr val="0083C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1563E43-0EDA-0A49-B8B5-8AFEEE446D3B}" vid="{4640665E-6A72-4147-80B0-1723BA8F79C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1842</Words>
  <Application>Microsoft Office PowerPoint</Application>
  <PresentationFormat>Widescreen</PresentationFormat>
  <Paragraphs>250</Paragraphs>
  <Slides>40</Slides>
  <Notes>20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40</vt:i4>
      </vt:variant>
    </vt:vector>
  </HeadingPairs>
  <TitlesOfParts>
    <vt:vector size="59" baseType="lpstr">
      <vt:lpstr>Arial</vt:lpstr>
      <vt:lpstr>Calibri</vt:lpstr>
      <vt:lpstr>Calibri Light</vt:lpstr>
      <vt:lpstr>Courier New</vt:lpstr>
      <vt:lpstr>Gotham</vt:lpstr>
      <vt:lpstr>Gotham Light</vt:lpstr>
      <vt:lpstr>Gotham Medium</vt:lpstr>
      <vt:lpstr>Gotham-Light</vt:lpstr>
      <vt:lpstr>Helvetica LT Std</vt:lpstr>
      <vt:lpstr>Helvetica Neue</vt:lpstr>
      <vt:lpstr>Helvetica Neue Light</vt:lpstr>
      <vt:lpstr>Helvetica Neue Medium</vt:lpstr>
      <vt:lpstr>Times New Roman</vt:lpstr>
      <vt:lpstr>Wingdings</vt:lpstr>
      <vt:lpstr>Office Theme</vt:lpstr>
      <vt:lpstr>Office Theme</vt:lpstr>
      <vt:lpstr>UIDP Template 101819</vt:lpstr>
      <vt:lpstr>Office Theme</vt:lpstr>
      <vt:lpstr>Master Slide</vt:lpstr>
      <vt:lpstr>PowerPoint Presentation</vt:lpstr>
      <vt:lpstr>How to Participate Webinar Logistics</vt:lpstr>
      <vt:lpstr>PowerPoint Presentation</vt:lpstr>
      <vt:lpstr>The 4 Practices of High-Growth Innovators  Findings from the 2021 R&amp;D and Innovation Agenda research study</vt:lpstr>
      <vt:lpstr>About Wellspring</vt:lpstr>
      <vt:lpstr>Innovation has evolved</vt:lpstr>
      <vt:lpstr>Corporate innovation management: it’s complicated</vt:lpstr>
      <vt:lpstr>Hundreds of organizations use our solutions</vt:lpstr>
      <vt:lpstr>Manage global Innovation Ops – all in one place</vt:lpstr>
      <vt:lpstr>Research Study: The 2021 R&amp;D and Innovation Agenda</vt:lpstr>
      <vt:lpstr>Wellspring’s annual study: three years and counting</vt:lpstr>
      <vt:lpstr>What did we want to understand?  Research Questions</vt:lpstr>
      <vt:lpstr>Research methods for the 2021 study</vt:lpstr>
      <vt:lpstr>Analysis</vt:lpstr>
      <vt:lpstr>Innovation ambitions are on the rise – across sectors</vt:lpstr>
      <vt:lpstr>Most companies aren’t prepared to innovate strategically</vt:lpstr>
      <vt:lpstr>The Innovation Habits of High-Growth Companies</vt:lpstr>
      <vt:lpstr>The innovation practices that define high-growth firms</vt:lpstr>
      <vt:lpstr>1. Prioritize &amp; Budget for Next Gen Innovation</vt:lpstr>
      <vt:lpstr>High-growth companies prioritize H2/H3 innovation</vt:lpstr>
      <vt:lpstr>Breakaway-growth companies incubate strategic bets</vt:lpstr>
      <vt:lpstr>2. Empower &amp; Coordinate R&amp;D</vt:lpstr>
      <vt:lpstr>High-growth companies have a strong R&amp;D function</vt:lpstr>
      <vt:lpstr>High-growth companies let R&amp;D focus on its strengths</vt:lpstr>
      <vt:lpstr>3. Develop a Unique Network of Partners</vt:lpstr>
      <vt:lpstr>High-growth companies partner with government</vt:lpstr>
      <vt:lpstr>Dedicated tech scouting:  Constantly seeking new partners</vt:lpstr>
      <vt:lpstr>4. Create Responsibility for Innovation</vt:lpstr>
      <vt:lpstr>Global innovation governance is a critical enabler</vt:lpstr>
      <vt:lpstr>Enterprise software drives innovation success</vt:lpstr>
      <vt:lpstr>The innovation practices that define high-growth firms</vt:lpstr>
      <vt:lpstr>From theory to practice: Innovation Ops</vt:lpstr>
      <vt:lpstr>PowerPoint Presentation</vt:lpstr>
      <vt:lpstr>Coming soon: Innovation Ops webinars &amp; content</vt:lpstr>
      <vt:lpstr>Manage global Innovation Ops – all in one place</vt:lpstr>
      <vt:lpstr>PowerPoint Presentation</vt:lpstr>
      <vt:lpstr>Q&amp;A Perigon</vt:lpstr>
      <vt:lpstr>Mark your calendar and join us!  UIDP Face2Face</vt:lpstr>
      <vt:lpstr>Help shape the future of engineering R&amp;D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Arden Stallings</dc:creator>
  <cp:lastModifiedBy>Arden Stallings</cp:lastModifiedBy>
  <cp:revision>15</cp:revision>
  <dcterms:created xsi:type="dcterms:W3CDTF">2021-09-27T19:35:26Z</dcterms:created>
  <dcterms:modified xsi:type="dcterms:W3CDTF">2021-12-03T14:51:01Z</dcterms:modified>
</cp:coreProperties>
</file>