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50"/>
  </p:notesMasterIdLst>
  <p:handoutMasterIdLst>
    <p:handoutMasterId r:id="rId51"/>
  </p:handoutMasterIdLst>
  <p:sldIdLst>
    <p:sldId id="265" r:id="rId3"/>
    <p:sldId id="257" r:id="rId4"/>
    <p:sldId id="283" r:id="rId5"/>
    <p:sldId id="1234" r:id="rId6"/>
    <p:sldId id="273" r:id="rId7"/>
    <p:sldId id="1226" r:id="rId8"/>
    <p:sldId id="263" r:id="rId9"/>
    <p:sldId id="290" r:id="rId10"/>
    <p:sldId id="1227" r:id="rId11"/>
    <p:sldId id="529" r:id="rId12"/>
    <p:sldId id="1209" r:id="rId13"/>
    <p:sldId id="1210" r:id="rId14"/>
    <p:sldId id="1211" r:id="rId15"/>
    <p:sldId id="1212" r:id="rId16"/>
    <p:sldId id="1213" r:id="rId17"/>
    <p:sldId id="360" r:id="rId18"/>
    <p:sldId id="375" r:id="rId19"/>
    <p:sldId id="1214" r:id="rId20"/>
    <p:sldId id="458" r:id="rId21"/>
    <p:sldId id="262" r:id="rId22"/>
    <p:sldId id="1215" r:id="rId23"/>
    <p:sldId id="1205" r:id="rId24"/>
    <p:sldId id="1216" r:id="rId25"/>
    <p:sldId id="1218" r:id="rId26"/>
    <p:sldId id="1206" r:id="rId27"/>
    <p:sldId id="1199" r:id="rId28"/>
    <p:sldId id="1228" r:id="rId29"/>
    <p:sldId id="1229" r:id="rId30"/>
    <p:sldId id="1230" r:id="rId31"/>
    <p:sldId id="1231" r:id="rId32"/>
    <p:sldId id="1232" r:id="rId33"/>
    <p:sldId id="1233" r:id="rId34"/>
    <p:sldId id="1202" r:id="rId35"/>
    <p:sldId id="1235" r:id="rId36"/>
    <p:sldId id="310" r:id="rId37"/>
    <p:sldId id="311" r:id="rId38"/>
    <p:sldId id="322" r:id="rId39"/>
    <p:sldId id="320" r:id="rId40"/>
    <p:sldId id="331" r:id="rId41"/>
    <p:sldId id="332" r:id="rId42"/>
    <p:sldId id="333" r:id="rId43"/>
    <p:sldId id="334" r:id="rId44"/>
    <p:sldId id="459" r:id="rId45"/>
    <p:sldId id="573" r:id="rId46"/>
    <p:sldId id="574" r:id="rId47"/>
    <p:sldId id="1225" r:id="rId48"/>
    <p:sldId id="1200" r:id="rId49"/>
  </p:sldIdLst>
  <p:sldSz cx="12188825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078F84D-14E2-4B92-96A1-AFC78DBA32A1}">
          <p14:sldIdLst>
            <p14:sldId id="265"/>
            <p14:sldId id="257"/>
            <p14:sldId id="283"/>
            <p14:sldId id="1234"/>
            <p14:sldId id="273"/>
            <p14:sldId id="1226"/>
            <p14:sldId id="263"/>
            <p14:sldId id="290"/>
            <p14:sldId id="1227"/>
          </p14:sldIdLst>
        </p14:section>
        <p14:section name="Systematic Integration of Auxiliary Information" id="{CE51CFCA-6BA0-4497-9308-A34704543B3F}">
          <p14:sldIdLst>
            <p14:sldId id="529"/>
            <p14:sldId id="1209"/>
            <p14:sldId id="1210"/>
            <p14:sldId id="1211"/>
            <p14:sldId id="1212"/>
            <p14:sldId id="1213"/>
            <p14:sldId id="360"/>
            <p14:sldId id="375"/>
            <p14:sldId id="1214"/>
          </p14:sldIdLst>
        </p14:section>
        <p14:section name="Incorporating Label Uncertainty and Asynchronous Data Availability to Create More Robust Models" id="{9F2B16A1-0C58-4364-816B-1BAD916E72B7}">
          <p14:sldIdLst>
            <p14:sldId id="458"/>
            <p14:sldId id="262"/>
            <p14:sldId id="1215"/>
            <p14:sldId id="1205"/>
            <p14:sldId id="1216"/>
            <p14:sldId id="1218"/>
            <p14:sldId id="1206"/>
          </p14:sldIdLst>
        </p14:section>
        <p14:section name="Incorporating Domain Knowledge into Machine Learning" id="{A7835ACB-D9A6-49E1-9C7A-980F4D4E982A}">
          <p14:sldIdLst>
            <p14:sldId id="1199"/>
            <p14:sldId id="1228"/>
            <p14:sldId id="1229"/>
            <p14:sldId id="1230"/>
            <p14:sldId id="1231"/>
            <p14:sldId id="1232"/>
            <p14:sldId id="1233"/>
          </p14:sldIdLst>
        </p14:section>
        <p14:section name="Leveraging Higher Order Structured Data" id="{E2E3930B-9018-294E-BA0C-4D9928982AF2}">
          <p14:sldIdLst>
            <p14:sldId id="1202"/>
            <p14:sldId id="1235"/>
            <p14:sldId id="310"/>
            <p14:sldId id="311"/>
            <p14:sldId id="322"/>
            <p14:sldId id="320"/>
            <p14:sldId id="331"/>
            <p14:sldId id="332"/>
            <p14:sldId id="333"/>
            <p14:sldId id="334"/>
            <p14:sldId id="459"/>
            <p14:sldId id="573"/>
            <p14:sldId id="574"/>
            <p14:sldId id="1225"/>
            <p14:sldId id="1200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000"/>
    <a:srgbClr val="66FF99"/>
    <a:srgbClr val="66FF66"/>
    <a:srgbClr val="FF5050"/>
    <a:srgbClr val="FFFFCC"/>
    <a:srgbClr val="000066"/>
    <a:srgbClr val="0066CC"/>
    <a:srgbClr val="56C5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1" autoAdjust="0"/>
    <p:restoredTop sz="94434" autoAdjust="0"/>
  </p:normalViewPr>
  <p:slideViewPr>
    <p:cSldViewPr showGuides="1">
      <p:cViewPr varScale="1">
        <p:scale>
          <a:sx n="69" d="100"/>
          <a:sy n="69" d="100"/>
        </p:scale>
        <p:origin x="786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84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4/14/2022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4/14/2022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48CE0-2569-4EA9-97E8-8531A8B6BB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7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48CE0-2569-4EA9-97E8-8531A8B6B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8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48CE0-2569-4EA9-97E8-8531A8B6B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80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Hard</a:t>
            </a:r>
            <a:r>
              <a:rPr lang="zh-CN" altLang="en-US"/>
              <a:t> </a:t>
            </a:r>
            <a:r>
              <a:rPr lang="en-US" altLang="zh-CN" dirty="0"/>
              <a:t>to</a:t>
            </a:r>
            <a:r>
              <a:rPr lang="zh-CN" altLang="en-US"/>
              <a:t> </a:t>
            </a:r>
            <a:r>
              <a:rPr lang="en-US" altLang="zh-CN" dirty="0"/>
              <a:t>interpret</a:t>
            </a:r>
          </a:p>
          <a:p>
            <a:pPr marL="228600" indent="-228600">
              <a:buAutoNum type="arabicPeriod"/>
            </a:pPr>
            <a:r>
              <a:rPr lang="en-US" altLang="zh-CN" dirty="0"/>
              <a:t>Lack</a:t>
            </a:r>
            <a:r>
              <a:rPr lang="zh-CN" altLang="en-US"/>
              <a:t> </a:t>
            </a:r>
            <a:r>
              <a:rPr lang="en-US" altLang="zh-CN" dirty="0"/>
              <a:t>of</a:t>
            </a:r>
            <a:r>
              <a:rPr lang="zh-CN" altLang="en-US"/>
              <a:t> </a:t>
            </a:r>
            <a:r>
              <a:rPr lang="en-US" altLang="zh-CN" dirty="0"/>
              <a:t>large</a:t>
            </a:r>
            <a:r>
              <a:rPr lang="zh-CN" altLang="en-US"/>
              <a:t> </a:t>
            </a:r>
            <a:r>
              <a:rPr lang="en-US" altLang="zh-CN" dirty="0"/>
              <a:t>dataset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Take</a:t>
            </a:r>
            <a:r>
              <a:rPr lang="zh-CN" altLang="en-US"/>
              <a:t> </a:t>
            </a:r>
            <a:r>
              <a:rPr lang="en-US" altLang="zh-CN" dirty="0"/>
              <a:t>use</a:t>
            </a:r>
            <a:r>
              <a:rPr lang="zh-CN" altLang="en-US"/>
              <a:t> </a:t>
            </a:r>
            <a:r>
              <a:rPr lang="en-US" altLang="zh-CN" dirty="0"/>
              <a:t>of</a:t>
            </a:r>
            <a:r>
              <a:rPr lang="zh-CN" altLang="en-US"/>
              <a:t> </a:t>
            </a:r>
            <a:r>
              <a:rPr lang="en-US" altLang="zh-CN" dirty="0"/>
              <a:t>knowledge</a:t>
            </a:r>
            <a:r>
              <a:rPr lang="zh-CN" altLang="en-US"/>
              <a:t> </a:t>
            </a:r>
            <a:r>
              <a:rPr lang="en-US" altLang="zh-CN" dirty="0"/>
              <a:t>from</a:t>
            </a:r>
            <a:r>
              <a:rPr lang="zh-CN" altLang="en-US"/>
              <a:t> </a:t>
            </a:r>
            <a:r>
              <a:rPr lang="en-US" altLang="zh-CN" dirty="0"/>
              <a:t>clinicians</a:t>
            </a:r>
          </a:p>
          <a:p>
            <a:pPr marL="228600" indent="-228600">
              <a:buAutoNum type="arabicPeriod"/>
            </a:pPr>
            <a:endParaRPr lang="x-none"/>
          </a:p>
          <a:p>
            <a:pPr marL="228600" indent="-228600">
              <a:buAutoNum type="arabicPeriod"/>
            </a:pPr>
            <a:r>
              <a:rPr lang="en-US" altLang="zh-CN" dirty="0"/>
              <a:t>4</a:t>
            </a:r>
            <a:r>
              <a:rPr lang="zh-CN" altLang="en-US"/>
              <a:t> </a:t>
            </a:r>
            <a:r>
              <a:rPr lang="en-US" altLang="zh-CN" dirty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571F-0519-E943-94B1-8AC93948ADC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8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Hard</a:t>
            </a:r>
            <a:r>
              <a:rPr lang="zh-CN" altLang="en-US"/>
              <a:t> </a:t>
            </a:r>
            <a:r>
              <a:rPr lang="en-US" altLang="zh-CN" dirty="0"/>
              <a:t>to</a:t>
            </a:r>
            <a:r>
              <a:rPr lang="zh-CN" altLang="en-US"/>
              <a:t> </a:t>
            </a:r>
            <a:r>
              <a:rPr lang="en-US" altLang="zh-CN" dirty="0"/>
              <a:t>interpret</a:t>
            </a:r>
          </a:p>
          <a:p>
            <a:pPr marL="228600" indent="-228600">
              <a:buAutoNum type="arabicPeriod"/>
            </a:pPr>
            <a:r>
              <a:rPr lang="en-US" altLang="zh-CN" dirty="0"/>
              <a:t>Lack</a:t>
            </a:r>
            <a:r>
              <a:rPr lang="zh-CN" altLang="en-US"/>
              <a:t> </a:t>
            </a:r>
            <a:r>
              <a:rPr lang="en-US" altLang="zh-CN" dirty="0"/>
              <a:t>of</a:t>
            </a:r>
            <a:r>
              <a:rPr lang="zh-CN" altLang="en-US"/>
              <a:t> </a:t>
            </a:r>
            <a:r>
              <a:rPr lang="en-US" altLang="zh-CN" dirty="0"/>
              <a:t>large</a:t>
            </a:r>
            <a:r>
              <a:rPr lang="zh-CN" altLang="en-US"/>
              <a:t> </a:t>
            </a:r>
            <a:r>
              <a:rPr lang="en-US" altLang="zh-CN" dirty="0"/>
              <a:t>dataset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Take</a:t>
            </a:r>
            <a:r>
              <a:rPr lang="zh-CN" altLang="en-US"/>
              <a:t> </a:t>
            </a:r>
            <a:r>
              <a:rPr lang="en-US" altLang="zh-CN" dirty="0"/>
              <a:t>use</a:t>
            </a:r>
            <a:r>
              <a:rPr lang="zh-CN" altLang="en-US"/>
              <a:t> </a:t>
            </a:r>
            <a:r>
              <a:rPr lang="en-US" altLang="zh-CN" dirty="0"/>
              <a:t>of</a:t>
            </a:r>
            <a:r>
              <a:rPr lang="zh-CN" altLang="en-US"/>
              <a:t> </a:t>
            </a:r>
            <a:r>
              <a:rPr lang="en-US" altLang="zh-CN" dirty="0"/>
              <a:t>knowledge</a:t>
            </a:r>
            <a:r>
              <a:rPr lang="zh-CN" altLang="en-US"/>
              <a:t> </a:t>
            </a:r>
            <a:r>
              <a:rPr lang="en-US" altLang="zh-CN" dirty="0"/>
              <a:t>from</a:t>
            </a:r>
            <a:r>
              <a:rPr lang="zh-CN" altLang="en-US"/>
              <a:t> </a:t>
            </a:r>
            <a:r>
              <a:rPr lang="en-US" altLang="zh-CN" dirty="0"/>
              <a:t>clinicians</a:t>
            </a:r>
          </a:p>
          <a:p>
            <a:pPr marL="228600" indent="-228600">
              <a:buAutoNum type="arabicPeriod"/>
            </a:pPr>
            <a:endParaRPr lang="x-none"/>
          </a:p>
          <a:p>
            <a:pPr marL="228600" indent="-228600">
              <a:buAutoNum type="arabicPeriod"/>
            </a:pPr>
            <a:r>
              <a:rPr lang="en-US" altLang="zh-CN" dirty="0"/>
              <a:t>4</a:t>
            </a:r>
            <a:r>
              <a:rPr lang="zh-CN" altLang="en-US"/>
              <a:t> </a:t>
            </a:r>
            <a:r>
              <a:rPr lang="en-US" altLang="zh-CN" dirty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571F-0519-E943-94B1-8AC93948ADC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2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571F-0519-E943-94B1-8AC93948ADC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10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48CE0-2569-4EA9-97E8-8531A8B6B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1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48CE0-2569-4EA9-97E8-8531A8B6BB0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6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598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999" cap="all" spc="200" baseline="0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66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18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5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799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5410202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999" cap="all" spc="200" baseline="0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8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2" y="1905001"/>
            <a:ext cx="4419599" cy="41148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4" y="1905001"/>
            <a:ext cx="4419600" cy="41148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97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999" b="0" cap="all" spc="200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999" b="0" cap="all" spc="200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4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5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19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599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5" y="685800"/>
            <a:ext cx="6400800" cy="53340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3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599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3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51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2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3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8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9" y="350294"/>
            <a:ext cx="5510365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998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4663" y="6033198"/>
            <a:ext cx="1155399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5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778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42791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23612" y="6400800"/>
            <a:ext cx="838201" cy="27622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3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29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771" indent="-223771" algn="l" defTabSz="914126" rtl="0" eaLnBrk="1" latinLnBrk="0" hangingPunct="1">
        <a:lnSpc>
          <a:spcPct val="90000"/>
        </a:lnSpc>
        <a:spcBef>
          <a:spcPts val="1799"/>
        </a:spcBef>
        <a:buClr>
          <a:schemeClr val="accent1"/>
        </a:buClr>
        <a:buSzPct val="100000"/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63411" indent="-23170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82420" indent="-219009" algn="l" defTabSz="914126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56993" indent="-174573" algn="l" defTabSz="914126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979" indent="-172986" algn="l" defTabSz="914126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46" indent="-173684" algn="l" defTabSz="914126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330" indent="-173684" algn="l" defTabSz="914126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014" indent="-173684" algn="l" defTabSz="914126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698" indent="-173684" algn="l" defTabSz="914126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kavyan@med.umich.edu" TargetMode="External"/><Relationship Id="rId2" Type="http://schemas.openxmlformats.org/officeDocument/2006/relationships/hyperlink" Target="http://najarianlab.ccmb.med.umich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065" y="344797"/>
            <a:ext cx="10165494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Footlight MT Light" panose="0204060206030A020304" pitchFamily="18" charset="0"/>
                <a:ea typeface="Arial"/>
                <a:cs typeface="Arial"/>
                <a:sym typeface="Arial"/>
              </a:rPr>
              <a:t>Center </a:t>
            </a:r>
            <a:r>
              <a:rPr lang="en-US" sz="4000" b="1">
                <a:latin typeface="Footlight MT Light" panose="0204060206030A020304" pitchFamily="18" charset="0"/>
                <a:ea typeface="Arial"/>
                <a:cs typeface="Arial"/>
                <a:sym typeface="Arial"/>
              </a:rPr>
              <a:t>for Data-Driven </a:t>
            </a:r>
            <a:r>
              <a:rPr lang="en-US" sz="4000" b="1" dirty="0">
                <a:latin typeface="Footlight MT Light" panose="0204060206030A020304" pitchFamily="18" charset="0"/>
                <a:ea typeface="Arial"/>
                <a:cs typeface="Arial"/>
                <a:sym typeface="Arial"/>
              </a:rPr>
              <a:t>Drug Development and Treatment Assessment (DATA)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9327" y="5061858"/>
            <a:ext cx="9524999" cy="1219200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buClr>
                <a:srgbClr val="000033"/>
              </a:buClr>
              <a:buSzPts val="2400"/>
            </a:pPr>
            <a:r>
              <a:rPr lang="en-US" sz="3800" b="1" dirty="0">
                <a:solidFill>
                  <a:schemeClr val="tx1"/>
                </a:solidFill>
                <a:latin typeface="Footlight MT Light" panose="0204060206030A020304" pitchFamily="18" charset="0"/>
                <a:ea typeface="Arial"/>
                <a:cs typeface="Arial"/>
                <a:sym typeface="Arial"/>
              </a:rPr>
              <a:t>Kayvan Najarian</a:t>
            </a:r>
          </a:p>
          <a:p>
            <a:pPr lvl="0">
              <a:lnSpc>
                <a:spcPct val="115000"/>
              </a:lnSpc>
              <a:buClr>
                <a:srgbClr val="000033"/>
              </a:buClr>
              <a:buSzPts val="2400"/>
            </a:pPr>
            <a:r>
              <a:rPr lang="en-US" b="1" dirty="0">
                <a:solidFill>
                  <a:srgbClr val="FFFF00"/>
                </a:solidFill>
                <a:latin typeface="Footlight MT Light" panose="0204060206030A020304" pitchFamily="18" charset="0"/>
                <a:ea typeface="Arial"/>
                <a:cs typeface="Arial"/>
                <a:sym typeface="Arial"/>
              </a:rPr>
              <a:t>Biomedical and Clinical Informatics Lab</a:t>
            </a:r>
          </a:p>
          <a:p>
            <a:pPr lvl="0">
              <a:lnSpc>
                <a:spcPct val="115000"/>
              </a:lnSpc>
              <a:buClr>
                <a:srgbClr val="000033"/>
              </a:buClr>
              <a:buSzPts val="2400"/>
            </a:pPr>
            <a:r>
              <a:rPr lang="en-US" b="1" dirty="0">
                <a:solidFill>
                  <a:srgbClr val="FFFF00"/>
                </a:solidFill>
                <a:latin typeface="Footlight MT Light" panose="0204060206030A020304" pitchFamily="18" charset="0"/>
                <a:ea typeface="Arial"/>
                <a:cs typeface="Arial"/>
                <a:sym typeface="Arial"/>
              </a:rPr>
              <a:t>Department of Computational Medicine and Bioinformatics</a:t>
            </a:r>
          </a:p>
          <a:p>
            <a:pPr lvl="0">
              <a:lnSpc>
                <a:spcPct val="115000"/>
              </a:lnSpc>
              <a:buClr>
                <a:srgbClr val="000033"/>
              </a:buClr>
              <a:buSzPts val="2400"/>
            </a:pPr>
            <a:r>
              <a:rPr lang="en-US" b="1" dirty="0">
                <a:solidFill>
                  <a:srgbClr val="FFFF00"/>
                </a:solidFill>
                <a:latin typeface="Footlight MT Light" panose="0204060206030A020304" pitchFamily="18" charset="0"/>
                <a:ea typeface="Arial"/>
                <a:cs typeface="Arial"/>
                <a:sym typeface="Arial"/>
              </a:rPr>
              <a:t>Michigan Institute for Data Science</a:t>
            </a:r>
          </a:p>
          <a:p>
            <a:pPr lvl="0">
              <a:lnSpc>
                <a:spcPct val="115000"/>
              </a:lnSpc>
              <a:buClr>
                <a:srgbClr val="000033"/>
              </a:buClr>
              <a:buSzPts val="2400"/>
            </a:pPr>
            <a:r>
              <a:rPr lang="en-US" b="1" dirty="0">
                <a:solidFill>
                  <a:srgbClr val="FFFF00"/>
                </a:solidFill>
                <a:latin typeface="Footlight MT Light" panose="0204060206030A020304" pitchFamily="18" charset="0"/>
                <a:ea typeface="Arial"/>
                <a:cs typeface="Arial"/>
                <a:sym typeface="Arial"/>
              </a:rPr>
              <a:t>University of Michigan, Ann Arbor</a:t>
            </a:r>
            <a:endParaRPr lang="en-US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M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31" y="3429821"/>
            <a:ext cx="5409868" cy="7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484812" y="1993042"/>
            <a:ext cx="6375519" cy="991525"/>
            <a:chOff x="1827213" y="1656771"/>
            <a:chExt cx="8323328" cy="3734676"/>
          </a:xfrm>
        </p:grpSpPr>
        <p:sp>
          <p:nvSpPr>
            <p:cNvPr id="7" name="Rectangle 6"/>
            <p:cNvSpPr/>
            <p:nvPr/>
          </p:nvSpPr>
          <p:spPr>
            <a:xfrm>
              <a:off x="3437270" y="1656771"/>
              <a:ext cx="6713271" cy="3734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5E5E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BIOMEDICAL AND Clinical INFORMATICS LAB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3D5D"/>
                </a:solidFill>
                <a:effectLst/>
                <a:uLnTx/>
                <a:uFillTx/>
                <a:latin typeface="franklin-gothic-urw-cond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5E5E5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UNIVERSITY OF MICHIGAN</a:t>
              </a:r>
            </a:p>
          </p:txBody>
        </p:sp>
        <p:pic>
          <p:nvPicPr>
            <p:cNvPr id="8" name="Picture 2" descr="MIDA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2"/>
            <a:stretch/>
          </p:blipFill>
          <p:spPr bwMode="auto">
            <a:xfrm>
              <a:off x="1827213" y="2349268"/>
              <a:ext cx="1753624" cy="3042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581400"/>
            <a:ext cx="10969943" cy="114270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Algebraic Approach to Drug Repositioning and Repurposing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812" y="1600200"/>
            <a:ext cx="10969943" cy="1142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Integration of Auxiliary Information </a:t>
            </a:r>
          </a:p>
        </p:txBody>
      </p:sp>
    </p:spTree>
    <p:extLst>
      <p:ext uri="{BB962C8B-B14F-4D97-AF65-F5344CB8AC3E}">
        <p14:creationId xmlns:p14="http://schemas.microsoft.com/office/powerpoint/2010/main" val="18320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"/>
            <a:ext cx="7848601" cy="15621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Approach to Drug Discovery</a:t>
            </a:r>
            <a:b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19200"/>
            <a:ext cx="8763000" cy="4114801"/>
          </a:xfrm>
        </p:spPr>
        <p:txBody>
          <a:bodyPr>
            <a:no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“Wet lab” experiments are costly and time-consuming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docking simulations, the structures of the drugs and targets must be known.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ML methods to find candidate therapeutic drug-target, target-target, or any other pairwise interactions.</a:t>
            </a:r>
          </a:p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ML methods used for drug discovery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Similarity/distance-based methods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factorization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Feature-based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066212" y="2743200"/>
            <a:ext cx="2287611" cy="2155253"/>
            <a:chOff x="8455001" y="1866900"/>
            <a:chExt cx="1754211" cy="19266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4180" r="59463" b="65028"/>
            <a:stretch/>
          </p:blipFill>
          <p:spPr>
            <a:xfrm>
              <a:off x="8456612" y="1866900"/>
              <a:ext cx="1752600" cy="1676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5511" t="68456" r="60266" b="26775"/>
            <a:stretch/>
          </p:blipFill>
          <p:spPr>
            <a:xfrm>
              <a:off x="8455001" y="3530421"/>
              <a:ext cx="1754211" cy="263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3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25" r="54541" b="22006"/>
          <a:stretch/>
        </p:blipFill>
        <p:spPr>
          <a:xfrm>
            <a:off x="1396296" y="1828800"/>
            <a:ext cx="4235816" cy="3738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693" b="17110"/>
          <a:stretch/>
        </p:blipFill>
        <p:spPr>
          <a:xfrm>
            <a:off x="6706116" y="1828799"/>
            <a:ext cx="4510545" cy="37752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4011" y="5585739"/>
            <a:ext cx="5160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Matrix-Matrix Completion (CTMC)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9212" y="5585739"/>
            <a:ext cx="512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Tensor-Matrix Completion (CTMC)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94DAB9-721E-41BD-9AED-16015C209199}"/>
              </a:ext>
            </a:extLst>
          </p:cNvPr>
          <p:cNvSpPr txBox="1">
            <a:spLocks/>
          </p:cNvSpPr>
          <p:nvPr/>
        </p:nvSpPr>
        <p:spPr>
          <a:xfrm>
            <a:off x="1751012" y="152400"/>
            <a:ext cx="8686801" cy="952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Approach - Coupled Tensor Methods</a:t>
            </a:r>
            <a:b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152400"/>
            <a:ext cx="8686801" cy="9525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Approach - Coupled Tensor Methods</a:t>
            </a:r>
            <a:b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19200"/>
            <a:ext cx="10439400" cy="4114801"/>
          </a:xfrm>
        </p:spPr>
        <p:txBody>
          <a:bodyPr>
            <a:no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modalities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instances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auxiliary information (target-target interaction, drug-drug interactions)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curation of correlated, noisy information through algebraic methods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 art performance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with sparse data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efficient (i.e., low runtime)</a:t>
            </a:r>
          </a:p>
        </p:txBody>
      </p:sp>
    </p:spTree>
    <p:extLst>
      <p:ext uri="{BB962C8B-B14F-4D97-AF65-F5344CB8AC3E}">
        <p14:creationId xmlns:p14="http://schemas.microsoft.com/office/powerpoint/2010/main" val="28666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488851"/>
            <a:ext cx="10287000" cy="730348"/>
          </a:xfrm>
        </p:spPr>
        <p:txBody>
          <a:bodyPr>
            <a:noAutofit/>
          </a:bodyPr>
          <a:lstStyle/>
          <a:p>
            <a:pPr algn="ctr"/>
            <a:br>
              <a:rPr lang="en-US" altLang="zh-CN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and Validation of CMMC/CTMC	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3" y="1524000"/>
            <a:ext cx="10515600" cy="41148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a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drug-interaction matrix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200" dirty="0">
                <a:solidFill>
                  <a:srgbClr val="F2C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DrugBank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>
                <a:solidFill>
                  <a:srgbClr val="F2C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BioGrid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comprised of 6,784 drugs and 4,765 targets, with a sparsity of 99.94%.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evaluate CMMC/CTMC performance, the performance on 100 different subsets is averaged.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subset is created by randomly selecting 10% of the rows and 10% of the columns.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 of CMMC and CTMC are compared with those of other methods</a:t>
            </a:r>
          </a:p>
        </p:txBody>
      </p:sp>
    </p:spTree>
    <p:extLst>
      <p:ext uri="{BB962C8B-B14F-4D97-AF65-F5344CB8AC3E}">
        <p14:creationId xmlns:p14="http://schemas.microsoft.com/office/powerpoint/2010/main" val="33355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524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- DrugBank	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0812" y="1524000"/>
          <a:ext cx="11546533" cy="4647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382">
                  <a:extLst>
                    <a:ext uri="{9D8B030D-6E8A-4147-A177-3AD203B41FA5}">
                      <a16:colId xmlns:a16="http://schemas.microsoft.com/office/drawing/2014/main" val="387184402"/>
                    </a:ext>
                  </a:extLst>
                </a:gridCol>
                <a:gridCol w="1389769">
                  <a:extLst>
                    <a:ext uri="{9D8B030D-6E8A-4147-A177-3AD203B41FA5}">
                      <a16:colId xmlns:a16="http://schemas.microsoft.com/office/drawing/2014/main" val="859644922"/>
                    </a:ext>
                  </a:extLst>
                </a:gridCol>
                <a:gridCol w="812383">
                  <a:extLst>
                    <a:ext uri="{9D8B030D-6E8A-4147-A177-3AD203B41FA5}">
                      <a16:colId xmlns:a16="http://schemas.microsoft.com/office/drawing/2014/main" val="3857269397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364615788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2148987502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2657548925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4253272501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670191669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2173668573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2911238001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4229881871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2492549230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4217351914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1975126102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4207184296"/>
                    </a:ext>
                  </a:extLst>
                </a:gridCol>
                <a:gridCol w="641923">
                  <a:extLst>
                    <a:ext uri="{9D8B030D-6E8A-4147-A177-3AD203B41FA5}">
                      <a16:colId xmlns:a16="http://schemas.microsoft.com/office/drawing/2014/main" val="4259844361"/>
                    </a:ext>
                  </a:extLst>
                </a:gridCol>
              </a:tblGrid>
              <a:tr h="433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Coupled with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Algorithm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Runtime (s)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AUC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Suggested Threshold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Sensitivity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Specificity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Accuracy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97474"/>
                  </a:ext>
                </a:extLst>
              </a:tr>
              <a:tr h="323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3153444863"/>
                  </a:ext>
                </a:extLst>
              </a:tr>
              <a:tr h="6474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Tensors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CTMC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0.513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0.778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0.541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0.188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0.180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0.107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0.164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0.998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0.998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extLst>
                  <a:ext uri="{0D108BD9-81ED-4DB2-BD59-A6C34878D82A}">
                    <a16:rowId xmlns:a16="http://schemas.microsoft.com/office/drawing/2014/main" val="261648033"/>
                  </a:ext>
                </a:extLst>
              </a:tr>
              <a:tr h="32373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Sparse Interaction Matrices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CMMC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0.337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0.664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0.441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0.243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1162150005"/>
                  </a:ext>
                </a:extLst>
              </a:tr>
              <a:tr h="323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GRMF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1302.294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251.657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0.768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2908550635"/>
                  </a:ext>
                </a:extLst>
              </a:tr>
              <a:tr h="323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WKNKN + GRMF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1299.383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252.889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0.083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0.782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1780598912"/>
                  </a:ext>
                </a:extLst>
              </a:tr>
              <a:tr h="323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L21GRMF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1288.877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261.152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0.636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0.765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1746965319"/>
                  </a:ext>
                </a:extLst>
              </a:tr>
              <a:tr h="43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WKNKN + L21GRMF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1279.952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254.770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0.793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4004658487"/>
                  </a:ext>
                </a:extLst>
              </a:tr>
              <a:tr h="323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NRLMF</a:t>
                      </a:r>
                      <a:r>
                        <a:rPr lang="el-GR" sz="1400" b="1" u="none" strike="noStrike" dirty="0">
                          <a:effectLst/>
                        </a:rPr>
                        <a:t>β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37.938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0.570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0.596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455754129"/>
                  </a:ext>
                </a:extLst>
              </a:tr>
              <a:tr h="43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WKNKN + NRLMF</a:t>
                      </a:r>
                      <a:r>
                        <a:rPr lang="el-GR" sz="1400" b="1" u="none" strike="noStrike" dirty="0">
                          <a:effectLst/>
                        </a:rPr>
                        <a:t>β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37.883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0.081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26703968"/>
                  </a:ext>
                </a:extLst>
              </a:tr>
              <a:tr h="323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NRLMF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0.597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2426478669"/>
                  </a:ext>
                </a:extLst>
              </a:tr>
              <a:tr h="323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WKNKN + NRLMF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8" marR="6728" marT="6728" marB="0" anchor="ctr"/>
                </a:tc>
                <a:extLst>
                  <a:ext uri="{0D108BD9-81ED-4DB2-BD59-A6C34878D82A}">
                    <a16:rowId xmlns:a16="http://schemas.microsoft.com/office/drawing/2014/main" val="2619331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E6E24C-951B-4624-B136-FE0408AA27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 and assess predictions for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completely new drug and/or target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500×500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submatrices of the previous DTI matrix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E6E24C-951B-4624-B136-FE0408AA27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2" t="-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051B-C5F1-4C4E-8ED0-15DBF11B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32E5A-CF64-4D2E-BB40-D784D46B774E}"/>
              </a:ext>
            </a:extLst>
          </p:cNvPr>
          <p:cNvSpPr txBox="1"/>
          <p:nvPr/>
        </p:nvSpPr>
        <p:spPr>
          <a:xfrm>
            <a:off x="1699961" y="6376039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Random removal of DTI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6F8D4-968B-443C-AC23-B28E00B2FB03}"/>
              </a:ext>
            </a:extLst>
          </p:cNvPr>
          <p:cNvSpPr txBox="1"/>
          <p:nvPr/>
        </p:nvSpPr>
        <p:spPr>
          <a:xfrm>
            <a:off x="4463501" y="6367851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All DTIs removed for a drug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ADC1A-960E-46C0-A3FA-0240BCA0E13F}"/>
              </a:ext>
            </a:extLst>
          </p:cNvPr>
          <p:cNvSpPr txBox="1"/>
          <p:nvPr/>
        </p:nvSpPr>
        <p:spPr>
          <a:xfrm>
            <a:off x="7463490" y="6367851"/>
            <a:ext cx="324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All DTIs removed for a target</a:t>
            </a:r>
          </a:p>
        </p:txBody>
      </p:sp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E3554100-78D5-46BF-87B0-F30D2A7AA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4" y="4114800"/>
            <a:ext cx="2105911" cy="21557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 descr="A picture containing silhouette, clipart&#10;&#10;Description automatically generated">
            <a:extLst>
              <a:ext uri="{FF2B5EF4-FFF2-40B4-BE49-F238E27FC236}">
                <a16:creationId xmlns:a16="http://schemas.microsoft.com/office/drawing/2014/main" id="{7819818C-7F29-4EEC-BF35-7DB344A70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75" y="4114800"/>
            <a:ext cx="2105911" cy="21557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Picture 17" descr="A picture containing Teams&#10;&#10;Description automatically generated">
            <a:extLst>
              <a:ext uri="{FF2B5EF4-FFF2-40B4-BE49-F238E27FC236}">
                <a16:creationId xmlns:a16="http://schemas.microsoft.com/office/drawing/2014/main" id="{FAFBE6B8-B2F0-4244-9669-0ABB81070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4114800"/>
            <a:ext cx="2105911" cy="21557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2FC740F-F86C-492A-8FA6-1B5DBE2B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"/>
            <a:ext cx="7848601" cy="156210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CTMC Results</a:t>
            </a:r>
            <a:b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051B-C5F1-4C4E-8ED0-15DBF11B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6F8D4-968B-443C-AC23-B28E00B2FB03}"/>
              </a:ext>
            </a:extLst>
          </p:cNvPr>
          <p:cNvSpPr txBox="1"/>
          <p:nvPr/>
        </p:nvSpPr>
        <p:spPr>
          <a:xfrm>
            <a:off x="1674769" y="3578469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DTIs removed for drugs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ADC1A-960E-46C0-A3FA-0240BCA0E13F}"/>
              </a:ext>
            </a:extLst>
          </p:cNvPr>
          <p:cNvSpPr txBox="1"/>
          <p:nvPr/>
        </p:nvSpPr>
        <p:spPr>
          <a:xfrm>
            <a:off x="1601745" y="6200745"/>
            <a:ext cx="3166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DTIs removed for targets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3AB96A-4C72-4AD0-848F-0828E1F58BA7}"/>
              </a:ext>
            </a:extLst>
          </p:cNvPr>
          <p:cNvSpPr txBox="1">
            <a:spLocks/>
          </p:cNvSpPr>
          <p:nvPr/>
        </p:nvSpPr>
        <p:spPr>
          <a:xfrm>
            <a:off x="1293812" y="152400"/>
            <a:ext cx="914400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Drug/Target Removal - AUC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CC6E79C6-F75A-44BB-BC74-C0D32923C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422681"/>
            <a:ext cx="2105911" cy="21557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 descr="A picture containing silhouette, clipart&#10;&#10;Description automatically generated">
            <a:extLst>
              <a:ext uri="{FF2B5EF4-FFF2-40B4-BE49-F238E27FC236}">
                <a16:creationId xmlns:a16="http://schemas.microsoft.com/office/drawing/2014/main" id="{B97663F5-DF7C-47BB-B476-5A9E74FA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4062981"/>
            <a:ext cx="2105911" cy="21557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92F06FA9-5430-4FCC-9613-950731798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1128961"/>
            <a:ext cx="4572044" cy="274322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" name="Picture 19" descr="Chart, bar chart&#10;&#10;Description automatically generated">
            <a:extLst>
              <a:ext uri="{FF2B5EF4-FFF2-40B4-BE49-F238E27FC236}">
                <a16:creationId xmlns:a16="http://schemas.microsoft.com/office/drawing/2014/main" id="{9AA3375D-30CB-4F05-9DBA-50A7786252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3974183"/>
            <a:ext cx="4572044" cy="274322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341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051B-C5F1-4C4E-8ED0-15DBF11B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6F8D4-968B-443C-AC23-B28E00B2FB03}"/>
              </a:ext>
            </a:extLst>
          </p:cNvPr>
          <p:cNvSpPr txBox="1"/>
          <p:nvPr/>
        </p:nvSpPr>
        <p:spPr>
          <a:xfrm>
            <a:off x="1674769" y="3578469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DTIs removed for drugs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ADC1A-960E-46C0-A3FA-0240BCA0E13F}"/>
              </a:ext>
            </a:extLst>
          </p:cNvPr>
          <p:cNvSpPr txBox="1"/>
          <p:nvPr/>
        </p:nvSpPr>
        <p:spPr>
          <a:xfrm>
            <a:off x="1601745" y="6200745"/>
            <a:ext cx="3166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DTIs removed for targets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3AB96A-4C72-4AD0-848F-0828E1F58BA7}"/>
              </a:ext>
            </a:extLst>
          </p:cNvPr>
          <p:cNvSpPr txBox="1">
            <a:spLocks/>
          </p:cNvSpPr>
          <p:nvPr/>
        </p:nvSpPr>
        <p:spPr>
          <a:xfrm>
            <a:off x="1293812" y="152400"/>
            <a:ext cx="914400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Drug/Target Removal - Runtime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CC6E79C6-F75A-44BB-BC74-C0D32923C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422681"/>
            <a:ext cx="2105911" cy="21557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 descr="A picture containing silhouette, clipart&#10;&#10;Description automatically generated">
            <a:extLst>
              <a:ext uri="{FF2B5EF4-FFF2-40B4-BE49-F238E27FC236}">
                <a16:creationId xmlns:a16="http://schemas.microsoft.com/office/drawing/2014/main" id="{B97663F5-DF7C-47BB-B476-5A9E74FA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4062981"/>
            <a:ext cx="2105911" cy="21557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15547FC-889E-4486-B904-1E7CEBEC9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1128961"/>
            <a:ext cx="4572044" cy="274322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6B06402-CBE8-481C-9AED-B9210D9371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3975561"/>
            <a:ext cx="4572044" cy="274322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232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3505180"/>
            <a:ext cx="10967086" cy="1751846"/>
          </a:xfrm>
        </p:spPr>
        <p:txBody>
          <a:bodyPr>
            <a:noAutofit/>
          </a:bodyPr>
          <a:lstStyle/>
          <a:p>
            <a:pPr algn="ctr"/>
            <a:r>
              <a:rPr lang="en-US" sz="3999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and Third-Party Private Search using Fully Homomorphic Encryption (FHE)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062D6987-FB6D-4DB8-81B8-AD0F35E3BB5F}" type="slidenum">
              <a:rPr lang="en-US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126"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260" y="1790978"/>
            <a:ext cx="11046123" cy="114240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en-US" sz="399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Security, Privacy, and Sharing</a:t>
            </a:r>
          </a:p>
          <a:p>
            <a:pPr algn="ctr" defTabSz="914126"/>
            <a:endParaRPr lang="en-US" sz="39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893"/>
            <a:ext cx="10351065" cy="112017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Main Objectives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599" y="1597717"/>
            <a:ext cx="10351066" cy="2069057"/>
          </a:xfrm>
        </p:spPr>
        <p:txBody>
          <a:bodyPr>
            <a:normAutofit/>
          </a:bodyPr>
          <a:lstStyle/>
          <a:p>
            <a:pPr marL="457063" lvl="1" indent="0">
              <a:buClr>
                <a:srgbClr val="FFFF00"/>
              </a:buClr>
              <a:buNone/>
            </a:pPr>
            <a:r>
              <a:rPr lang="en-US" sz="2599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7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Addressing 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7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</a:t>
            </a:r>
          </a:p>
          <a:p>
            <a:pPr marL="0" indent="0" algn="ctr">
              <a:buClr>
                <a:srgbClr val="FFFF00"/>
              </a:buClr>
              <a:buNone/>
            </a:pPr>
            <a:r>
              <a:rPr lang="en-US" sz="2799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an industry-wide, secure centralized data hub for integration, curation, and sharing of pharmaceutical and patient data</a:t>
            </a:r>
            <a:endParaRPr lang="en-US" sz="2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33599" y="3842220"/>
            <a:ext cx="10351066" cy="1957599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063" lvl="1" indent="0">
              <a:buClr>
                <a:srgbClr val="FFFF00"/>
              </a:buClr>
              <a:buNone/>
            </a:pPr>
            <a:r>
              <a:rPr lang="en-US" sz="2599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7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 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AI/ML Algorithm</a:t>
            </a:r>
            <a:r>
              <a:rPr lang="en-US" sz="27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</a:t>
            </a:r>
          </a:p>
          <a:p>
            <a:pPr marL="0" indent="0" algn="ctr">
              <a:buClr>
                <a:srgbClr val="FFFF00"/>
              </a:buClr>
              <a:buNone/>
            </a:pPr>
            <a:r>
              <a:rPr lang="en-US" sz="2799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Develop, test, and validate advanced artificial intelligence and machine learning methods for </a:t>
            </a:r>
            <a:r>
              <a:rPr lang="en-US" sz="2799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en-US" sz="2799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en-US" sz="2799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799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sz="2799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marL="0" indent="0">
              <a:buNone/>
            </a:pPr>
            <a:endParaRPr lang="en-US" sz="2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BDDBC7-C45B-D948-8804-49DC1FA55B0A}"/>
              </a:ext>
            </a:extLst>
          </p:cNvPr>
          <p:cNvSpPr/>
          <p:nvPr/>
        </p:nvSpPr>
        <p:spPr>
          <a:xfrm>
            <a:off x="621629" y="2398648"/>
            <a:ext cx="10969943" cy="685621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1000">
                <a:srgbClr val="FFFF00"/>
              </a:gs>
              <a:gs pos="75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C31AC-30D2-7347-A026-109945BEF61C}"/>
              </a:ext>
            </a:extLst>
          </p:cNvPr>
          <p:cNvSpPr txBox="1"/>
          <p:nvPr/>
        </p:nvSpPr>
        <p:spPr>
          <a:xfrm>
            <a:off x="5134155" y="2556840"/>
            <a:ext cx="194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Data Sensitivity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ED363-3CDD-864C-86A5-C6192E11EB86}"/>
              </a:ext>
            </a:extLst>
          </p:cNvPr>
          <p:cNvSpPr txBox="1"/>
          <p:nvPr/>
        </p:nvSpPr>
        <p:spPr>
          <a:xfrm>
            <a:off x="3095204" y="145960"/>
            <a:ext cx="599841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1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Spectrum of Data Sensitivity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98DCB2-DB6D-5545-9B56-933B824769C3}"/>
              </a:ext>
            </a:extLst>
          </p:cNvPr>
          <p:cNvGrpSpPr/>
          <p:nvPr/>
        </p:nvGrpSpPr>
        <p:grpSpPr>
          <a:xfrm>
            <a:off x="469067" y="1143000"/>
            <a:ext cx="1738983" cy="1103069"/>
            <a:chOff x="469230" y="1487731"/>
            <a:chExt cx="1738983" cy="11030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F9629A-0E9C-CD49-8FAE-4920D39D1DB8}"/>
                </a:ext>
              </a:extLst>
            </p:cNvPr>
            <p:cNvSpPr txBox="1"/>
            <p:nvPr/>
          </p:nvSpPr>
          <p:spPr>
            <a:xfrm>
              <a:off x="469230" y="1487731"/>
              <a:ext cx="17389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Low Sensitivity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4D891D-7DA5-A449-9766-2D7ED1BF167B}"/>
                </a:ext>
              </a:extLst>
            </p:cNvPr>
            <p:cNvCxnSpPr/>
            <p:nvPr/>
          </p:nvCxnSpPr>
          <p:spPr>
            <a:xfrm>
              <a:off x="1338558" y="2195617"/>
              <a:ext cx="0" cy="39518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0DDFA1-5F54-D347-8AFC-280B05B25524}"/>
              </a:ext>
            </a:extLst>
          </p:cNvPr>
          <p:cNvGrpSpPr/>
          <p:nvPr/>
        </p:nvGrpSpPr>
        <p:grpSpPr>
          <a:xfrm>
            <a:off x="9904412" y="1146048"/>
            <a:ext cx="1891383" cy="1100020"/>
            <a:chOff x="9904412" y="1490779"/>
            <a:chExt cx="1891383" cy="11000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7FD1BA-DCB3-3D48-B83C-D4118CDA8C7F}"/>
                </a:ext>
              </a:extLst>
            </p:cNvPr>
            <p:cNvSpPr txBox="1"/>
            <p:nvPr/>
          </p:nvSpPr>
          <p:spPr>
            <a:xfrm>
              <a:off x="9904412" y="1490779"/>
              <a:ext cx="18913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High Sensitivity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F600F05-6ADC-024F-A2C4-CC2C978EB1E5}"/>
                </a:ext>
              </a:extLst>
            </p:cNvPr>
            <p:cNvCxnSpPr/>
            <p:nvPr/>
          </p:nvCxnSpPr>
          <p:spPr>
            <a:xfrm>
              <a:off x="10853637" y="2195616"/>
              <a:ext cx="0" cy="39518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loud 11">
            <a:extLst>
              <a:ext uri="{FF2B5EF4-FFF2-40B4-BE49-F238E27FC236}">
                <a16:creationId xmlns:a16="http://schemas.microsoft.com/office/drawing/2014/main" id="{CECC7A9A-F6D8-7549-B0B0-F1681B6D4381}"/>
              </a:ext>
            </a:extLst>
          </p:cNvPr>
          <p:cNvSpPr/>
          <p:nvPr/>
        </p:nvSpPr>
        <p:spPr>
          <a:xfrm>
            <a:off x="500358" y="5074896"/>
            <a:ext cx="1676400" cy="12954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74C"/>
                </a:solidFill>
              </a:rPr>
              <a:t>Public Domain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1F010-F27C-9446-B2C7-9381931465FA}"/>
              </a:ext>
            </a:extLst>
          </p:cNvPr>
          <p:cNvSpPr txBox="1"/>
          <p:nvPr/>
        </p:nvSpPr>
        <p:spPr>
          <a:xfrm>
            <a:off x="361662" y="3567499"/>
            <a:ext cx="195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Knowledge Extracted from Public Dataset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0DF3F-01E4-EE4C-8DE4-A41A386194A8}"/>
              </a:ext>
            </a:extLst>
          </p:cNvPr>
          <p:cNvSpPr txBox="1"/>
          <p:nvPr/>
        </p:nvSpPr>
        <p:spPr>
          <a:xfrm>
            <a:off x="5129704" y="3429000"/>
            <a:ext cx="195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Small Datasets</a:t>
            </a:r>
          </a:p>
          <a:p>
            <a:pPr algn="ctr"/>
            <a:r>
              <a:rPr lang="en-US" b="1" dirty="0"/>
              <a:t>In vivo</a:t>
            </a:r>
          </a:p>
          <a:p>
            <a:pPr algn="ctr"/>
            <a:r>
              <a:rPr lang="en-US" b="1" dirty="0"/>
              <a:t>Toxicology</a:t>
            </a:r>
          </a:p>
          <a:p>
            <a:pPr algn="ctr"/>
            <a:r>
              <a:rPr lang="en-US" b="1" dirty="0"/>
              <a:t>Rare Diseases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186F9-6696-5149-A602-C97746B0BD9C}"/>
              </a:ext>
            </a:extLst>
          </p:cNvPr>
          <p:cNvSpPr txBox="1"/>
          <p:nvPr/>
        </p:nvSpPr>
        <p:spPr>
          <a:xfrm>
            <a:off x="9763959" y="3567499"/>
            <a:ext cx="2179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Restricted Datasets</a:t>
            </a:r>
          </a:p>
          <a:p>
            <a:pPr algn="ctr"/>
            <a:r>
              <a:rPr lang="en-US" b="1" dirty="0"/>
              <a:t>Compound Library</a:t>
            </a:r>
          </a:p>
          <a:p>
            <a:pPr algn="ctr"/>
            <a:r>
              <a:rPr lang="en-US" b="1" dirty="0"/>
              <a:t>Informed Consent</a:t>
            </a:r>
          </a:p>
        </p:txBody>
      </p:sp>
      <p:sp>
        <p:nvSpPr>
          <p:cNvPr id="18" name="Flowchart: Magnetic Disk 3">
            <a:extLst>
              <a:ext uri="{FF2B5EF4-FFF2-40B4-BE49-F238E27FC236}">
                <a16:creationId xmlns:a16="http://schemas.microsoft.com/office/drawing/2014/main" id="{052FB6DF-CA43-594F-B728-DB6300263591}"/>
              </a:ext>
            </a:extLst>
          </p:cNvPr>
          <p:cNvSpPr/>
          <p:nvPr/>
        </p:nvSpPr>
        <p:spPr>
          <a:xfrm>
            <a:off x="3087520" y="5003096"/>
            <a:ext cx="1445275" cy="1439000"/>
          </a:xfrm>
          <a:prstGeom prst="flowChartMagneticDisk">
            <a:avLst/>
          </a:prstGeom>
          <a:solidFill>
            <a:schemeClr val="tx1"/>
          </a:solidFill>
          <a:ln>
            <a:solidFill>
              <a:srgbClr val="002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rgbClr val="00274C"/>
                </a:solidFill>
              </a:rPr>
              <a:t>Secure</a:t>
            </a:r>
          </a:p>
          <a:p>
            <a:pPr algn="ctr"/>
            <a:r>
              <a:rPr lang="en-US" sz="1799" dirty="0">
                <a:solidFill>
                  <a:srgbClr val="00274C"/>
                </a:solidFill>
              </a:rPr>
              <a:t>Data Hub</a:t>
            </a:r>
          </a:p>
        </p:txBody>
      </p:sp>
      <p:sp>
        <p:nvSpPr>
          <p:cNvPr id="19" name="Rectangle: Rounded Corners 65">
            <a:extLst>
              <a:ext uri="{FF2B5EF4-FFF2-40B4-BE49-F238E27FC236}">
                <a16:creationId xmlns:a16="http://schemas.microsoft.com/office/drawing/2014/main" id="{82CEBE0A-6B80-8E41-A1DC-F656D44099C7}"/>
              </a:ext>
            </a:extLst>
          </p:cNvPr>
          <p:cNvSpPr/>
          <p:nvPr/>
        </p:nvSpPr>
        <p:spPr>
          <a:xfrm>
            <a:off x="4887400" y="5003096"/>
            <a:ext cx="2438400" cy="1439000"/>
          </a:xfrm>
          <a:prstGeom prst="roundRect">
            <a:avLst/>
          </a:prstGeom>
          <a:noFill/>
          <a:ln>
            <a:solidFill>
              <a:srgbClr val="FF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b="1" dirty="0">
                <a:solidFill>
                  <a:srgbClr val="FFC000"/>
                </a:solidFill>
                <a:latin typeface="Corbel"/>
              </a:rPr>
              <a:t>External</a:t>
            </a:r>
            <a:r>
              <a:rPr lang="en-US" sz="2000" dirty="0">
                <a:solidFill>
                  <a:prstClr val="white"/>
                </a:solidFill>
                <a:latin typeface="Corbel"/>
              </a:rPr>
              <a:t> Federated FHE Learning System</a:t>
            </a:r>
          </a:p>
        </p:txBody>
      </p:sp>
      <p:sp>
        <p:nvSpPr>
          <p:cNvPr id="20" name="Rectangle: Rounded Corners 65">
            <a:extLst>
              <a:ext uri="{FF2B5EF4-FFF2-40B4-BE49-F238E27FC236}">
                <a16:creationId xmlns:a16="http://schemas.microsoft.com/office/drawing/2014/main" id="{39B34C28-D721-5E42-8FED-E0783AC5D6E3}"/>
              </a:ext>
            </a:extLst>
          </p:cNvPr>
          <p:cNvSpPr/>
          <p:nvPr/>
        </p:nvSpPr>
        <p:spPr>
          <a:xfrm>
            <a:off x="9630903" y="5003096"/>
            <a:ext cx="2438400" cy="1439000"/>
          </a:xfrm>
          <a:prstGeom prst="roundRect">
            <a:avLst/>
          </a:prstGeom>
          <a:noFill/>
          <a:ln>
            <a:solidFill>
              <a:srgbClr val="FF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b="1" dirty="0">
                <a:solidFill>
                  <a:srgbClr val="FFC000"/>
                </a:solidFill>
                <a:latin typeface="Corbel"/>
              </a:rPr>
              <a:t>Internal</a:t>
            </a:r>
            <a:r>
              <a:rPr lang="en-US" sz="2000" dirty="0">
                <a:solidFill>
                  <a:prstClr val="white"/>
                </a:solidFill>
                <a:latin typeface="Corbel"/>
              </a:rPr>
              <a:t> Federated FHE Learning System</a:t>
            </a:r>
          </a:p>
        </p:txBody>
      </p:sp>
      <p:sp>
        <p:nvSpPr>
          <p:cNvPr id="21" name="Rectangle: Rounded Corners 65">
            <a:extLst>
              <a:ext uri="{FF2B5EF4-FFF2-40B4-BE49-F238E27FC236}">
                <a16:creationId xmlns:a16="http://schemas.microsoft.com/office/drawing/2014/main" id="{7EEAA8F1-EE93-B44A-B30B-EDD78345B94E}"/>
              </a:ext>
            </a:extLst>
          </p:cNvPr>
          <p:cNvSpPr/>
          <p:nvPr/>
        </p:nvSpPr>
        <p:spPr>
          <a:xfrm>
            <a:off x="7663900" y="5022440"/>
            <a:ext cx="1628904" cy="1439000"/>
          </a:xfrm>
          <a:prstGeom prst="roundRect">
            <a:avLst/>
          </a:prstGeom>
          <a:noFill/>
          <a:ln>
            <a:solidFill>
              <a:srgbClr val="FF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b="1" dirty="0">
                <a:solidFill>
                  <a:srgbClr val="FFC000"/>
                </a:solidFill>
                <a:latin typeface="Corbel"/>
              </a:rPr>
              <a:t>Third Party Private Search</a:t>
            </a:r>
            <a:endParaRPr lang="en-US" sz="2000" dirty="0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2BFCB61-80FB-FE43-A555-790BE05BECB8}"/>
              </a:ext>
            </a:extLst>
          </p:cNvPr>
          <p:cNvCxnSpPr>
            <a:cxnSpLocks/>
          </p:cNvCxnSpPr>
          <p:nvPr/>
        </p:nvCxnSpPr>
        <p:spPr>
          <a:xfrm>
            <a:off x="2315454" y="3956080"/>
            <a:ext cx="1494704" cy="973932"/>
          </a:xfrm>
          <a:prstGeom prst="bentConnector2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76A919-A329-9C4A-B107-EB46C94C2E3A}"/>
              </a:ext>
            </a:extLst>
          </p:cNvPr>
          <p:cNvCxnSpPr>
            <a:stCxn id="12" idx="0"/>
            <a:endCxn id="18" idx="2"/>
          </p:cNvCxnSpPr>
          <p:nvPr/>
        </p:nvCxnSpPr>
        <p:spPr>
          <a:xfrm>
            <a:off x="2175361" y="5722596"/>
            <a:ext cx="912159" cy="0"/>
          </a:xfrm>
          <a:prstGeom prst="straightConnector1">
            <a:avLst/>
          </a:prstGeom>
          <a:ln w="50800">
            <a:solidFill>
              <a:srgbClr val="F2C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6BDC2B-9683-1145-9C3B-95131C657245}"/>
              </a:ext>
            </a:extLst>
          </p:cNvPr>
          <p:cNvCxnSpPr>
            <a:cxnSpLocks/>
          </p:cNvCxnSpPr>
          <p:nvPr/>
        </p:nvCxnSpPr>
        <p:spPr>
          <a:xfrm flipH="1">
            <a:off x="3810159" y="3956080"/>
            <a:ext cx="131954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83BA7B-9464-4845-AEE4-1B73EE477AC0}"/>
              </a:ext>
            </a:extLst>
          </p:cNvPr>
          <p:cNvCxnSpPr>
            <a:cxnSpLocks/>
          </p:cNvCxnSpPr>
          <p:nvPr/>
        </p:nvCxnSpPr>
        <p:spPr>
          <a:xfrm>
            <a:off x="6106600" y="4629329"/>
            <a:ext cx="0" cy="373767"/>
          </a:xfrm>
          <a:prstGeom prst="straightConnector1">
            <a:avLst/>
          </a:prstGeom>
          <a:ln w="50800">
            <a:solidFill>
              <a:srgbClr val="F2C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80AE4EC9-9B35-5941-A603-2B821D7728EF}"/>
              </a:ext>
            </a:extLst>
          </p:cNvPr>
          <p:cNvCxnSpPr>
            <a:cxnSpLocks/>
          </p:cNvCxnSpPr>
          <p:nvPr/>
        </p:nvCxnSpPr>
        <p:spPr>
          <a:xfrm>
            <a:off x="6949709" y="3956080"/>
            <a:ext cx="1494704" cy="973932"/>
          </a:xfrm>
          <a:prstGeom prst="bentConnector2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14A40CF-AD05-9B4C-8C89-EC6375C13EB7}"/>
              </a:ext>
            </a:extLst>
          </p:cNvPr>
          <p:cNvCxnSpPr/>
          <p:nvPr/>
        </p:nvCxnSpPr>
        <p:spPr>
          <a:xfrm flipH="1">
            <a:off x="8444414" y="3956081"/>
            <a:ext cx="131954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515208-01FC-6648-8931-02F8F59540A0}"/>
              </a:ext>
            </a:extLst>
          </p:cNvPr>
          <p:cNvCxnSpPr>
            <a:cxnSpLocks/>
          </p:cNvCxnSpPr>
          <p:nvPr/>
        </p:nvCxnSpPr>
        <p:spPr>
          <a:xfrm>
            <a:off x="10861466" y="4629329"/>
            <a:ext cx="0" cy="373767"/>
          </a:xfrm>
          <a:prstGeom prst="straightConnector1">
            <a:avLst/>
          </a:prstGeom>
          <a:ln w="50800">
            <a:solidFill>
              <a:srgbClr val="F2C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1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2" grpId="0" animBg="1"/>
      <p:bldP spid="13" grpId="0"/>
      <p:bldP spid="14" grpId="0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5212" y="381000"/>
            <a:ext cx="10274989" cy="446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1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Major Challenges:</a:t>
            </a:r>
          </a:p>
          <a:p>
            <a:pPr marL="514067" indent="-514067" defTabSz="914126">
              <a:buFontTx/>
              <a:buAutoNum type="arabicPeriod"/>
            </a:pPr>
            <a:r>
              <a:rPr lang="en-US" sz="27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to analyze large amounts of proprietary pharmaceutical/biomedical data </a:t>
            </a:r>
            <a:r>
              <a:rPr lang="en-US" sz="27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divulging </a:t>
            </a:r>
            <a:r>
              <a:rPr lang="en-US" sz="2799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identities </a:t>
            </a:r>
            <a:r>
              <a:rPr lang="en-US" sz="27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Sequence ID or patient PHI)</a:t>
            </a:r>
          </a:p>
          <a:p>
            <a:pPr marL="514067" indent="-514067" defTabSz="914126">
              <a:buFontTx/>
              <a:buAutoNum type="arabicPeriod"/>
            </a:pPr>
            <a:r>
              <a:rPr lang="en-US" sz="27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to </a:t>
            </a:r>
            <a:r>
              <a:rPr lang="en-US" sz="2799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small datasets </a:t>
            </a:r>
            <a:r>
              <a:rPr lang="en-US" sz="27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diverse sources (e.g., for rare diseases)</a:t>
            </a:r>
          </a:p>
          <a:p>
            <a:pPr marL="514067" indent="-514067" defTabSz="914126">
              <a:buFontTx/>
              <a:buAutoNum type="arabicPeriod"/>
            </a:pPr>
            <a:r>
              <a:rPr lang="en-US" sz="27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to train (and retrain) ML models </a:t>
            </a:r>
            <a:r>
              <a:rPr lang="en-US" sz="2799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internal or external databases</a:t>
            </a:r>
            <a:r>
              <a:rPr lang="en-US" sz="27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containing sensitive information.</a:t>
            </a:r>
          </a:p>
          <a:p>
            <a:pPr marL="514067" indent="-514067" defTabSz="914126">
              <a:buFontTx/>
              <a:buAutoNum type="arabicPeriod"/>
            </a:pPr>
            <a:endParaRPr lang="en-US" sz="2799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067" indent="-514067" defTabSz="914126">
              <a:buFontTx/>
              <a:buAutoNum type="arabicPeriod"/>
            </a:pPr>
            <a:endParaRPr lang="en-US" sz="2799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6A4EC-0B94-4127-A761-46C1552ADB98}"/>
              </a:ext>
            </a:extLst>
          </p:cNvPr>
          <p:cNvSpPr txBox="1"/>
          <p:nvPr/>
        </p:nvSpPr>
        <p:spPr>
          <a:xfrm>
            <a:off x="956917" y="4267200"/>
            <a:ext cx="10274989" cy="144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1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Fully Homomorphic Encryption (FHE)</a:t>
            </a:r>
          </a:p>
          <a:p>
            <a:pPr marL="457063" indent="-457063" defTabSz="914126"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homomorphic encryption allows calculations to be performed </a:t>
            </a:r>
            <a:r>
              <a:rPr lang="en-US" sz="2799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en-US" sz="27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encrypted data </a:t>
            </a:r>
            <a:r>
              <a:rPr lang="en-US" sz="2799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27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decrypting the data</a:t>
            </a:r>
          </a:p>
        </p:txBody>
      </p:sp>
    </p:spTree>
    <p:extLst>
      <p:ext uri="{BB962C8B-B14F-4D97-AF65-F5344CB8AC3E}">
        <p14:creationId xmlns:p14="http://schemas.microsoft.com/office/powerpoint/2010/main" val="41291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4212" y="381000"/>
            <a:ext cx="106557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defTabSz="914126"/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63" indent="-457063" defTabSz="914126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Third-party Private Search</a:t>
            </a:r>
          </a:p>
          <a:p>
            <a:pPr marL="914126" lvl="1" indent="-457063" defTabSz="914126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Third-party private search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(TPPS) provides a mechanism for securely and anonymously searching a database in which neither the content of the search query nor the underlying database records are revealed to any party.</a:t>
            </a:r>
          </a:p>
          <a:p>
            <a:pPr marL="914126" lvl="1" indent="-457063" defTabSz="91412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TPPS scheme combines the GKS FHE scheme with the Paillier cryptosystem for secure modular reduction (SMR).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63" indent="-457063" defTabSz="914126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over FHE Data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126" lvl="1" indent="-457063" defTabSz="91412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GKS scheme, we have implemented decision tree and Naive Bayes models that can operate over FHE data.</a:t>
            </a:r>
          </a:p>
          <a:p>
            <a:pPr marL="914126" lvl="1" indent="-457063" defTabSz="91412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models under development include kernel-based SVM</a:t>
            </a:r>
          </a:p>
          <a:p>
            <a:pPr marL="457063" indent="-457063" defTabSz="914126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Federated Machine Learning over FHE Data</a:t>
            </a:r>
          </a:p>
          <a:p>
            <a:pPr marL="914126" lvl="1" indent="-457063" defTabSz="91412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working on extending our FHE models to the federated learning setting.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5D511C-97ED-486B-B628-DEBE958AA649}"/>
              </a:ext>
            </a:extLst>
          </p:cNvPr>
          <p:cNvGrpSpPr/>
          <p:nvPr/>
        </p:nvGrpSpPr>
        <p:grpSpPr>
          <a:xfrm>
            <a:off x="1183859" y="609600"/>
            <a:ext cx="9821105" cy="5795780"/>
            <a:chOff x="83306" y="-55149"/>
            <a:chExt cx="11744968" cy="6841529"/>
          </a:xfrm>
        </p:grpSpPr>
        <p:sp>
          <p:nvSpPr>
            <p:cNvPr id="5" name="Flowchart: Magnetic Disk 4">
              <a:extLst>
                <a:ext uri="{FF2B5EF4-FFF2-40B4-BE49-F238E27FC236}">
                  <a16:creationId xmlns:a16="http://schemas.microsoft.com/office/drawing/2014/main" id="{F29EFC2C-E806-428C-887F-982931DADBD3}"/>
                </a:ext>
              </a:extLst>
            </p:cNvPr>
            <p:cNvSpPr/>
            <p:nvPr/>
          </p:nvSpPr>
          <p:spPr>
            <a:xfrm>
              <a:off x="2268319" y="130454"/>
              <a:ext cx="1422901" cy="1577581"/>
            </a:xfrm>
            <a:prstGeom prst="flowChartMagneticDisk">
              <a:avLst/>
            </a:prstGeom>
            <a:solidFill>
              <a:srgbClr val="7598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chemeClr val="bg1"/>
                  </a:solidFill>
                </a:rPr>
                <a:t>Pharma DB</a:t>
              </a:r>
              <a:r>
                <a:rPr lang="en-US" sz="1799" baseline="-25000" dirty="0">
                  <a:solidFill>
                    <a:schemeClr val="bg1"/>
                  </a:solidFill>
                </a:rPr>
                <a:t>1</a:t>
              </a:r>
              <a:endParaRPr lang="en-US" sz="1799" dirty="0">
                <a:solidFill>
                  <a:schemeClr val="bg1"/>
                </a:solidFill>
              </a:endParaRPr>
            </a:p>
          </p:txBody>
        </p:sp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8E1EFC28-5D4B-4118-9BBF-E17648817301}"/>
                </a:ext>
              </a:extLst>
            </p:cNvPr>
            <p:cNvSpPr/>
            <p:nvPr/>
          </p:nvSpPr>
          <p:spPr>
            <a:xfrm>
              <a:off x="2283374" y="3528393"/>
              <a:ext cx="1422901" cy="1577581"/>
            </a:xfrm>
            <a:prstGeom prst="flowChartMagneticDisk">
              <a:avLst/>
            </a:prstGeom>
            <a:solidFill>
              <a:srgbClr val="7598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chemeClr val="bg1"/>
                  </a:solidFill>
                </a:rPr>
                <a:t>Pharma DB</a:t>
              </a:r>
              <a:r>
                <a:rPr lang="en-US" sz="1799" baseline="-25000" dirty="0">
                  <a:solidFill>
                    <a:schemeClr val="bg1"/>
                  </a:solidFill>
                </a:rPr>
                <a:t>2</a:t>
              </a:r>
              <a:endParaRPr lang="en-US" sz="1799" dirty="0">
                <a:solidFill>
                  <a:schemeClr val="bg1"/>
                </a:solidFill>
              </a:endParaRPr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01E7B97C-1D41-4B47-A7FA-E6C8388939F5}"/>
                </a:ext>
              </a:extLst>
            </p:cNvPr>
            <p:cNvSpPr/>
            <p:nvPr/>
          </p:nvSpPr>
          <p:spPr>
            <a:xfrm>
              <a:off x="2268319" y="1886876"/>
              <a:ext cx="1422901" cy="1577581"/>
            </a:xfrm>
            <a:prstGeom prst="flowChartMagneticDisk">
              <a:avLst/>
            </a:prstGeom>
            <a:solidFill>
              <a:srgbClr val="7598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chemeClr val="bg1"/>
                  </a:solidFill>
                </a:rPr>
                <a:t>CRO DB</a:t>
              </a:r>
            </a:p>
          </p:txBody>
        </p:sp>
        <p:pic>
          <p:nvPicPr>
            <p:cNvPr id="16" name="Graphic 15" descr="Key">
              <a:extLst>
                <a:ext uri="{FF2B5EF4-FFF2-40B4-BE49-F238E27FC236}">
                  <a16:creationId xmlns:a16="http://schemas.microsoft.com/office/drawing/2014/main" id="{8107F267-06C8-4DF2-A7FA-B7A697E92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864" y="-55149"/>
              <a:ext cx="914162" cy="914162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163DB0-0DF0-42DB-9DA9-3647937DF68D}"/>
                </a:ext>
              </a:extLst>
            </p:cNvPr>
            <p:cNvGrpSpPr/>
            <p:nvPr/>
          </p:nvGrpSpPr>
          <p:grpSpPr>
            <a:xfrm>
              <a:off x="175020" y="251843"/>
              <a:ext cx="1823821" cy="3791745"/>
              <a:chOff x="175066" y="251015"/>
              <a:chExt cx="1824296" cy="3792733"/>
            </a:xfrm>
          </p:grpSpPr>
          <p:sp>
            <p:nvSpPr>
              <p:cNvPr id="8" name="Flowchart: Magnetic Disk 7">
                <a:extLst>
                  <a:ext uri="{FF2B5EF4-FFF2-40B4-BE49-F238E27FC236}">
                    <a16:creationId xmlns:a16="http://schemas.microsoft.com/office/drawing/2014/main" id="{824382F2-3E3F-4570-BAAE-FFB5F0A776D5}"/>
                  </a:ext>
                </a:extLst>
              </p:cNvPr>
              <p:cNvSpPr/>
              <p:nvPr/>
            </p:nvSpPr>
            <p:spPr>
              <a:xfrm>
                <a:off x="394345" y="2310904"/>
                <a:ext cx="1385739" cy="1577992"/>
              </a:xfrm>
              <a:prstGeom prst="flowChartMagneticDisk">
                <a:avLst/>
              </a:prstGeom>
              <a:solidFill>
                <a:schemeClr val="tx1"/>
              </a:solidFill>
              <a:ln>
                <a:solidFill>
                  <a:srgbClr val="0027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99" dirty="0">
                    <a:solidFill>
                      <a:srgbClr val="00274C"/>
                    </a:solidFill>
                  </a:rPr>
                  <a:t>DrugBank</a:t>
                </a:r>
              </a:p>
            </p:txBody>
          </p:sp>
          <p:sp>
            <p:nvSpPr>
              <p:cNvPr id="9" name="Flowchart: Magnetic Disk 8">
                <a:extLst>
                  <a:ext uri="{FF2B5EF4-FFF2-40B4-BE49-F238E27FC236}">
                    <a16:creationId xmlns:a16="http://schemas.microsoft.com/office/drawing/2014/main" id="{61476E92-01B2-47EB-87E0-0047DC9B6234}"/>
                  </a:ext>
                </a:extLst>
              </p:cNvPr>
              <p:cNvSpPr/>
              <p:nvPr/>
            </p:nvSpPr>
            <p:spPr>
              <a:xfrm>
                <a:off x="396597" y="435695"/>
                <a:ext cx="1381234" cy="1577992"/>
              </a:xfrm>
              <a:prstGeom prst="flowChartMagneticDisk">
                <a:avLst/>
              </a:prstGeom>
              <a:solidFill>
                <a:schemeClr val="tx1"/>
              </a:solidFill>
              <a:ln>
                <a:solidFill>
                  <a:srgbClr val="0027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99" dirty="0">
                    <a:solidFill>
                      <a:srgbClr val="00274C"/>
                    </a:solidFill>
                  </a:rPr>
                  <a:t>BioGrid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7500C841-BC7A-40B6-BDF2-95A7DB8E1957}"/>
                  </a:ext>
                </a:extLst>
              </p:cNvPr>
              <p:cNvSpPr/>
              <p:nvPr/>
            </p:nvSpPr>
            <p:spPr>
              <a:xfrm>
                <a:off x="175066" y="251015"/>
                <a:ext cx="1824296" cy="3792733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</p:grpSp>
        <p:pic>
          <p:nvPicPr>
            <p:cNvPr id="30" name="Graphic 29" descr="Key">
              <a:extLst>
                <a:ext uri="{FF2B5EF4-FFF2-40B4-BE49-F238E27FC236}">
                  <a16:creationId xmlns:a16="http://schemas.microsoft.com/office/drawing/2014/main" id="{83F455DA-361F-44C9-98C4-1B592A42C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864" y="1704052"/>
              <a:ext cx="914162" cy="914162"/>
            </a:xfrm>
            <a:prstGeom prst="rect">
              <a:avLst/>
            </a:prstGeom>
          </p:spPr>
        </p:pic>
        <p:pic>
          <p:nvPicPr>
            <p:cNvPr id="33" name="Graphic 32" descr="Key">
              <a:extLst>
                <a:ext uri="{FF2B5EF4-FFF2-40B4-BE49-F238E27FC236}">
                  <a16:creationId xmlns:a16="http://schemas.microsoft.com/office/drawing/2014/main" id="{947DF01D-42F2-496A-81D3-908EFDC6F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864" y="3324655"/>
              <a:ext cx="914162" cy="914162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2699B3D-D90F-4C59-B88C-206CEE2FD4AC}"/>
                </a:ext>
              </a:extLst>
            </p:cNvPr>
            <p:cNvGrpSpPr/>
            <p:nvPr/>
          </p:nvGrpSpPr>
          <p:grpSpPr>
            <a:xfrm>
              <a:off x="83306" y="5131024"/>
              <a:ext cx="4613593" cy="1655356"/>
              <a:chOff x="83328" y="5131467"/>
              <a:chExt cx="4614795" cy="165578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06D165E-C82A-4C0F-BD36-0F72D2A7DE9D}"/>
                  </a:ext>
                </a:extLst>
              </p:cNvPr>
              <p:cNvSpPr/>
              <p:nvPr/>
            </p:nvSpPr>
            <p:spPr>
              <a:xfrm rot="5400000">
                <a:off x="1562832" y="3651963"/>
                <a:ext cx="1655787" cy="461479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12" name="Flowchart: Magnetic Disk 11">
                <a:extLst>
                  <a:ext uri="{FF2B5EF4-FFF2-40B4-BE49-F238E27FC236}">
                    <a16:creationId xmlns:a16="http://schemas.microsoft.com/office/drawing/2014/main" id="{6E7BADE7-4B86-4493-B5F7-32A03993AE56}"/>
                  </a:ext>
                </a:extLst>
              </p:cNvPr>
              <p:cNvSpPr/>
              <p:nvPr/>
            </p:nvSpPr>
            <p:spPr>
              <a:xfrm>
                <a:off x="2201955" y="5170364"/>
                <a:ext cx="1423272" cy="1577992"/>
              </a:xfrm>
              <a:prstGeom prst="flowChartMagneticDisk">
                <a:avLst/>
              </a:prstGeom>
              <a:solidFill>
                <a:srgbClr val="00274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99" dirty="0">
                    <a:solidFill>
                      <a:schemeClr val="tx1"/>
                    </a:solidFill>
                  </a:rPr>
                  <a:t>Michigan Medicine</a:t>
                </a:r>
              </a:p>
            </p:txBody>
          </p:sp>
          <p:sp>
            <p:nvSpPr>
              <p:cNvPr id="13" name="Flowchart: Magnetic Disk 12">
                <a:extLst>
                  <a:ext uri="{FF2B5EF4-FFF2-40B4-BE49-F238E27FC236}">
                    <a16:creationId xmlns:a16="http://schemas.microsoft.com/office/drawing/2014/main" id="{C4EBF0B6-6E86-424D-9AC0-1DEA7AA27784}"/>
                  </a:ext>
                </a:extLst>
              </p:cNvPr>
              <p:cNvSpPr/>
              <p:nvPr/>
            </p:nvSpPr>
            <p:spPr>
              <a:xfrm>
                <a:off x="292037" y="5170364"/>
                <a:ext cx="1423272" cy="1577992"/>
              </a:xfrm>
              <a:prstGeom prst="flowChartMagneticDisk">
                <a:avLst/>
              </a:prstGeom>
              <a:solidFill>
                <a:srgbClr val="00274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99" dirty="0">
                    <a:solidFill>
                      <a:schemeClr val="tx1"/>
                    </a:solidFill>
                  </a:rPr>
                  <a:t>Michigan Drug Discovery</a:t>
                </a:r>
              </a:p>
            </p:txBody>
          </p:sp>
          <p:pic>
            <p:nvPicPr>
              <p:cNvPr id="36" name="Graphic 35" descr="Key">
                <a:extLst>
                  <a:ext uri="{FF2B5EF4-FFF2-40B4-BE49-F238E27FC236}">
                    <a16:creationId xmlns:a16="http://schemas.microsoft.com/office/drawing/2014/main" id="{1E3DEC70-E323-49D2-A8E0-63569A8DA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20513" y="550216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C41DF91-6A16-478D-9C8E-9F6E955249E3}"/>
                </a:ext>
              </a:extLst>
            </p:cNvPr>
            <p:cNvGrpSpPr/>
            <p:nvPr/>
          </p:nvGrpSpPr>
          <p:grpSpPr>
            <a:xfrm>
              <a:off x="5315411" y="4960840"/>
              <a:ext cx="1422901" cy="1786652"/>
              <a:chOff x="5316796" y="4961239"/>
              <a:chExt cx="1423272" cy="1787117"/>
            </a:xfrm>
          </p:grpSpPr>
          <p:sp>
            <p:nvSpPr>
              <p:cNvPr id="14" name="Flowchart: Magnetic Disk 13">
                <a:extLst>
                  <a:ext uri="{FF2B5EF4-FFF2-40B4-BE49-F238E27FC236}">
                    <a16:creationId xmlns:a16="http://schemas.microsoft.com/office/drawing/2014/main" id="{35E31678-E271-40CF-A528-5D7166A04632}"/>
                  </a:ext>
                </a:extLst>
              </p:cNvPr>
              <p:cNvSpPr/>
              <p:nvPr/>
            </p:nvSpPr>
            <p:spPr>
              <a:xfrm>
                <a:off x="5316796" y="5170364"/>
                <a:ext cx="1423272" cy="1577992"/>
              </a:xfrm>
              <a:prstGeom prst="flowChartMagneticDisk">
                <a:avLst/>
              </a:prstGeom>
              <a:solidFill>
                <a:srgbClr val="989C9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99" dirty="0">
                    <a:solidFill>
                      <a:schemeClr val="bg1"/>
                    </a:solidFill>
                  </a:rPr>
                  <a:t>Future Partner</a:t>
                </a:r>
              </a:p>
            </p:txBody>
          </p:sp>
          <p:pic>
            <p:nvPicPr>
              <p:cNvPr id="39" name="Graphic 38" descr="Key">
                <a:extLst>
                  <a:ext uri="{FF2B5EF4-FFF2-40B4-BE49-F238E27FC236}">
                    <a16:creationId xmlns:a16="http://schemas.microsoft.com/office/drawing/2014/main" id="{FAEF039C-B462-45BF-8DA5-6231C462B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35109" y="4961239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7D4B7D2-EE3C-4A8B-8390-53A4AEEDBC83}"/>
                </a:ext>
              </a:extLst>
            </p:cNvPr>
            <p:cNvCxnSpPr>
              <a:stCxn id="5" idx="4"/>
              <a:endCxn id="4" idx="2"/>
            </p:cNvCxnSpPr>
            <p:nvPr/>
          </p:nvCxnSpPr>
          <p:spPr>
            <a:xfrm>
              <a:off x="3691220" y="919245"/>
              <a:ext cx="2756609" cy="1946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8354A12-018B-4FA9-BFD9-DA1EF11F656E}"/>
                </a:ext>
              </a:extLst>
            </p:cNvPr>
            <p:cNvCxnSpPr>
              <a:stCxn id="11" idx="4"/>
              <a:endCxn id="4" idx="2"/>
            </p:cNvCxnSpPr>
            <p:nvPr/>
          </p:nvCxnSpPr>
          <p:spPr>
            <a:xfrm>
              <a:off x="3691220" y="2675666"/>
              <a:ext cx="2756609" cy="1900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314E43A-AB1A-4A90-BF4B-347E80568DBD}"/>
                </a:ext>
              </a:extLst>
            </p:cNvPr>
            <p:cNvCxnSpPr>
              <a:stCxn id="10" idx="4"/>
              <a:endCxn id="4" idx="2"/>
            </p:cNvCxnSpPr>
            <p:nvPr/>
          </p:nvCxnSpPr>
          <p:spPr>
            <a:xfrm flipV="1">
              <a:off x="3706275" y="2865697"/>
              <a:ext cx="2741554" cy="1451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7630A95-910C-40AF-B18C-E49A4437AF10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4751988" y="2865697"/>
              <a:ext cx="1695841" cy="30930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D412234-387B-44A7-9322-E999601956CC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>
              <a:off x="1998841" y="1502072"/>
              <a:ext cx="4448988" cy="13636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94CC347-ADFC-4FC5-92D1-C851FFD84981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6086481" y="2865697"/>
              <a:ext cx="361348" cy="23042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lowchart: Magnetic Disk 3">
              <a:extLst>
                <a:ext uri="{FF2B5EF4-FFF2-40B4-BE49-F238E27FC236}">
                  <a16:creationId xmlns:a16="http://schemas.microsoft.com/office/drawing/2014/main" id="{53DD724B-A684-43FC-89E9-C0289CEDE911}"/>
                </a:ext>
              </a:extLst>
            </p:cNvPr>
            <p:cNvSpPr/>
            <p:nvPr/>
          </p:nvSpPr>
          <p:spPr>
            <a:xfrm>
              <a:off x="6447829" y="1729231"/>
              <a:ext cx="2166031" cy="2272932"/>
            </a:xfrm>
            <a:prstGeom prst="flowChartMagneticDisk">
              <a:avLst/>
            </a:prstGeom>
            <a:solidFill>
              <a:schemeClr val="tx1"/>
            </a:solidFill>
            <a:ln>
              <a:solidFill>
                <a:srgbClr val="0027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74C"/>
                  </a:solidFill>
                </a:rPr>
                <a:t>Secure</a:t>
              </a:r>
            </a:p>
            <a:p>
              <a:pPr algn="ctr"/>
              <a:r>
                <a:rPr lang="en-US" sz="1799" dirty="0">
                  <a:solidFill>
                    <a:srgbClr val="00274C"/>
                  </a:solidFill>
                </a:rPr>
                <a:t>Data Hub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71D4D034-C61D-4B52-AB8A-1285B6AB26BC}"/>
                </a:ext>
              </a:extLst>
            </p:cNvPr>
            <p:cNvSpPr/>
            <p:nvPr/>
          </p:nvSpPr>
          <p:spPr>
            <a:xfrm>
              <a:off x="8925672" y="517151"/>
              <a:ext cx="2902602" cy="4611619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68D4B82-DA92-408E-85DB-C31CE75FBB1A}"/>
                </a:ext>
              </a:extLst>
            </p:cNvPr>
            <p:cNvSpPr txBox="1"/>
            <p:nvPr/>
          </p:nvSpPr>
          <p:spPr>
            <a:xfrm>
              <a:off x="8858735" y="5134154"/>
              <a:ext cx="2695037" cy="369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dirty="0"/>
                <a:t>Third-Party Private Search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FD32AEF-28FB-4E3A-9D11-2CDFF1A86D05}"/>
                </a:ext>
              </a:extLst>
            </p:cNvPr>
            <p:cNvCxnSpPr>
              <a:stCxn id="64" idx="0"/>
              <a:endCxn id="74" idx="2"/>
            </p:cNvCxnSpPr>
            <p:nvPr/>
          </p:nvCxnSpPr>
          <p:spPr>
            <a:xfrm flipV="1">
              <a:off x="10376972" y="1625532"/>
              <a:ext cx="0" cy="506045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755F8099-7344-4DC8-80C8-03F54F0D800C}"/>
                </a:ext>
              </a:extLst>
            </p:cNvPr>
            <p:cNvCxnSpPr>
              <a:stCxn id="74" idx="1"/>
              <a:endCxn id="4" idx="1"/>
            </p:cNvCxnSpPr>
            <p:nvPr/>
          </p:nvCxnSpPr>
          <p:spPr>
            <a:xfrm rot="10800000" flipV="1">
              <a:off x="7530845" y="1341702"/>
              <a:ext cx="2235792" cy="387528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or: Elbow 89">
              <a:extLst>
                <a:ext uri="{FF2B5EF4-FFF2-40B4-BE49-F238E27FC236}">
                  <a16:creationId xmlns:a16="http://schemas.microsoft.com/office/drawing/2014/main" id="{5D1E5EC0-0FC4-4578-B77F-6ACDB96DD6D7}"/>
                </a:ext>
              </a:extLst>
            </p:cNvPr>
            <p:cNvCxnSpPr>
              <a:cxnSpLocks/>
              <a:stCxn id="4" idx="3"/>
              <a:endCxn id="75" idx="1"/>
            </p:cNvCxnSpPr>
            <p:nvPr/>
          </p:nvCxnSpPr>
          <p:spPr>
            <a:xfrm rot="16200000" flipH="1">
              <a:off x="8438621" y="3094385"/>
              <a:ext cx="323656" cy="213921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Key">
              <a:extLst>
                <a:ext uri="{FF2B5EF4-FFF2-40B4-BE49-F238E27FC236}">
                  <a16:creationId xmlns:a16="http://schemas.microsoft.com/office/drawing/2014/main" id="{87D74510-FA5A-4705-A83B-4FB39ACFD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73763" y="1625055"/>
              <a:ext cx="914162" cy="914162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15A1CAF-C0FA-47BA-9CDF-FF8C573D8884}"/>
                </a:ext>
              </a:extLst>
            </p:cNvPr>
            <p:cNvSpPr/>
            <p:nvPr/>
          </p:nvSpPr>
          <p:spPr>
            <a:xfrm>
              <a:off x="9670055" y="4041989"/>
              <a:ext cx="1383384" cy="567658"/>
            </a:xfrm>
            <a:prstGeom prst="rect">
              <a:avLst/>
            </a:prstGeom>
            <a:solidFill>
              <a:srgbClr val="FFCB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Private Response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2551A21-34A5-44EB-A289-27E6F9F077CA}"/>
                </a:ext>
              </a:extLst>
            </p:cNvPr>
            <p:cNvSpPr/>
            <p:nvPr/>
          </p:nvSpPr>
          <p:spPr>
            <a:xfrm>
              <a:off x="9766636" y="1057874"/>
              <a:ext cx="1220672" cy="567658"/>
            </a:xfrm>
            <a:prstGeom prst="rect">
              <a:avLst/>
            </a:prstGeom>
            <a:solidFill>
              <a:srgbClr val="FFCB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Private Query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3A2D1-CCB2-4EB8-85E0-EF2814508B97}"/>
                </a:ext>
              </a:extLst>
            </p:cNvPr>
            <p:cNvGrpSpPr/>
            <p:nvPr/>
          </p:nvGrpSpPr>
          <p:grpSpPr>
            <a:xfrm>
              <a:off x="9914230" y="2131578"/>
              <a:ext cx="919817" cy="1195693"/>
              <a:chOff x="9916819" y="2396290"/>
              <a:chExt cx="920057" cy="1196004"/>
            </a:xfrm>
          </p:grpSpPr>
          <p:pic>
            <p:nvPicPr>
              <p:cNvPr id="64" name="Graphic 63" descr="Female Profile">
                <a:extLst>
                  <a:ext uri="{FF2B5EF4-FFF2-40B4-BE49-F238E27FC236}">
                    <a16:creationId xmlns:a16="http://schemas.microsoft.com/office/drawing/2014/main" id="{B476E118-CD68-455D-9478-0BE2C13C8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22476" y="239629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5DC2717-ECC2-4C1A-BEE0-74E0BC9AD4F8}"/>
                  </a:ext>
                </a:extLst>
              </p:cNvPr>
              <p:cNvSpPr txBox="1"/>
              <p:nvPr/>
            </p:nvSpPr>
            <p:spPr>
              <a:xfrm>
                <a:off x="9916819" y="3156360"/>
                <a:ext cx="890111" cy="435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99" dirty="0">
                    <a:solidFill>
                      <a:srgbClr val="00274C"/>
                    </a:solidFill>
                  </a:rPr>
                  <a:t>Client</a:t>
                </a:r>
              </a:p>
            </p:txBody>
          </p:sp>
        </p:grp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9A15B32-4E19-4201-9AD3-24D14ECA74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6973" y="3261243"/>
              <a:ext cx="1" cy="780746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7602F26-EBEE-419F-90C8-2ED49669D22D}"/>
              </a:ext>
            </a:extLst>
          </p:cNvPr>
          <p:cNvSpPr txBox="1"/>
          <p:nvPr/>
        </p:nvSpPr>
        <p:spPr>
          <a:xfrm>
            <a:off x="2305795" y="145960"/>
            <a:ext cx="757723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1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1: Third-Party Private Search</a:t>
            </a:r>
          </a:p>
        </p:txBody>
      </p:sp>
    </p:spTree>
    <p:extLst>
      <p:ext uri="{BB962C8B-B14F-4D97-AF65-F5344CB8AC3E}">
        <p14:creationId xmlns:p14="http://schemas.microsoft.com/office/powerpoint/2010/main" val="36993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420F64-2EFC-432B-BD9B-EFC6B489FA23}"/>
              </a:ext>
            </a:extLst>
          </p:cNvPr>
          <p:cNvGrpSpPr/>
          <p:nvPr/>
        </p:nvGrpSpPr>
        <p:grpSpPr>
          <a:xfrm>
            <a:off x="3741915" y="914400"/>
            <a:ext cx="4704995" cy="5627966"/>
            <a:chOff x="482992" y="435912"/>
            <a:chExt cx="4706221" cy="5629432"/>
          </a:xfrm>
        </p:grpSpPr>
        <p:sp>
          <p:nvSpPr>
            <p:cNvPr id="4" name="Flowchart: Magnetic Disk 3">
              <a:extLst>
                <a:ext uri="{FF2B5EF4-FFF2-40B4-BE49-F238E27FC236}">
                  <a16:creationId xmlns:a16="http://schemas.microsoft.com/office/drawing/2014/main" id="{BD945EF8-90EF-47E2-BEA5-B87406DB6661}"/>
                </a:ext>
              </a:extLst>
            </p:cNvPr>
            <p:cNvSpPr/>
            <p:nvPr/>
          </p:nvSpPr>
          <p:spPr>
            <a:xfrm>
              <a:off x="1752805" y="3791820"/>
              <a:ext cx="2166595" cy="2273524"/>
            </a:xfrm>
            <a:prstGeom prst="flowChartMagneticDisk">
              <a:avLst/>
            </a:prstGeom>
            <a:solidFill>
              <a:schemeClr val="tx1"/>
            </a:solidFill>
            <a:ln>
              <a:solidFill>
                <a:srgbClr val="0027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1799" dirty="0">
                  <a:solidFill>
                    <a:srgbClr val="00274C"/>
                  </a:solidFill>
                  <a:latin typeface="Corbel"/>
                </a:rPr>
                <a:t>Secure Data Hub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9A15864-7C0B-4D68-ACBD-BA721D4671FC}"/>
                </a:ext>
              </a:extLst>
            </p:cNvPr>
            <p:cNvGrpSpPr/>
            <p:nvPr/>
          </p:nvGrpSpPr>
          <p:grpSpPr>
            <a:xfrm>
              <a:off x="482992" y="435912"/>
              <a:ext cx="4706221" cy="1954924"/>
              <a:chOff x="18097" y="509001"/>
              <a:chExt cx="4706221" cy="195492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5F8319E-1A81-4356-819B-BCAB747F64E6}"/>
                  </a:ext>
                </a:extLst>
              </p:cNvPr>
              <p:cNvGrpSpPr/>
              <p:nvPr/>
            </p:nvGrpSpPr>
            <p:grpSpPr>
              <a:xfrm>
                <a:off x="1914008" y="956174"/>
                <a:ext cx="914400" cy="1129832"/>
                <a:chOff x="9922476" y="2396290"/>
                <a:chExt cx="914400" cy="1129832"/>
              </a:xfrm>
            </p:grpSpPr>
            <p:pic>
              <p:nvPicPr>
                <p:cNvPr id="6" name="Graphic 5" descr="School boy">
                  <a:extLst>
                    <a:ext uri="{FF2B5EF4-FFF2-40B4-BE49-F238E27FC236}">
                      <a16:creationId xmlns:a16="http://schemas.microsoft.com/office/drawing/2014/main" id="{07A3F49A-C503-4760-9982-C45F10DA93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>
                  <a:off x="9922476" y="239629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B02BFE8-2C85-45CA-A963-E58417DCFFE9}"/>
                    </a:ext>
                  </a:extLst>
                </p:cNvPr>
                <p:cNvSpPr txBox="1"/>
                <p:nvPr/>
              </p:nvSpPr>
              <p:spPr>
                <a:xfrm>
                  <a:off x="9992391" y="3156918"/>
                  <a:ext cx="744114" cy="369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26"/>
                  <a:r>
                    <a:rPr lang="en-US" sz="1799" dirty="0">
                      <a:solidFill>
                        <a:prstClr val="white"/>
                      </a:solidFill>
                      <a:latin typeface="Corbel"/>
                    </a:rPr>
                    <a:t>Client</a:t>
                  </a: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C331DD-FAA8-4F67-9A8A-680233A489EE}"/>
                  </a:ext>
                </a:extLst>
              </p:cNvPr>
              <p:cNvSpPr/>
              <p:nvPr/>
            </p:nvSpPr>
            <p:spPr>
              <a:xfrm>
                <a:off x="179425" y="931593"/>
                <a:ext cx="1446673" cy="1179123"/>
              </a:xfrm>
              <a:prstGeom prst="rect">
                <a:avLst/>
              </a:prstGeom>
              <a:solidFill>
                <a:srgbClr val="FFCB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b="1" dirty="0">
                    <a:solidFill>
                      <a:srgbClr val="000000"/>
                    </a:solidFill>
                    <a:latin typeface="Corbel"/>
                  </a:rPr>
                  <a:t>Train </a:t>
                </a:r>
              </a:p>
              <a:p>
                <a:pPr algn="ctr" defTabSz="914126"/>
                <a:r>
                  <a:rPr lang="en-US" sz="1799" b="1" dirty="0">
                    <a:solidFill>
                      <a:srgbClr val="000000"/>
                    </a:solidFill>
                    <a:latin typeface="Corbel"/>
                  </a:rPr>
                  <a:t>FHE Adapted Model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694CFA-E00B-4211-A615-A23FFE4728A9}"/>
                  </a:ext>
                </a:extLst>
              </p:cNvPr>
              <p:cNvSpPr/>
              <p:nvPr/>
            </p:nvSpPr>
            <p:spPr>
              <a:xfrm>
                <a:off x="3116317" y="931593"/>
                <a:ext cx="1446674" cy="1179123"/>
              </a:xfrm>
              <a:prstGeom prst="rect">
                <a:avLst/>
              </a:prstGeom>
              <a:solidFill>
                <a:srgbClr val="FFCB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b="1" dirty="0">
                    <a:solidFill>
                      <a:srgbClr val="000000"/>
                    </a:solidFill>
                    <a:latin typeface="Corbel"/>
                  </a:rPr>
                  <a:t>Trained Model for Deployment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0A74CC0-0D59-4DDB-A921-C0B72B5FC3C4}"/>
                  </a:ext>
                </a:extLst>
              </p:cNvPr>
              <p:cNvSpPr/>
              <p:nvPr/>
            </p:nvSpPr>
            <p:spPr>
              <a:xfrm>
                <a:off x="18097" y="509001"/>
                <a:ext cx="4706221" cy="1954924"/>
              </a:xfrm>
              <a:prstGeom prst="roundRect">
                <a:avLst/>
              </a:prstGeom>
              <a:noFill/>
              <a:ln>
                <a:solidFill>
                  <a:srgbClr val="FFCB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 dirty="0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0647A4E-93D9-4858-B9F9-F043B305A717}"/>
                </a:ext>
              </a:extLst>
            </p:cNvPr>
            <p:cNvCxnSpPr/>
            <p:nvPr/>
          </p:nvCxnSpPr>
          <p:spPr>
            <a:xfrm flipH="1">
              <a:off x="2159563" y="1413374"/>
              <a:ext cx="2193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037F155-F021-463F-BF89-F47D20E5B7EF}"/>
                </a:ext>
              </a:extLst>
            </p:cNvPr>
            <p:cNvCxnSpPr/>
            <p:nvPr/>
          </p:nvCxnSpPr>
          <p:spPr>
            <a:xfrm flipH="1">
              <a:off x="3293303" y="1413374"/>
              <a:ext cx="2193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7F256961-75FE-43FB-B516-1B9F78B1C25F}"/>
                </a:ext>
              </a:extLst>
            </p:cNvPr>
            <p:cNvCxnSpPr>
              <a:cxnSpLocks/>
              <a:stCxn id="8" idx="2"/>
              <a:endCxn id="4" idx="2"/>
            </p:cNvCxnSpPr>
            <p:nvPr/>
          </p:nvCxnSpPr>
          <p:spPr>
            <a:xfrm rot="16200000" flipH="1">
              <a:off x="114754" y="3290530"/>
              <a:ext cx="2890955" cy="385148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84269189-FD44-4B6C-9202-77E8B34C5631}"/>
                </a:ext>
              </a:extLst>
            </p:cNvPr>
            <p:cNvCxnSpPr>
              <a:cxnSpLocks/>
              <a:stCxn id="4" idx="4"/>
              <a:endCxn id="9" idx="2"/>
            </p:cNvCxnSpPr>
            <p:nvPr/>
          </p:nvCxnSpPr>
          <p:spPr>
            <a:xfrm flipV="1">
              <a:off x="3919400" y="2037627"/>
              <a:ext cx="385149" cy="2890955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Graphic 49" descr="Key">
            <a:extLst>
              <a:ext uri="{FF2B5EF4-FFF2-40B4-BE49-F238E27FC236}">
                <a16:creationId xmlns:a16="http://schemas.microsoft.com/office/drawing/2014/main" id="{2BC6CD6C-85D7-493B-A80F-54B8CA91E0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2202" y="4269434"/>
            <a:ext cx="764419" cy="77442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0064644-1767-4E38-BBB4-10DBE54C8484}"/>
              </a:ext>
            </a:extLst>
          </p:cNvPr>
          <p:cNvSpPr txBox="1"/>
          <p:nvPr/>
        </p:nvSpPr>
        <p:spPr>
          <a:xfrm>
            <a:off x="3023855" y="145960"/>
            <a:ext cx="6141115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1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2: ML over FHE Data</a:t>
            </a:r>
          </a:p>
        </p:txBody>
      </p:sp>
    </p:spTree>
    <p:extLst>
      <p:ext uri="{BB962C8B-B14F-4D97-AF65-F5344CB8AC3E}">
        <p14:creationId xmlns:p14="http://schemas.microsoft.com/office/powerpoint/2010/main" val="33440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44C56AD-F301-4D2A-A41E-7788BB3FC0AF}"/>
              </a:ext>
            </a:extLst>
          </p:cNvPr>
          <p:cNvGrpSpPr/>
          <p:nvPr/>
        </p:nvGrpSpPr>
        <p:grpSpPr>
          <a:xfrm>
            <a:off x="6335210" y="733351"/>
            <a:ext cx="5372021" cy="6018767"/>
            <a:chOff x="6181746" y="435912"/>
            <a:chExt cx="5809140" cy="61835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7EAD2D-AB21-4A92-9FB5-45ACFCBDC4C5}"/>
                </a:ext>
              </a:extLst>
            </p:cNvPr>
            <p:cNvGrpSpPr/>
            <p:nvPr/>
          </p:nvGrpSpPr>
          <p:grpSpPr>
            <a:xfrm>
              <a:off x="6994951" y="4832304"/>
              <a:ext cx="1978163" cy="1787117"/>
              <a:chOff x="4696071" y="4961239"/>
              <a:chExt cx="1978163" cy="1787117"/>
            </a:xfrm>
          </p:grpSpPr>
          <p:sp>
            <p:nvSpPr>
              <p:cNvPr id="12" name="Flowchart: Magnetic Disk 11">
                <a:extLst>
                  <a:ext uri="{FF2B5EF4-FFF2-40B4-BE49-F238E27FC236}">
                    <a16:creationId xmlns:a16="http://schemas.microsoft.com/office/drawing/2014/main" id="{4E8703AB-AEE7-4ED2-8935-B438350BC470}"/>
                  </a:ext>
                </a:extLst>
              </p:cNvPr>
              <p:cNvSpPr/>
              <p:nvPr/>
            </p:nvSpPr>
            <p:spPr>
              <a:xfrm>
                <a:off x="4696071" y="5170364"/>
                <a:ext cx="1423272" cy="1577992"/>
              </a:xfrm>
              <a:prstGeom prst="flowChartMagneticDisk">
                <a:avLst/>
              </a:prstGeom>
              <a:solidFill>
                <a:srgbClr val="989C9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Partner X</a:t>
                </a:r>
              </a:p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Dataset 1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A79844-8E33-4AF4-A33D-BB393B189E44}"/>
                  </a:ext>
                </a:extLst>
              </p:cNvPr>
              <p:cNvGrpSpPr/>
              <p:nvPr/>
            </p:nvGrpSpPr>
            <p:grpSpPr>
              <a:xfrm>
                <a:off x="4914385" y="4961239"/>
                <a:ext cx="1759849" cy="914400"/>
                <a:chOff x="3610261" y="559070"/>
                <a:chExt cx="1759849" cy="914400"/>
              </a:xfrm>
            </p:grpSpPr>
            <p:pic>
              <p:nvPicPr>
                <p:cNvPr id="14" name="Graphic 13" descr="Key">
                  <a:extLst>
                    <a:ext uri="{FF2B5EF4-FFF2-40B4-BE49-F238E27FC236}">
                      <a16:creationId xmlns:a16="http://schemas.microsoft.com/office/drawing/2014/main" id="{37639303-2BCA-4981-A566-E0ED7F39EE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0261" y="55907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DEA09D-7933-401F-B9B5-402B6C1CE1EC}"/>
                    </a:ext>
                  </a:extLst>
                </p:cNvPr>
                <p:cNvSpPr txBox="1"/>
                <p:nvPr/>
              </p:nvSpPr>
              <p:spPr>
                <a:xfrm>
                  <a:off x="5050792" y="831604"/>
                  <a:ext cx="319318" cy="369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26"/>
                  <a:r>
                    <a:rPr lang="en-US" sz="1799" dirty="0">
                      <a:solidFill>
                        <a:prstClr val="white"/>
                      </a:solidFill>
                      <a:latin typeface="Corbel"/>
                    </a:rPr>
                    <a:t>X</a:t>
                  </a: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C5AA06-748E-4675-8B22-B07FCB9D6237}"/>
                </a:ext>
              </a:extLst>
            </p:cNvPr>
            <p:cNvGrpSpPr/>
            <p:nvPr/>
          </p:nvGrpSpPr>
          <p:grpSpPr>
            <a:xfrm>
              <a:off x="8470921" y="4811463"/>
              <a:ext cx="2004145" cy="1787117"/>
              <a:chOff x="4696072" y="4961239"/>
              <a:chExt cx="2004145" cy="1787117"/>
            </a:xfrm>
          </p:grpSpPr>
          <p:sp>
            <p:nvSpPr>
              <p:cNvPr id="17" name="Flowchart: Magnetic Disk 16">
                <a:extLst>
                  <a:ext uri="{FF2B5EF4-FFF2-40B4-BE49-F238E27FC236}">
                    <a16:creationId xmlns:a16="http://schemas.microsoft.com/office/drawing/2014/main" id="{60EE9458-E859-42FA-93CC-0AD74E24679F}"/>
                  </a:ext>
                </a:extLst>
              </p:cNvPr>
              <p:cNvSpPr/>
              <p:nvPr/>
            </p:nvSpPr>
            <p:spPr>
              <a:xfrm>
                <a:off x="4696072" y="5170364"/>
                <a:ext cx="1423272" cy="1577992"/>
              </a:xfrm>
              <a:prstGeom prst="flowChartMagneticDisk">
                <a:avLst/>
              </a:prstGeom>
              <a:solidFill>
                <a:srgbClr val="989C9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Partner X</a:t>
                </a:r>
              </a:p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Dataset 2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C97FACA-82A9-4B57-8BB8-11E391036FF5}"/>
                  </a:ext>
                </a:extLst>
              </p:cNvPr>
              <p:cNvGrpSpPr/>
              <p:nvPr/>
            </p:nvGrpSpPr>
            <p:grpSpPr>
              <a:xfrm>
                <a:off x="4914384" y="4961239"/>
                <a:ext cx="1785833" cy="914400"/>
                <a:chOff x="3610260" y="559070"/>
                <a:chExt cx="1785833" cy="914400"/>
              </a:xfrm>
            </p:grpSpPr>
            <p:pic>
              <p:nvPicPr>
                <p:cNvPr id="19" name="Graphic 18" descr="Key">
                  <a:extLst>
                    <a:ext uri="{FF2B5EF4-FFF2-40B4-BE49-F238E27FC236}">
                      <a16:creationId xmlns:a16="http://schemas.microsoft.com/office/drawing/2014/main" id="{1C613B49-3B98-4303-A2D9-5F5BF13874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0260" y="55907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3F9DCAB-F270-4DFB-A630-D9856BD4C014}"/>
                    </a:ext>
                  </a:extLst>
                </p:cNvPr>
                <p:cNvSpPr txBox="1"/>
                <p:nvPr/>
              </p:nvSpPr>
              <p:spPr>
                <a:xfrm>
                  <a:off x="5050792" y="831604"/>
                  <a:ext cx="345301" cy="3793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26"/>
                  <a:r>
                    <a:rPr lang="en-US" sz="1799" dirty="0">
                      <a:solidFill>
                        <a:prstClr val="white"/>
                      </a:solidFill>
                      <a:latin typeface="Corbel"/>
                    </a:rPr>
                    <a:t>X</a:t>
                  </a: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A1A0AF4-BDE9-4F1E-A3FE-48656D84FE50}"/>
                </a:ext>
              </a:extLst>
            </p:cNvPr>
            <p:cNvGrpSpPr/>
            <p:nvPr/>
          </p:nvGrpSpPr>
          <p:grpSpPr>
            <a:xfrm>
              <a:off x="9946889" y="4811463"/>
              <a:ext cx="1423272" cy="1787117"/>
              <a:chOff x="4696071" y="4961239"/>
              <a:chExt cx="1423272" cy="1787117"/>
            </a:xfrm>
          </p:grpSpPr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D76BD1AE-D80E-471B-89B5-2C23E854D9FC}"/>
                  </a:ext>
                </a:extLst>
              </p:cNvPr>
              <p:cNvSpPr/>
              <p:nvPr/>
            </p:nvSpPr>
            <p:spPr>
              <a:xfrm>
                <a:off x="4696071" y="5170364"/>
                <a:ext cx="1423272" cy="1577992"/>
              </a:xfrm>
              <a:prstGeom prst="flowChartMagneticDisk">
                <a:avLst/>
              </a:prstGeom>
              <a:solidFill>
                <a:srgbClr val="989C9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Partner X Dataset 3</a:t>
                </a:r>
              </a:p>
            </p:txBody>
          </p:sp>
          <p:pic>
            <p:nvPicPr>
              <p:cNvPr id="24" name="Graphic 23" descr="Key">
                <a:extLst>
                  <a:ext uri="{FF2B5EF4-FFF2-40B4-BE49-F238E27FC236}">
                    <a16:creationId xmlns:a16="http://schemas.microsoft.com/office/drawing/2014/main" id="{0A6E9BAA-8E57-4BB6-86BF-0D4F4E97E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14386" y="496123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DA85E8C-E3E4-4457-827F-8908C14F0EE5}"/>
                </a:ext>
              </a:extLst>
            </p:cNvPr>
            <p:cNvSpPr/>
            <p:nvPr/>
          </p:nvSpPr>
          <p:spPr>
            <a:xfrm>
              <a:off x="6181746" y="2954908"/>
              <a:ext cx="5809140" cy="621612"/>
            </a:xfrm>
            <a:prstGeom prst="roundRect">
              <a:avLst/>
            </a:prstGeom>
            <a:noFill/>
            <a:ln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2000" b="1" dirty="0">
                  <a:solidFill>
                    <a:srgbClr val="FFC000"/>
                  </a:solidFill>
                  <a:latin typeface="Corbel"/>
                </a:rPr>
                <a:t>Internal</a:t>
              </a:r>
              <a:r>
                <a:rPr lang="en-US" sz="2000" dirty="0">
                  <a:solidFill>
                    <a:prstClr val="white"/>
                  </a:solidFill>
                  <a:latin typeface="Corbel"/>
                </a:rPr>
                <a:t> Federated FHE Learning System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FEEEB4E-4256-40CA-ABEA-F260ADB673EB}"/>
                </a:ext>
              </a:extLst>
            </p:cNvPr>
            <p:cNvGrpSpPr/>
            <p:nvPr/>
          </p:nvGrpSpPr>
          <p:grpSpPr>
            <a:xfrm>
              <a:off x="6733206" y="435912"/>
              <a:ext cx="4706221" cy="1954924"/>
              <a:chOff x="18097" y="509001"/>
              <a:chExt cx="4706221" cy="195492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02384DD-92B6-4612-B722-9D7DA7460235}"/>
                  </a:ext>
                </a:extLst>
              </p:cNvPr>
              <p:cNvGrpSpPr/>
              <p:nvPr/>
            </p:nvGrpSpPr>
            <p:grpSpPr>
              <a:xfrm>
                <a:off x="1914008" y="956174"/>
                <a:ext cx="914400" cy="1129832"/>
                <a:chOff x="9922476" y="2396290"/>
                <a:chExt cx="914400" cy="1129832"/>
              </a:xfrm>
            </p:grpSpPr>
            <p:pic>
              <p:nvPicPr>
                <p:cNvPr id="45" name="Graphic 44" descr="Female Profile">
                  <a:extLst>
                    <a:ext uri="{FF2B5EF4-FFF2-40B4-BE49-F238E27FC236}">
                      <a16:creationId xmlns:a16="http://schemas.microsoft.com/office/drawing/2014/main" id="{91314DE8-2338-4A14-BAB1-0BF27B002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2476" y="239629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46D4CF7-A534-409D-91C0-8DD5EED08717}"/>
                    </a:ext>
                  </a:extLst>
                </p:cNvPr>
                <p:cNvSpPr txBox="1"/>
                <p:nvPr/>
              </p:nvSpPr>
              <p:spPr>
                <a:xfrm>
                  <a:off x="9992391" y="3156918"/>
                  <a:ext cx="744114" cy="369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26"/>
                  <a:r>
                    <a:rPr lang="en-US" sz="1799" dirty="0">
                      <a:solidFill>
                        <a:prstClr val="white"/>
                      </a:solidFill>
                      <a:latin typeface="Corbel"/>
                    </a:rPr>
                    <a:t>Client</a:t>
                  </a: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6559CE6-2FED-40D6-B8F0-AACC046C6C91}"/>
                  </a:ext>
                </a:extLst>
              </p:cNvPr>
              <p:cNvSpPr/>
              <p:nvPr/>
            </p:nvSpPr>
            <p:spPr>
              <a:xfrm>
                <a:off x="166955" y="931593"/>
                <a:ext cx="1459144" cy="1179123"/>
              </a:xfrm>
              <a:prstGeom prst="rect">
                <a:avLst/>
              </a:prstGeom>
              <a:solidFill>
                <a:srgbClr val="FFCB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b="1" dirty="0">
                    <a:solidFill>
                      <a:srgbClr val="000000"/>
                    </a:solidFill>
                    <a:latin typeface="Corbel"/>
                  </a:rPr>
                  <a:t>Train </a:t>
                </a:r>
              </a:p>
              <a:p>
                <a:pPr algn="ctr" defTabSz="914126"/>
                <a:r>
                  <a:rPr lang="en-US" sz="1799" b="1" dirty="0">
                    <a:solidFill>
                      <a:srgbClr val="000000"/>
                    </a:solidFill>
                    <a:latin typeface="Corbel"/>
                  </a:rPr>
                  <a:t>FHE Adapted Model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E40AF0F-67A6-42EC-9872-D2963555B615}"/>
                  </a:ext>
                </a:extLst>
              </p:cNvPr>
              <p:cNvSpPr/>
              <p:nvPr/>
            </p:nvSpPr>
            <p:spPr>
              <a:xfrm>
                <a:off x="3116317" y="931593"/>
                <a:ext cx="1500258" cy="1179123"/>
              </a:xfrm>
              <a:prstGeom prst="rect">
                <a:avLst/>
              </a:prstGeom>
              <a:solidFill>
                <a:srgbClr val="FFCB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b="1" dirty="0">
                    <a:solidFill>
                      <a:srgbClr val="000000"/>
                    </a:solidFill>
                    <a:latin typeface="Corbel"/>
                  </a:rPr>
                  <a:t>Trained Model for Deployment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482B4FD3-82F4-4D1E-961D-B6EEA562908B}"/>
                  </a:ext>
                </a:extLst>
              </p:cNvPr>
              <p:cNvSpPr/>
              <p:nvPr/>
            </p:nvSpPr>
            <p:spPr>
              <a:xfrm>
                <a:off x="18097" y="509001"/>
                <a:ext cx="4706221" cy="1954924"/>
              </a:xfrm>
              <a:prstGeom prst="roundRect">
                <a:avLst/>
              </a:prstGeom>
              <a:noFill/>
              <a:ln>
                <a:solidFill>
                  <a:srgbClr val="FFCB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 dirty="0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47F2622-D806-4929-89B8-F1FB2D98253F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7706067" y="3576521"/>
              <a:ext cx="1380249" cy="14649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60E0A5C-DD97-40B1-9FDD-8688256ABF4F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9086317" y="3576521"/>
              <a:ext cx="102957" cy="14440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DE7E661-483A-4FB6-8AFE-4C992BBC3A82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9086317" y="3576521"/>
              <a:ext cx="1500482" cy="14440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C1466AC-C2C6-4A56-8E3F-0C1F283DD5AC}"/>
                </a:ext>
              </a:extLst>
            </p:cNvPr>
            <p:cNvCxnSpPr/>
            <p:nvPr/>
          </p:nvCxnSpPr>
          <p:spPr>
            <a:xfrm flipH="1">
              <a:off x="8409777" y="1441524"/>
              <a:ext cx="2193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1F9435C-31F0-4524-9E34-9A2DBB23525C}"/>
                </a:ext>
              </a:extLst>
            </p:cNvPr>
            <p:cNvCxnSpPr/>
            <p:nvPr/>
          </p:nvCxnSpPr>
          <p:spPr>
            <a:xfrm flipH="1">
              <a:off x="9543517" y="1441524"/>
              <a:ext cx="2193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399875B-BBAD-496E-B2FB-1B12DDB4E4A2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7611636" y="2037627"/>
              <a:ext cx="4040" cy="91728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73867BF-EABE-44B8-812C-01D6978C50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67614" y="2037627"/>
              <a:ext cx="2195" cy="91728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6DE29A5-86E7-4370-960F-C76D25A2527A}"/>
              </a:ext>
            </a:extLst>
          </p:cNvPr>
          <p:cNvSpPr txBox="1"/>
          <p:nvPr/>
        </p:nvSpPr>
        <p:spPr>
          <a:xfrm>
            <a:off x="2089202" y="145960"/>
            <a:ext cx="801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1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3: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Federated ML over FHE Data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95AD8E1-69AA-471D-B0E7-367E793E16F0}"/>
              </a:ext>
            </a:extLst>
          </p:cNvPr>
          <p:cNvGrpSpPr/>
          <p:nvPr/>
        </p:nvGrpSpPr>
        <p:grpSpPr>
          <a:xfrm>
            <a:off x="481594" y="733351"/>
            <a:ext cx="5372022" cy="6018767"/>
            <a:chOff x="6181745" y="435912"/>
            <a:chExt cx="5809141" cy="6183509"/>
          </a:xfrm>
        </p:grpSpPr>
        <p:sp>
          <p:nvSpPr>
            <p:cNvPr id="56" name="Flowchart: Magnetic Disk 55">
              <a:extLst>
                <a:ext uri="{FF2B5EF4-FFF2-40B4-BE49-F238E27FC236}">
                  <a16:creationId xmlns:a16="http://schemas.microsoft.com/office/drawing/2014/main" id="{EE1AFFA0-BD4C-45CF-A40A-7D431D2F03FE}"/>
                </a:ext>
              </a:extLst>
            </p:cNvPr>
            <p:cNvSpPr/>
            <p:nvPr/>
          </p:nvSpPr>
          <p:spPr>
            <a:xfrm>
              <a:off x="6181745" y="5041429"/>
              <a:ext cx="1381234" cy="1577992"/>
            </a:xfrm>
            <a:prstGeom prst="flowChartMagneticDisk">
              <a:avLst/>
            </a:prstGeom>
            <a:solidFill>
              <a:schemeClr val="tx1"/>
            </a:solidFill>
            <a:ln>
              <a:solidFill>
                <a:srgbClr val="0027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1799" dirty="0">
                  <a:solidFill>
                    <a:srgbClr val="00274C"/>
                  </a:solidFill>
                  <a:latin typeface="Corbel"/>
                </a:rPr>
                <a:t>Secure Data Hub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6F1B8D8-D07A-4D49-B58F-F8139275131C}"/>
                </a:ext>
              </a:extLst>
            </p:cNvPr>
            <p:cNvGrpSpPr/>
            <p:nvPr/>
          </p:nvGrpSpPr>
          <p:grpSpPr>
            <a:xfrm>
              <a:off x="7615676" y="4832304"/>
              <a:ext cx="1423272" cy="1787117"/>
              <a:chOff x="5316796" y="4961239"/>
              <a:chExt cx="1423272" cy="1787117"/>
            </a:xfrm>
          </p:grpSpPr>
          <p:sp>
            <p:nvSpPr>
              <p:cNvPr id="92" name="Flowchart: Magnetic Disk 91">
                <a:extLst>
                  <a:ext uri="{FF2B5EF4-FFF2-40B4-BE49-F238E27FC236}">
                    <a16:creationId xmlns:a16="http://schemas.microsoft.com/office/drawing/2014/main" id="{6C8DAE24-DF7B-47E2-B3CD-CA42B3E0B61A}"/>
                  </a:ext>
                </a:extLst>
              </p:cNvPr>
              <p:cNvSpPr/>
              <p:nvPr/>
            </p:nvSpPr>
            <p:spPr>
              <a:xfrm>
                <a:off x="5316796" y="5170364"/>
                <a:ext cx="1423272" cy="1577992"/>
              </a:xfrm>
              <a:prstGeom prst="flowChartMagneticDisk">
                <a:avLst/>
              </a:prstGeom>
              <a:solidFill>
                <a:srgbClr val="989C9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Partner X</a:t>
                </a:r>
              </a:p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Dataset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305731AE-FB3C-4188-9FC9-4EE4496823A1}"/>
                  </a:ext>
                </a:extLst>
              </p:cNvPr>
              <p:cNvGrpSpPr/>
              <p:nvPr/>
            </p:nvGrpSpPr>
            <p:grpSpPr>
              <a:xfrm>
                <a:off x="5535109" y="4961239"/>
                <a:ext cx="1139125" cy="914400"/>
                <a:chOff x="4230985" y="559070"/>
                <a:chExt cx="1139125" cy="914400"/>
              </a:xfrm>
            </p:grpSpPr>
            <p:pic>
              <p:nvPicPr>
                <p:cNvPr id="94" name="Graphic 93" descr="Key">
                  <a:extLst>
                    <a:ext uri="{FF2B5EF4-FFF2-40B4-BE49-F238E27FC236}">
                      <a16:creationId xmlns:a16="http://schemas.microsoft.com/office/drawing/2014/main" id="{BDE43B79-2490-456D-8FB7-45E5C706D4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0985" y="55907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4019861D-41EB-4F84-9069-472B55286B60}"/>
                    </a:ext>
                  </a:extLst>
                </p:cNvPr>
                <p:cNvSpPr txBox="1"/>
                <p:nvPr/>
              </p:nvSpPr>
              <p:spPr>
                <a:xfrm>
                  <a:off x="5050792" y="831604"/>
                  <a:ext cx="319318" cy="369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26"/>
                  <a:r>
                    <a:rPr lang="en-US" sz="1799" dirty="0">
                      <a:solidFill>
                        <a:prstClr val="white"/>
                      </a:solidFill>
                      <a:latin typeface="Corbel"/>
                    </a:rPr>
                    <a:t>X</a:t>
                  </a:r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E745108-BBAB-428C-83D7-F4B45B3B7F31}"/>
                </a:ext>
              </a:extLst>
            </p:cNvPr>
            <p:cNvGrpSpPr/>
            <p:nvPr/>
          </p:nvGrpSpPr>
          <p:grpSpPr>
            <a:xfrm>
              <a:off x="9091645" y="4811463"/>
              <a:ext cx="1423272" cy="1787117"/>
              <a:chOff x="5316796" y="4961239"/>
              <a:chExt cx="1423272" cy="1787117"/>
            </a:xfrm>
          </p:grpSpPr>
          <p:sp>
            <p:nvSpPr>
              <p:cNvPr id="88" name="Flowchart: Magnetic Disk 87">
                <a:extLst>
                  <a:ext uri="{FF2B5EF4-FFF2-40B4-BE49-F238E27FC236}">
                    <a16:creationId xmlns:a16="http://schemas.microsoft.com/office/drawing/2014/main" id="{0DE0B5A0-DACD-4B2E-B655-93C7D48F0673}"/>
                  </a:ext>
                </a:extLst>
              </p:cNvPr>
              <p:cNvSpPr/>
              <p:nvPr/>
            </p:nvSpPr>
            <p:spPr>
              <a:xfrm>
                <a:off x="5316796" y="5170364"/>
                <a:ext cx="1423272" cy="1577992"/>
              </a:xfrm>
              <a:prstGeom prst="flowChartMagneticDisk">
                <a:avLst/>
              </a:prstGeom>
              <a:solidFill>
                <a:srgbClr val="989C9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Partner Y</a:t>
                </a:r>
              </a:p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Dataset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0CE8A5-A6D2-47B1-9D62-24DBED4CC87A}"/>
                  </a:ext>
                </a:extLst>
              </p:cNvPr>
              <p:cNvGrpSpPr/>
              <p:nvPr/>
            </p:nvGrpSpPr>
            <p:grpSpPr>
              <a:xfrm>
                <a:off x="5535109" y="4961239"/>
                <a:ext cx="1142331" cy="914400"/>
                <a:chOff x="4230985" y="559070"/>
                <a:chExt cx="1142331" cy="914400"/>
              </a:xfrm>
            </p:grpSpPr>
            <p:pic>
              <p:nvPicPr>
                <p:cNvPr id="90" name="Graphic 89" descr="Key">
                  <a:extLst>
                    <a:ext uri="{FF2B5EF4-FFF2-40B4-BE49-F238E27FC236}">
                      <a16:creationId xmlns:a16="http://schemas.microsoft.com/office/drawing/2014/main" id="{1E49971D-FCB4-4EAC-982C-F74D954D26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0985" y="55907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A8C1200-89D9-4FE1-A99F-8E7F821DDA34}"/>
                    </a:ext>
                  </a:extLst>
                </p:cNvPr>
                <p:cNvSpPr txBox="1"/>
                <p:nvPr/>
              </p:nvSpPr>
              <p:spPr>
                <a:xfrm>
                  <a:off x="5050792" y="831604"/>
                  <a:ext cx="322524" cy="369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26"/>
                  <a:r>
                    <a:rPr lang="en-US" sz="1799" dirty="0">
                      <a:solidFill>
                        <a:prstClr val="white"/>
                      </a:solidFill>
                      <a:latin typeface="Corbel"/>
                    </a:rPr>
                    <a:t>Y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20BEEDB-277D-4FCB-8772-ED4C85B0A59D}"/>
                </a:ext>
              </a:extLst>
            </p:cNvPr>
            <p:cNvGrpSpPr/>
            <p:nvPr/>
          </p:nvGrpSpPr>
          <p:grpSpPr>
            <a:xfrm>
              <a:off x="10567614" y="4811463"/>
              <a:ext cx="1423272" cy="1787117"/>
              <a:chOff x="5316796" y="4961239"/>
              <a:chExt cx="1423272" cy="1787117"/>
            </a:xfrm>
          </p:grpSpPr>
          <p:sp>
            <p:nvSpPr>
              <p:cNvPr id="84" name="Flowchart: Magnetic Disk 83">
                <a:extLst>
                  <a:ext uri="{FF2B5EF4-FFF2-40B4-BE49-F238E27FC236}">
                    <a16:creationId xmlns:a16="http://schemas.microsoft.com/office/drawing/2014/main" id="{969AE103-6852-4215-8209-2997709077A3}"/>
                  </a:ext>
                </a:extLst>
              </p:cNvPr>
              <p:cNvSpPr/>
              <p:nvPr/>
            </p:nvSpPr>
            <p:spPr>
              <a:xfrm>
                <a:off x="5316796" y="5170364"/>
                <a:ext cx="1423272" cy="1577992"/>
              </a:xfrm>
              <a:prstGeom prst="flowChartMagneticDisk">
                <a:avLst/>
              </a:prstGeom>
              <a:solidFill>
                <a:srgbClr val="989C9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dirty="0">
                    <a:solidFill>
                      <a:srgbClr val="000000"/>
                    </a:solidFill>
                    <a:latin typeface="Corbel"/>
                  </a:rPr>
                  <a:t>Affiliate Z Dataset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87E4A2D-DCE2-49E9-B77A-84E806A7E19E}"/>
                  </a:ext>
                </a:extLst>
              </p:cNvPr>
              <p:cNvGrpSpPr/>
              <p:nvPr/>
            </p:nvGrpSpPr>
            <p:grpSpPr>
              <a:xfrm>
                <a:off x="5535109" y="4961239"/>
                <a:ext cx="1139125" cy="914400"/>
                <a:chOff x="4230985" y="559070"/>
                <a:chExt cx="1139125" cy="914400"/>
              </a:xfrm>
            </p:grpSpPr>
            <p:pic>
              <p:nvPicPr>
                <p:cNvPr id="86" name="Graphic 85" descr="Key">
                  <a:extLst>
                    <a:ext uri="{FF2B5EF4-FFF2-40B4-BE49-F238E27FC236}">
                      <a16:creationId xmlns:a16="http://schemas.microsoft.com/office/drawing/2014/main" id="{E5BBCF95-F4B2-434C-AE59-F87A5880FE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0985" y="55907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F71EBC2-3514-438A-ABCD-FA26381F3364}"/>
                    </a:ext>
                  </a:extLst>
                </p:cNvPr>
                <p:cNvSpPr txBox="1"/>
                <p:nvPr/>
              </p:nvSpPr>
              <p:spPr>
                <a:xfrm>
                  <a:off x="5050792" y="831604"/>
                  <a:ext cx="319318" cy="369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26"/>
                  <a:r>
                    <a:rPr lang="en-US" sz="1799" dirty="0">
                      <a:solidFill>
                        <a:prstClr val="white"/>
                      </a:solidFill>
                      <a:latin typeface="Corbel"/>
                    </a:rPr>
                    <a:t>Z</a:t>
                  </a:r>
                </a:p>
              </p:txBody>
            </p:sp>
          </p:grpSp>
        </p:grp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0340F8B4-431F-48E1-AD32-27DD6C5126FC}"/>
                </a:ext>
              </a:extLst>
            </p:cNvPr>
            <p:cNvSpPr/>
            <p:nvPr/>
          </p:nvSpPr>
          <p:spPr>
            <a:xfrm>
              <a:off x="6181746" y="2954908"/>
              <a:ext cx="5809140" cy="621612"/>
            </a:xfrm>
            <a:prstGeom prst="roundRect">
              <a:avLst/>
            </a:prstGeom>
            <a:noFill/>
            <a:ln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2000" b="1" dirty="0">
                  <a:solidFill>
                    <a:srgbClr val="FFC000"/>
                  </a:solidFill>
                  <a:latin typeface="Corbel"/>
                </a:rPr>
                <a:t>External</a:t>
              </a:r>
              <a:r>
                <a:rPr lang="en-US" sz="2000" dirty="0">
                  <a:solidFill>
                    <a:prstClr val="white"/>
                  </a:solidFill>
                  <a:latin typeface="Corbel"/>
                </a:rPr>
                <a:t> Federated FHE Learning System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BD80509-3BDE-4354-B8F9-7E3A98ABC5BF}"/>
                </a:ext>
              </a:extLst>
            </p:cNvPr>
            <p:cNvGrpSpPr/>
            <p:nvPr/>
          </p:nvGrpSpPr>
          <p:grpSpPr>
            <a:xfrm>
              <a:off x="6733206" y="435912"/>
              <a:ext cx="4706221" cy="1954924"/>
              <a:chOff x="18097" y="509001"/>
              <a:chExt cx="4706221" cy="1954924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38BE88F-B64E-4CE5-8FFD-874968C17B55}"/>
                  </a:ext>
                </a:extLst>
              </p:cNvPr>
              <p:cNvGrpSpPr/>
              <p:nvPr/>
            </p:nvGrpSpPr>
            <p:grpSpPr>
              <a:xfrm>
                <a:off x="1914008" y="956174"/>
                <a:ext cx="914400" cy="1129832"/>
                <a:chOff x="9922476" y="2396290"/>
                <a:chExt cx="914400" cy="1129832"/>
              </a:xfrm>
            </p:grpSpPr>
            <p:pic>
              <p:nvPicPr>
                <p:cNvPr id="82" name="Graphic 81" descr="Female Profile">
                  <a:extLst>
                    <a:ext uri="{FF2B5EF4-FFF2-40B4-BE49-F238E27FC236}">
                      <a16:creationId xmlns:a16="http://schemas.microsoft.com/office/drawing/2014/main" id="{AC3F02D5-EA82-443A-8DE2-F4E7CC452E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2476" y="239629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2375EA4-0042-49C3-9D8F-A20067169835}"/>
                    </a:ext>
                  </a:extLst>
                </p:cNvPr>
                <p:cNvSpPr txBox="1"/>
                <p:nvPr/>
              </p:nvSpPr>
              <p:spPr>
                <a:xfrm>
                  <a:off x="9992391" y="3156918"/>
                  <a:ext cx="744114" cy="369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26"/>
                  <a:r>
                    <a:rPr lang="en-US" sz="1799" dirty="0">
                      <a:solidFill>
                        <a:prstClr val="white"/>
                      </a:solidFill>
                      <a:latin typeface="Corbel"/>
                    </a:rPr>
                    <a:t>Client</a:t>
                  </a:r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EC7ACEE-F6A8-458D-905C-C5BECE9CA4E4}"/>
                  </a:ext>
                </a:extLst>
              </p:cNvPr>
              <p:cNvSpPr/>
              <p:nvPr/>
            </p:nvSpPr>
            <p:spPr>
              <a:xfrm>
                <a:off x="166955" y="931593"/>
                <a:ext cx="1459144" cy="1179123"/>
              </a:xfrm>
              <a:prstGeom prst="rect">
                <a:avLst/>
              </a:prstGeom>
              <a:solidFill>
                <a:srgbClr val="FFCB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799" b="1" dirty="0">
                    <a:solidFill>
                      <a:srgbClr val="000000"/>
                    </a:solidFill>
                    <a:latin typeface="Corbel"/>
                  </a:rPr>
                  <a:t>Train </a:t>
                </a:r>
              </a:p>
              <a:p>
                <a:pPr algn="ctr" defTabSz="914126"/>
                <a:r>
                  <a:rPr lang="en-US" sz="1799" b="1" dirty="0">
                    <a:solidFill>
                      <a:srgbClr val="000000"/>
                    </a:solidFill>
                    <a:latin typeface="Corbel"/>
                  </a:rPr>
                  <a:t>FHE Adapted Model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1DDCD5B-418F-4829-8697-6914EC0AAC01}"/>
                  </a:ext>
                </a:extLst>
              </p:cNvPr>
              <p:cNvSpPr/>
              <p:nvPr/>
            </p:nvSpPr>
            <p:spPr>
              <a:xfrm>
                <a:off x="3116317" y="931593"/>
                <a:ext cx="1500258" cy="1179123"/>
              </a:xfrm>
              <a:prstGeom prst="rect">
                <a:avLst/>
              </a:prstGeom>
              <a:solidFill>
                <a:srgbClr val="FFCB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r>
                  <a:rPr lang="en-US" sz="1600" b="1" dirty="0">
                    <a:solidFill>
                      <a:srgbClr val="000000"/>
                    </a:solidFill>
                    <a:latin typeface="Corbel"/>
                  </a:rPr>
                  <a:t>Trained Model for Deployment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172C4014-6843-4F45-98C3-BDC74B18DBEF}"/>
                  </a:ext>
                </a:extLst>
              </p:cNvPr>
              <p:cNvSpPr/>
              <p:nvPr/>
            </p:nvSpPr>
            <p:spPr>
              <a:xfrm>
                <a:off x="18097" y="509001"/>
                <a:ext cx="4706221" cy="1954924"/>
              </a:xfrm>
              <a:prstGeom prst="roundRect">
                <a:avLst/>
              </a:prstGeom>
              <a:noFill/>
              <a:ln>
                <a:solidFill>
                  <a:srgbClr val="FFCB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 dirty="0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09EA639-8295-4A4B-B976-E9CB74D8DA71}"/>
                </a:ext>
              </a:extLst>
            </p:cNvPr>
            <p:cNvCxnSpPr>
              <a:cxnSpLocks/>
              <a:stCxn id="66" idx="2"/>
              <a:endCxn id="56" idx="1"/>
            </p:cNvCxnSpPr>
            <p:nvPr/>
          </p:nvCxnSpPr>
          <p:spPr>
            <a:xfrm flipH="1">
              <a:off x="6872362" y="3576520"/>
              <a:ext cx="2213954" cy="14649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34D2E81-E481-4C44-9CF0-3FD6DD9E3899}"/>
                </a:ext>
              </a:extLst>
            </p:cNvPr>
            <p:cNvCxnSpPr>
              <a:stCxn id="66" idx="2"/>
            </p:cNvCxnSpPr>
            <p:nvPr/>
          </p:nvCxnSpPr>
          <p:spPr>
            <a:xfrm flipH="1">
              <a:off x="8327312" y="3576520"/>
              <a:ext cx="759004" cy="14649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81D5A49-38BD-49E7-927B-AD23F6FEA60E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9086316" y="3576520"/>
              <a:ext cx="709443" cy="14544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2E6C1AE-530C-4DF0-A651-E37915A597AF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9086316" y="3576520"/>
              <a:ext cx="2191784" cy="1444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847F1BB-6E73-433D-B4EB-3AE4CAE14E35}"/>
                </a:ext>
              </a:extLst>
            </p:cNvPr>
            <p:cNvCxnSpPr/>
            <p:nvPr/>
          </p:nvCxnSpPr>
          <p:spPr>
            <a:xfrm flipH="1">
              <a:off x="8409777" y="1441524"/>
              <a:ext cx="2193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7637A3B-B731-4A02-948B-800BA80F9612}"/>
                </a:ext>
              </a:extLst>
            </p:cNvPr>
            <p:cNvCxnSpPr/>
            <p:nvPr/>
          </p:nvCxnSpPr>
          <p:spPr>
            <a:xfrm flipH="1">
              <a:off x="9543517" y="1441524"/>
              <a:ext cx="2193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49949C3-3495-4C92-9ADA-1E1D15D05E2B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>
              <a:off x="7611636" y="2037627"/>
              <a:ext cx="4040" cy="91728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757CAA5-6587-458F-B1F7-73B60C799B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67614" y="2037627"/>
              <a:ext cx="2195" cy="91728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Graphic 95" descr="Key">
            <a:extLst>
              <a:ext uri="{FF2B5EF4-FFF2-40B4-BE49-F238E27FC236}">
                <a16:creationId xmlns:a16="http://schemas.microsoft.com/office/drawing/2014/main" id="{209F6D2C-41C1-4463-9F35-CE98F8257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997" y="5004405"/>
            <a:ext cx="845594" cy="8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352800"/>
            <a:ext cx="10969943" cy="182850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Care for Heart Failure Patients Using Tropical Geometry and Soft Computing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6987-FB6D-4DB8-81B8-AD0F35E3BB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5612" y="1828800"/>
            <a:ext cx="10969943" cy="1142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 Domain Knowledge into Machine Learning</a:t>
            </a:r>
            <a:endParaRPr kumimoji="0" lang="en-US" sz="40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A990-8B93-4A43-9BDF-2737503B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10512862" cy="1024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Challenge: “Black-Box” Machine Learning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D5DB-AC0B-9C49-9E67-C3C2353B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447800"/>
            <a:ext cx="10649986" cy="47831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Interpretability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conventional machine learning (ML) algorithms are opaque, which prevents the widespread use of these methods in sensitive clinical applications.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Justifications for the resulting recommendations and predictions</a:t>
            </a:r>
            <a:r>
              <a:rPr lang="x-non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important.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Complexity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ML methods, such as deep learning, utilize a large number of parameters and require tremendously large training dataset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applications, generating large training datasets may be costly or even impossible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is less interpretable and too complex to inject existing human knowledge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D5DB-AC0B-9C49-9E67-C3C2353B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295400"/>
            <a:ext cx="9861686" cy="392293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Heart failure (HF) is predicted to affect more than </a:t>
            </a:r>
            <a:r>
              <a:rPr 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 million 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adults by 2030</a:t>
            </a:r>
            <a:r>
              <a:rPr lang="en-US" altLang="zh-CN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Morbidity and mortality remain high.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options are limited: Heart Transplantation (HT) and durable Mechanical Circulatory Support (MCS) device implant.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evelop an automatic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decision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support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system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that can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dentify patients eligible for a Mechanical Circulatory Support (MCS) or</a:t>
            </a:r>
            <a:r>
              <a:rPr lang="zh-CN" altLang="en-US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Heart</a:t>
            </a:r>
            <a:r>
              <a:rPr lang="zh-CN" altLang="en-US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Transplant</a:t>
            </a:r>
            <a:r>
              <a:rPr lang="zh-CN" altLang="en-US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(HT)</a:t>
            </a:r>
            <a:r>
              <a:rPr lang="zh-CN" altLang="en-US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based</a:t>
            </a:r>
            <a:r>
              <a:rPr lang="zh-CN" altLang="en-US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on</a:t>
            </a:r>
            <a:r>
              <a:rPr lang="zh-CN" altLang="en-US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clinical</a:t>
            </a:r>
            <a:r>
              <a:rPr lang="zh-CN" altLang="en-US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observations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940022-31E2-1943-A875-D02786B2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152400"/>
            <a:ext cx="11487183" cy="792394"/>
          </a:xfrm>
        </p:spPr>
        <p:txBody>
          <a:bodyPr>
            <a:normAutofit/>
          </a:bodyPr>
          <a:lstStyle/>
          <a:p>
            <a:pPr algn="ctr"/>
            <a:r>
              <a:rPr lang="en-US" sz="34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</a:t>
            </a:r>
          </a:p>
        </p:txBody>
      </p:sp>
    </p:spTree>
    <p:extLst>
      <p:ext uri="{BB962C8B-B14F-4D97-AF65-F5344CB8AC3E}">
        <p14:creationId xmlns:p14="http://schemas.microsoft.com/office/powerpoint/2010/main" val="38617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7CC1A7-F778-47CD-8F5B-1E34220B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1399100"/>
            <a:ext cx="6868703" cy="46431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785B06-8DBB-476A-8423-A1B10F1C98A5}"/>
              </a:ext>
            </a:extLst>
          </p:cNvPr>
          <p:cNvSpPr txBox="1"/>
          <p:nvPr/>
        </p:nvSpPr>
        <p:spPr>
          <a:xfrm>
            <a:off x="7500" y="1219200"/>
            <a:ext cx="4876907" cy="5261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864" lvl="1" indent="-285664">
              <a:buFont typeface="Arial" panose="020B0604020202020204" pitchFamily="34" charset="0"/>
              <a:buChar char="•"/>
            </a:pP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Tropical geometry allows gradual and improved training of models using gradient-based methods</a:t>
            </a:r>
          </a:p>
          <a:p>
            <a:pPr marL="742864" lvl="1" indent="-285664">
              <a:buFont typeface="Arial" panose="020B0604020202020204" pitchFamily="34" charset="0"/>
              <a:buChar char="•"/>
            </a:pP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Interpretable machine learning method</a:t>
            </a:r>
          </a:p>
          <a:p>
            <a:pPr marL="742864" lvl="1" indent="-285664">
              <a:buFont typeface="Arial" panose="020B0604020202020204" pitchFamily="34" charset="0"/>
              <a:buChar char="•"/>
            </a:pP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based model</a:t>
            </a:r>
          </a:p>
          <a:p>
            <a:pPr marL="742864" lvl="1" indent="-285664">
              <a:buFont typeface="Arial" panose="020B0604020202020204" pitchFamily="34" charset="0"/>
              <a:buChar char="•"/>
            </a:pP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with respect to knowledge extraction and interpretation. </a:t>
            </a:r>
          </a:p>
          <a:p>
            <a:pPr marL="742864" lvl="1" indent="-285664">
              <a:buFont typeface="Arial" panose="020B0604020202020204" pitchFamily="34" charset="0"/>
              <a:buChar char="•"/>
            </a:pP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Fusing domain knowledge (e.g., clinical criteria/standards for therapy selection) into the network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3EC1D4-F7C3-42E0-8F47-0D7232CF8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79639"/>
            <a:ext cx="10820400" cy="611482"/>
          </a:xfrm>
        </p:spPr>
        <p:txBody>
          <a:bodyPr>
            <a:noAutofit/>
          </a:bodyPr>
          <a:lstStyle/>
          <a:p>
            <a:pPr algn="ctr"/>
            <a:r>
              <a:rPr lang="en-US" sz="3199" b="1" dirty="0">
                <a:solidFill>
                  <a:schemeClr val="accent3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Tropical Geometry Fuzzy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0973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879" y="111005"/>
            <a:ext cx="10351065" cy="6519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Current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4D0A1-8603-4B0D-834D-1C74C4DE8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989" b="88244"/>
          <a:stretch/>
        </p:blipFill>
        <p:spPr>
          <a:xfrm>
            <a:off x="3594130" y="1213059"/>
            <a:ext cx="3241740" cy="935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D0F17-6D7A-47E1-9907-2D05F4742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1" r="55877" b="86569"/>
          <a:stretch/>
        </p:blipFill>
        <p:spPr>
          <a:xfrm>
            <a:off x="404176" y="2728205"/>
            <a:ext cx="2775699" cy="85800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60BFB-6712-45B1-8EA0-EDD9818BA6D2}"/>
              </a:ext>
            </a:extLst>
          </p:cNvPr>
          <p:cNvGrpSpPr/>
          <p:nvPr/>
        </p:nvGrpSpPr>
        <p:grpSpPr>
          <a:xfrm>
            <a:off x="1633600" y="3700790"/>
            <a:ext cx="3581400" cy="866774"/>
            <a:chOff x="3745940" y="786363"/>
            <a:chExt cx="3134843" cy="609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41021B-E845-4802-8E01-F39BB8770451}"/>
                </a:ext>
              </a:extLst>
            </p:cNvPr>
            <p:cNvSpPr/>
            <p:nvPr/>
          </p:nvSpPr>
          <p:spPr>
            <a:xfrm>
              <a:off x="3745940" y="786363"/>
              <a:ext cx="3134843" cy="6096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C68D7C-F105-41E5-AFF9-DC3C49946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4612" y="833317"/>
              <a:ext cx="2857500" cy="43815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9ECBC6-2542-4582-9C3E-258D210A09DC}"/>
              </a:ext>
            </a:extLst>
          </p:cNvPr>
          <p:cNvGrpSpPr/>
          <p:nvPr/>
        </p:nvGrpSpPr>
        <p:grpSpPr>
          <a:xfrm>
            <a:off x="6617528" y="2999995"/>
            <a:ext cx="1774589" cy="438150"/>
            <a:chOff x="4757200" y="286398"/>
            <a:chExt cx="1664001" cy="3371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6A5358-77A4-4278-8210-3ED669A8BC7C}"/>
                </a:ext>
              </a:extLst>
            </p:cNvPr>
            <p:cNvSpPr/>
            <p:nvPr/>
          </p:nvSpPr>
          <p:spPr>
            <a:xfrm>
              <a:off x="4757200" y="286398"/>
              <a:ext cx="1664001" cy="3371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8A776D-8A0B-496B-A0B6-AF7AA45EA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9711" y="298647"/>
              <a:ext cx="1568021" cy="25953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F67D64-61F0-48D1-8955-949D1F484B13}"/>
              </a:ext>
            </a:extLst>
          </p:cNvPr>
          <p:cNvGrpSpPr/>
          <p:nvPr/>
        </p:nvGrpSpPr>
        <p:grpSpPr>
          <a:xfrm>
            <a:off x="172588" y="5004359"/>
            <a:ext cx="3250592" cy="592726"/>
            <a:chOff x="134340" y="5673128"/>
            <a:chExt cx="3250592" cy="5927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97DCCD-528B-400C-A3C0-5DC1FA0A8949}"/>
                </a:ext>
              </a:extLst>
            </p:cNvPr>
            <p:cNvSpPr/>
            <p:nvPr/>
          </p:nvSpPr>
          <p:spPr>
            <a:xfrm>
              <a:off x="134340" y="5673128"/>
              <a:ext cx="3250592" cy="5927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ome">
              <a:extLst>
                <a:ext uri="{FF2B5EF4-FFF2-40B4-BE49-F238E27FC236}">
                  <a16:creationId xmlns:a16="http://schemas.microsoft.com/office/drawing/2014/main" id="{6175FFD3-7148-4831-A4CE-1AAF15164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88" y="5673128"/>
              <a:ext cx="3200400" cy="49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C5EF5A54-D374-4A1A-892D-0D3F5356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5149005"/>
            <a:ext cx="2152487" cy="4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1CB0A3-2A03-47DA-AB31-5730D43F8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5" t="37742" r="11581" b="48938"/>
          <a:stretch/>
        </p:blipFill>
        <p:spPr>
          <a:xfrm>
            <a:off x="7999412" y="1129102"/>
            <a:ext cx="2152487" cy="7475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EE4F04-3045-4883-883B-5EACE382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1" t="86680" r="15400" b="3940"/>
          <a:stretch/>
        </p:blipFill>
        <p:spPr>
          <a:xfrm>
            <a:off x="7687243" y="3464422"/>
            <a:ext cx="3796708" cy="776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38D55D-3F1E-400A-8A79-1D38962E1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435" y="4735726"/>
            <a:ext cx="1628775" cy="1428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65504F-7F46-4BDB-8247-AD00EA7392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12" y="1025652"/>
            <a:ext cx="1981200" cy="149838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B880BB3-8172-4846-B235-276E691C3338}"/>
              </a:ext>
            </a:extLst>
          </p:cNvPr>
          <p:cNvGrpSpPr/>
          <p:nvPr/>
        </p:nvGrpSpPr>
        <p:grpSpPr>
          <a:xfrm>
            <a:off x="4110369" y="2428937"/>
            <a:ext cx="2321472" cy="1066499"/>
            <a:chOff x="3972356" y="2524037"/>
            <a:chExt cx="1752600" cy="75374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14C645-250F-4DDE-A996-E6AB570CC403}"/>
                </a:ext>
              </a:extLst>
            </p:cNvPr>
            <p:cNvSpPr/>
            <p:nvPr/>
          </p:nvSpPr>
          <p:spPr>
            <a:xfrm>
              <a:off x="3972356" y="2524037"/>
              <a:ext cx="1752600" cy="75374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C86C2D-1800-4210-BBF6-C4179D263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72356" y="2646126"/>
              <a:ext cx="1752600" cy="57150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338BE03-B819-4671-812B-3D0006CA3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3088" y="2148602"/>
            <a:ext cx="2857500" cy="8667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B693FF-73B7-41C1-83BE-D5023AF64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87" t="14934" r="37299" b="78580"/>
          <a:stretch/>
        </p:blipFill>
        <p:spPr>
          <a:xfrm>
            <a:off x="9741587" y="4507618"/>
            <a:ext cx="1742364" cy="36397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4C9ACAF-F494-42AA-BD33-6C0E94B10B6D}"/>
              </a:ext>
            </a:extLst>
          </p:cNvPr>
          <p:cNvGrpSpPr/>
          <p:nvPr/>
        </p:nvGrpSpPr>
        <p:grpSpPr>
          <a:xfrm>
            <a:off x="8342643" y="5250033"/>
            <a:ext cx="2615738" cy="1211762"/>
            <a:chOff x="4715730" y="2478516"/>
            <a:chExt cx="2305405" cy="98679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D9AF92-4800-4DEC-A4A5-CD68A23D07D0}"/>
                </a:ext>
              </a:extLst>
            </p:cNvPr>
            <p:cNvSpPr/>
            <p:nvPr/>
          </p:nvSpPr>
          <p:spPr>
            <a:xfrm>
              <a:off x="4715730" y="2478516"/>
              <a:ext cx="2305405" cy="9867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517FE6-0601-479F-82AE-A0BEFA065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1356" y="2504174"/>
              <a:ext cx="2254152" cy="93547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300977-5D68-4431-BFF9-D421784DAB43}"/>
              </a:ext>
            </a:extLst>
          </p:cNvPr>
          <p:cNvGrpSpPr/>
          <p:nvPr/>
        </p:nvGrpSpPr>
        <p:grpSpPr>
          <a:xfrm>
            <a:off x="5702032" y="3696417"/>
            <a:ext cx="1742364" cy="873590"/>
            <a:chOff x="5644768" y="3443339"/>
            <a:chExt cx="2430844" cy="105246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6E6A96-A84B-4344-BE3A-D99580A11EE5}"/>
                </a:ext>
              </a:extLst>
            </p:cNvPr>
            <p:cNvSpPr/>
            <p:nvPr/>
          </p:nvSpPr>
          <p:spPr>
            <a:xfrm>
              <a:off x="5644768" y="3445258"/>
              <a:ext cx="2430844" cy="10505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2B01275-CA0F-48FF-924C-85A007C5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61468" y="3443339"/>
              <a:ext cx="2298395" cy="1013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1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214D-D270-5F4B-8029-8B2E4950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19200"/>
            <a:ext cx="10972800" cy="440009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Class 1</a:t>
            </a:r>
            <a:r>
              <a:rPr lang="zh-CN" altLang="en-US" sz="2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(positive)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Eligible for MCS/HT; Class 0</a:t>
            </a:r>
            <a:r>
              <a:rPr lang="zh-CN" altLang="en-US" sz="2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(negative)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Not</a:t>
            </a:r>
            <a:r>
              <a:rPr lang="zh-CN" altLang="en-US" sz="2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Eligible</a:t>
            </a:r>
            <a:r>
              <a:rPr lang="zh-CN" altLang="en-US" sz="2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for MCS/HT.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23 routinely collected clinical variables: age, lab test, physical examinations, echocardiography, etc.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REVIVAL Dataset:</a:t>
            </a:r>
            <a:endParaRPr lang="en-US" altLang="zh-CN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All enrolled patients were assessed for outcomes and underwent follow-up assessments and tests for 2-years at 1-6 time points: 0, 2, 6, 12, 18, 24-months.</a:t>
            </a: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positive samples from 64 patients;</a:t>
            </a:r>
            <a:r>
              <a:rPr lang="zh-CN" altLang="en-US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1335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negative samples from 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339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patients</a:t>
            </a:r>
            <a:endParaRPr lang="en-US" altLang="zh-C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INTERMACS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2999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2999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lvl="1"/>
            <a:endParaRPr lang="en-US" sz="11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endParaRPr lang="en-US" sz="1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0B03F-9058-7A49-9723-701A3415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806F-B56B-8A49-866C-EBC863F9494A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A49C32-7AA0-4D43-8F4A-8158AA8E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18" y="152400"/>
            <a:ext cx="11411788" cy="814688"/>
          </a:xfrm>
        </p:spPr>
        <p:txBody>
          <a:bodyPr>
            <a:noAutofit/>
          </a:bodyPr>
          <a:lstStyle/>
          <a:p>
            <a:pPr algn="ctr"/>
            <a:r>
              <a:rPr lang="en-US" altLang="zh-CN" sz="35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en-US" sz="3599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95A6-7B8F-C548-82A0-044E58F1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2400"/>
            <a:ext cx="10512862" cy="667716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x-none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3D398BC-9715-A344-85AA-0A5CBA181DDA}"/>
              </a:ext>
            </a:extLst>
          </p:cNvPr>
          <p:cNvGraphicFramePr>
            <a:graphicFrameLocks noGrp="1"/>
          </p:cNvGraphicFramePr>
          <p:nvPr/>
        </p:nvGraphicFramePr>
        <p:xfrm>
          <a:off x="2702739" y="1660213"/>
          <a:ext cx="6081162" cy="210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16">
                  <a:extLst>
                    <a:ext uri="{9D8B030D-6E8A-4147-A177-3AD203B41FA5}">
                      <a16:colId xmlns:a16="http://schemas.microsoft.com/office/drawing/2014/main" val="4055169810"/>
                    </a:ext>
                  </a:extLst>
                </a:gridCol>
                <a:gridCol w="2153467">
                  <a:extLst>
                    <a:ext uri="{9D8B030D-6E8A-4147-A177-3AD203B41FA5}">
                      <a16:colId xmlns:a16="http://schemas.microsoft.com/office/drawing/2014/main" val="1493441825"/>
                    </a:ext>
                  </a:extLst>
                </a:gridCol>
                <a:gridCol w="2054979">
                  <a:extLst>
                    <a:ext uri="{9D8B030D-6E8A-4147-A177-3AD203B41FA5}">
                      <a16:colId xmlns:a16="http://schemas.microsoft.com/office/drawing/2014/main" val="1390634900"/>
                    </a:ext>
                  </a:extLst>
                </a:gridCol>
              </a:tblGrid>
              <a:tr h="639913">
                <a:tc>
                  <a:txBody>
                    <a:bodyPr/>
                    <a:lstStyle/>
                    <a:p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Initialization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Initialized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Using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Rules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632213738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82.32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(2.43)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85.32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(2.09)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189322287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AUCPR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56.83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(3.45)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63.82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(2.40)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67286287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48.88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(5.56)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52.76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(5.17)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73812666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Optimal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Epsilon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376187754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023583D-B1E7-F24D-B079-D14CBD920473}"/>
              </a:ext>
            </a:extLst>
          </p:cNvPr>
          <p:cNvGraphicFramePr>
            <a:graphicFrameLocks noGrp="1"/>
          </p:cNvGraphicFramePr>
          <p:nvPr/>
        </p:nvGraphicFramePr>
        <p:xfrm>
          <a:off x="954788" y="4443627"/>
          <a:ext cx="10345980" cy="173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266">
                  <a:extLst>
                    <a:ext uri="{9D8B030D-6E8A-4147-A177-3AD203B41FA5}">
                      <a16:colId xmlns:a16="http://schemas.microsoft.com/office/drawing/2014/main" val="3672346650"/>
                    </a:ext>
                  </a:extLst>
                </a:gridCol>
                <a:gridCol w="1966960">
                  <a:extLst>
                    <a:ext uri="{9D8B030D-6E8A-4147-A177-3AD203B41FA5}">
                      <a16:colId xmlns:a16="http://schemas.microsoft.com/office/drawing/2014/main" val="1493441825"/>
                    </a:ext>
                  </a:extLst>
                </a:gridCol>
                <a:gridCol w="1554149">
                  <a:extLst>
                    <a:ext uri="{9D8B030D-6E8A-4147-A177-3AD203B41FA5}">
                      <a16:colId xmlns:a16="http://schemas.microsoft.com/office/drawing/2014/main" val="3394787414"/>
                    </a:ext>
                  </a:extLst>
                </a:gridCol>
                <a:gridCol w="1957535">
                  <a:extLst>
                    <a:ext uri="{9D8B030D-6E8A-4147-A177-3AD203B41FA5}">
                      <a16:colId xmlns:a16="http://schemas.microsoft.com/office/drawing/2014/main" val="175419378"/>
                    </a:ext>
                  </a:extLst>
                </a:gridCol>
                <a:gridCol w="1957535">
                  <a:extLst>
                    <a:ext uri="{9D8B030D-6E8A-4147-A177-3AD203B41FA5}">
                      <a16:colId xmlns:a16="http://schemas.microsoft.com/office/drawing/2014/main" val="1909366912"/>
                    </a:ext>
                  </a:extLst>
                </a:gridCol>
                <a:gridCol w="1957535">
                  <a:extLst>
                    <a:ext uri="{9D8B030D-6E8A-4147-A177-3AD203B41FA5}">
                      <a16:colId xmlns:a16="http://schemas.microsoft.com/office/drawing/2014/main" val="2112930820"/>
                    </a:ext>
                  </a:extLst>
                </a:gridCol>
              </a:tblGrid>
              <a:tr h="639913"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Logistic</a:t>
                      </a:r>
                      <a:r>
                        <a:rPr lang="en-US" altLang="zh-C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Regression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 Forest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XGBoost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EBM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SVM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632213738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65.82 (5.33)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85.88 (2.38)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83.04 (3.75)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74.51 (13.72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0.37 (2.72)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189322287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AUCPR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39.07 (4.92)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63.82 (3.58)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59.40 (5.64)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49.42 (14.53)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53.00 (5.57)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67286287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 (0.00)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19.80 (4.45)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28.61 (5.45)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22.28 (13.53)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15.20 (4.70)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738126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14C00A-BBD8-2C4D-8D7F-CA53946DE9CF}"/>
              </a:ext>
            </a:extLst>
          </p:cNvPr>
          <p:cNvSpPr txBox="1"/>
          <p:nvPr/>
        </p:nvSpPr>
        <p:spPr>
          <a:xfrm>
            <a:off x="4776321" y="1290661"/>
            <a:ext cx="1971501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zh-CN" alt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x-none" sz="1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C0E7-E501-4A44-BF96-A21814229331}"/>
              </a:ext>
            </a:extLst>
          </p:cNvPr>
          <p:cNvSpPr txBox="1"/>
          <p:nvPr/>
        </p:nvSpPr>
        <p:spPr>
          <a:xfrm>
            <a:off x="4247497" y="3918866"/>
            <a:ext cx="3760563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zh-CN" alt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zh-CN" alt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zh-CN" alt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x-none" sz="1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E1F87CC-1C27-6F4C-AECE-BB41E58D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42" y="1375058"/>
            <a:ext cx="4807718" cy="497034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E21E56B-4814-414F-A77B-8A95F5F61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18" y="962247"/>
            <a:ext cx="4882962" cy="54154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DA5BC-2FA6-0145-A938-445C6C77C948}"/>
              </a:ext>
            </a:extLst>
          </p:cNvPr>
          <p:cNvSpPr/>
          <p:nvPr/>
        </p:nvSpPr>
        <p:spPr>
          <a:xfrm>
            <a:off x="6644396" y="1533100"/>
            <a:ext cx="936458" cy="4744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9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11D4D6-D5FD-1B43-9BF4-5197F106117D}"/>
              </a:ext>
            </a:extLst>
          </p:cNvPr>
          <p:cNvSpPr/>
          <p:nvPr/>
        </p:nvSpPr>
        <p:spPr>
          <a:xfrm>
            <a:off x="6267218" y="4427945"/>
            <a:ext cx="1313636" cy="4744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9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4B5D25-5F62-BE46-A2A0-2EB5CA393FD2}"/>
              </a:ext>
            </a:extLst>
          </p:cNvPr>
          <p:cNvSpPr/>
          <p:nvPr/>
        </p:nvSpPr>
        <p:spPr>
          <a:xfrm>
            <a:off x="10037208" y="6056134"/>
            <a:ext cx="494234" cy="3215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9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93ACD9-F8A6-694D-8A50-B50E60D5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82" y="93221"/>
            <a:ext cx="10512862" cy="744979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lang="x-none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200400"/>
            <a:ext cx="10969943" cy="28956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Monitoring of Hemodynamic Instability by Systematic Integration of Multimodal Clinical Data</a:t>
            </a:r>
            <a:b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6987-FB6D-4DB8-81B8-AD0F35E3BB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5612" y="1828800"/>
            <a:ext cx="10969943" cy="1142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Leveraging Higher Order 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32978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E826D4-0861-DB4B-AB05-74BE070C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90" y="-21964"/>
            <a:ext cx="10048791" cy="1371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5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Matters!</a:t>
            </a:r>
            <a:b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A9C00-54B5-4483-BD12-85E0C3970920}"/>
              </a:ext>
            </a:extLst>
          </p:cNvPr>
          <p:cNvSpPr/>
          <p:nvPr/>
        </p:nvSpPr>
        <p:spPr>
          <a:xfrm>
            <a:off x="196627" y="225172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C7A2C-5E92-42C3-AD60-EF6CD668E22E}"/>
              </a:ext>
            </a:extLst>
          </p:cNvPr>
          <p:cNvSpPr/>
          <p:nvPr/>
        </p:nvSpPr>
        <p:spPr>
          <a:xfrm>
            <a:off x="616141" y="225172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C80CB1-7613-4A00-AE4E-A14ED90A4C88}"/>
              </a:ext>
            </a:extLst>
          </p:cNvPr>
          <p:cNvSpPr/>
          <p:nvPr/>
        </p:nvSpPr>
        <p:spPr>
          <a:xfrm>
            <a:off x="1035866" y="225172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C35D9-5DD5-4651-924A-83D27B97D51B}"/>
              </a:ext>
            </a:extLst>
          </p:cNvPr>
          <p:cNvSpPr/>
          <p:nvPr/>
        </p:nvSpPr>
        <p:spPr>
          <a:xfrm>
            <a:off x="1455800" y="225172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92F831-6F7C-4A5E-8F5C-C02CBA13A110}"/>
              </a:ext>
            </a:extLst>
          </p:cNvPr>
          <p:cNvSpPr/>
          <p:nvPr/>
        </p:nvSpPr>
        <p:spPr>
          <a:xfrm>
            <a:off x="1875525" y="225172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E83BA-A2EB-4C55-AEA6-7056CB8DE906}"/>
              </a:ext>
            </a:extLst>
          </p:cNvPr>
          <p:cNvSpPr/>
          <p:nvPr/>
        </p:nvSpPr>
        <p:spPr>
          <a:xfrm>
            <a:off x="2295039" y="225172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D931A2-2161-44D9-8A4C-4BD6CAC78101}"/>
              </a:ext>
            </a:extLst>
          </p:cNvPr>
          <p:cNvSpPr/>
          <p:nvPr/>
        </p:nvSpPr>
        <p:spPr>
          <a:xfrm>
            <a:off x="4318081" y="3732908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9DA339-9FB9-4D5B-BB98-F8853BCB2EC9}"/>
              </a:ext>
            </a:extLst>
          </p:cNvPr>
          <p:cNvSpPr/>
          <p:nvPr/>
        </p:nvSpPr>
        <p:spPr>
          <a:xfrm>
            <a:off x="4737806" y="3732908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60D96E-79F9-48AC-9D1E-B2BA805E2B96}"/>
              </a:ext>
            </a:extLst>
          </p:cNvPr>
          <p:cNvSpPr/>
          <p:nvPr/>
        </p:nvSpPr>
        <p:spPr>
          <a:xfrm>
            <a:off x="5157320" y="3732908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F6BCA-3993-437E-9270-828F305F097D}"/>
              </a:ext>
            </a:extLst>
          </p:cNvPr>
          <p:cNvSpPr/>
          <p:nvPr/>
        </p:nvSpPr>
        <p:spPr>
          <a:xfrm>
            <a:off x="5577045" y="3732908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4B9C84-A2EE-4D2B-B260-31B153CB248E}"/>
              </a:ext>
            </a:extLst>
          </p:cNvPr>
          <p:cNvSpPr/>
          <p:nvPr/>
        </p:nvSpPr>
        <p:spPr>
          <a:xfrm>
            <a:off x="5996979" y="3732908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0B8DC4-5DE5-4AAD-9EB8-C381A567B415}"/>
              </a:ext>
            </a:extLst>
          </p:cNvPr>
          <p:cNvSpPr/>
          <p:nvPr/>
        </p:nvSpPr>
        <p:spPr>
          <a:xfrm>
            <a:off x="6416704" y="3732908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6AEABB-32E5-45B9-A150-91954813B721}"/>
              </a:ext>
            </a:extLst>
          </p:cNvPr>
          <p:cNvSpPr/>
          <p:nvPr/>
        </p:nvSpPr>
        <p:spPr>
          <a:xfrm>
            <a:off x="6836218" y="3732908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9E7504-357B-4B1C-9096-29D9A9781A36}"/>
              </a:ext>
            </a:extLst>
          </p:cNvPr>
          <p:cNvSpPr/>
          <p:nvPr/>
        </p:nvSpPr>
        <p:spPr>
          <a:xfrm>
            <a:off x="4318081" y="412265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63D94F-A91A-4363-B1A2-EA81D8DB44AE}"/>
              </a:ext>
            </a:extLst>
          </p:cNvPr>
          <p:cNvSpPr/>
          <p:nvPr/>
        </p:nvSpPr>
        <p:spPr>
          <a:xfrm>
            <a:off x="4737806" y="412265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3A6246-B4CA-451A-A9E9-1F185CC71859}"/>
              </a:ext>
            </a:extLst>
          </p:cNvPr>
          <p:cNvSpPr/>
          <p:nvPr/>
        </p:nvSpPr>
        <p:spPr>
          <a:xfrm>
            <a:off x="5157320" y="412265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633C52-7E9A-4B81-B0B1-47E317BF7E57}"/>
              </a:ext>
            </a:extLst>
          </p:cNvPr>
          <p:cNvSpPr/>
          <p:nvPr/>
        </p:nvSpPr>
        <p:spPr>
          <a:xfrm>
            <a:off x="5577045" y="412265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F230A6-8AE9-49F2-AB1D-DF11FFC15A98}"/>
              </a:ext>
            </a:extLst>
          </p:cNvPr>
          <p:cNvSpPr/>
          <p:nvPr/>
        </p:nvSpPr>
        <p:spPr>
          <a:xfrm>
            <a:off x="5996979" y="412265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95659D-E5F2-47B4-A426-6AAA6A34280F}"/>
              </a:ext>
            </a:extLst>
          </p:cNvPr>
          <p:cNvSpPr/>
          <p:nvPr/>
        </p:nvSpPr>
        <p:spPr>
          <a:xfrm>
            <a:off x="6416704" y="412265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2D3435-CDFB-44A4-B1B0-D8D09A80BFDE}"/>
              </a:ext>
            </a:extLst>
          </p:cNvPr>
          <p:cNvSpPr/>
          <p:nvPr/>
        </p:nvSpPr>
        <p:spPr>
          <a:xfrm>
            <a:off x="6836218" y="412265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437203-C820-4B47-A38D-8C089DCD9FC3}"/>
              </a:ext>
            </a:extLst>
          </p:cNvPr>
          <p:cNvSpPr/>
          <p:nvPr/>
        </p:nvSpPr>
        <p:spPr>
          <a:xfrm>
            <a:off x="4318081" y="4512397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B45E75-D797-474D-B359-39C142324468}"/>
              </a:ext>
            </a:extLst>
          </p:cNvPr>
          <p:cNvSpPr/>
          <p:nvPr/>
        </p:nvSpPr>
        <p:spPr>
          <a:xfrm>
            <a:off x="4737806" y="4512397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F35D9D-16DA-4B05-92CD-6CDB8BCB12CA}"/>
              </a:ext>
            </a:extLst>
          </p:cNvPr>
          <p:cNvSpPr/>
          <p:nvPr/>
        </p:nvSpPr>
        <p:spPr>
          <a:xfrm>
            <a:off x="5157320" y="4512397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4526E0-0336-464A-B0FA-5518FD7CE5E3}"/>
              </a:ext>
            </a:extLst>
          </p:cNvPr>
          <p:cNvSpPr/>
          <p:nvPr/>
        </p:nvSpPr>
        <p:spPr>
          <a:xfrm>
            <a:off x="5577045" y="4512397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D2522A-2E1A-4C5C-BEC1-37C1E7F4D674}"/>
              </a:ext>
            </a:extLst>
          </p:cNvPr>
          <p:cNvSpPr/>
          <p:nvPr/>
        </p:nvSpPr>
        <p:spPr>
          <a:xfrm>
            <a:off x="5996979" y="4512397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E2F188-1E06-4639-830E-362808C44D45}"/>
              </a:ext>
            </a:extLst>
          </p:cNvPr>
          <p:cNvSpPr/>
          <p:nvPr/>
        </p:nvSpPr>
        <p:spPr>
          <a:xfrm>
            <a:off x="6416704" y="4512397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B5A77F-11A9-409F-B381-7284CCE85E63}"/>
              </a:ext>
            </a:extLst>
          </p:cNvPr>
          <p:cNvSpPr/>
          <p:nvPr/>
        </p:nvSpPr>
        <p:spPr>
          <a:xfrm>
            <a:off x="6836218" y="4512397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C79B9-4242-49EC-AB1A-43B29DDDC478}"/>
              </a:ext>
            </a:extLst>
          </p:cNvPr>
          <p:cNvSpPr/>
          <p:nvPr/>
        </p:nvSpPr>
        <p:spPr>
          <a:xfrm>
            <a:off x="4318081" y="4902141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D2C5FB-4F57-4F5C-A95A-358E4DB41774}"/>
              </a:ext>
            </a:extLst>
          </p:cNvPr>
          <p:cNvSpPr/>
          <p:nvPr/>
        </p:nvSpPr>
        <p:spPr>
          <a:xfrm>
            <a:off x="4737806" y="4902141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6A3E9B-E027-4921-9244-31B28E68700D}"/>
              </a:ext>
            </a:extLst>
          </p:cNvPr>
          <p:cNvSpPr/>
          <p:nvPr/>
        </p:nvSpPr>
        <p:spPr>
          <a:xfrm>
            <a:off x="5157320" y="4902141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F23610-8D03-4342-8AAF-83D7874F34BD}"/>
              </a:ext>
            </a:extLst>
          </p:cNvPr>
          <p:cNvSpPr/>
          <p:nvPr/>
        </p:nvSpPr>
        <p:spPr>
          <a:xfrm>
            <a:off x="5577045" y="4902141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F7D876-4624-4653-B247-037AD7597BA1}"/>
              </a:ext>
            </a:extLst>
          </p:cNvPr>
          <p:cNvSpPr/>
          <p:nvPr/>
        </p:nvSpPr>
        <p:spPr>
          <a:xfrm>
            <a:off x="5996979" y="4902141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8C28DE-1517-4376-8426-6BEEAC89CC63}"/>
              </a:ext>
            </a:extLst>
          </p:cNvPr>
          <p:cNvSpPr/>
          <p:nvPr/>
        </p:nvSpPr>
        <p:spPr>
          <a:xfrm>
            <a:off x="6416704" y="4902141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9BA7B2-E59B-404D-B67B-E87894EA136F}"/>
              </a:ext>
            </a:extLst>
          </p:cNvPr>
          <p:cNvSpPr/>
          <p:nvPr/>
        </p:nvSpPr>
        <p:spPr>
          <a:xfrm>
            <a:off x="6836218" y="4902141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5BC06F-9B33-47DB-9F8E-E3BC9D504F05}"/>
              </a:ext>
            </a:extLst>
          </p:cNvPr>
          <p:cNvSpPr/>
          <p:nvPr/>
        </p:nvSpPr>
        <p:spPr>
          <a:xfrm>
            <a:off x="4318081" y="529188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094171-F9BF-4355-884D-230D027429AC}"/>
              </a:ext>
            </a:extLst>
          </p:cNvPr>
          <p:cNvSpPr/>
          <p:nvPr/>
        </p:nvSpPr>
        <p:spPr>
          <a:xfrm>
            <a:off x="4737806" y="5291886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A11549-CABD-489F-A7BA-2B98AF3079A1}"/>
              </a:ext>
            </a:extLst>
          </p:cNvPr>
          <p:cNvSpPr/>
          <p:nvPr/>
        </p:nvSpPr>
        <p:spPr>
          <a:xfrm>
            <a:off x="5157320" y="529188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811670-3CCE-42AE-990F-9C520C98A1E1}"/>
              </a:ext>
            </a:extLst>
          </p:cNvPr>
          <p:cNvSpPr/>
          <p:nvPr/>
        </p:nvSpPr>
        <p:spPr>
          <a:xfrm>
            <a:off x="5577045" y="529188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D8A7295-4408-43ED-834B-831030C43801}"/>
              </a:ext>
            </a:extLst>
          </p:cNvPr>
          <p:cNvSpPr/>
          <p:nvPr/>
        </p:nvSpPr>
        <p:spPr>
          <a:xfrm>
            <a:off x="5996979" y="529188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91FCF8-AE1A-43BB-98D7-ACBB07EA0F44}"/>
              </a:ext>
            </a:extLst>
          </p:cNvPr>
          <p:cNvSpPr/>
          <p:nvPr/>
        </p:nvSpPr>
        <p:spPr>
          <a:xfrm>
            <a:off x="6416704" y="5291886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BA0B0E-014A-4D4D-82AC-E5B03D81900C}"/>
              </a:ext>
            </a:extLst>
          </p:cNvPr>
          <p:cNvSpPr/>
          <p:nvPr/>
        </p:nvSpPr>
        <p:spPr>
          <a:xfrm>
            <a:off x="6836218" y="529188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91F6FA-4267-4897-8FE5-71F31EFD9A0E}"/>
              </a:ext>
            </a:extLst>
          </p:cNvPr>
          <p:cNvSpPr/>
          <p:nvPr/>
        </p:nvSpPr>
        <p:spPr>
          <a:xfrm>
            <a:off x="4318081" y="5681630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7D50AD-D842-4C16-953E-4B4D2F3DD57D}"/>
              </a:ext>
            </a:extLst>
          </p:cNvPr>
          <p:cNvSpPr/>
          <p:nvPr/>
        </p:nvSpPr>
        <p:spPr>
          <a:xfrm>
            <a:off x="4737806" y="5681630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D1370F-3074-4A4A-AD59-11D7A2E582DF}"/>
              </a:ext>
            </a:extLst>
          </p:cNvPr>
          <p:cNvSpPr/>
          <p:nvPr/>
        </p:nvSpPr>
        <p:spPr>
          <a:xfrm>
            <a:off x="5157320" y="5681630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994676-A463-4616-814E-3C47083C7E20}"/>
              </a:ext>
            </a:extLst>
          </p:cNvPr>
          <p:cNvSpPr/>
          <p:nvPr/>
        </p:nvSpPr>
        <p:spPr>
          <a:xfrm>
            <a:off x="5577045" y="5681630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14864B-FB5F-4699-964B-51887571610A}"/>
              </a:ext>
            </a:extLst>
          </p:cNvPr>
          <p:cNvSpPr/>
          <p:nvPr/>
        </p:nvSpPr>
        <p:spPr>
          <a:xfrm>
            <a:off x="5996979" y="5681630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F52601-92F7-4BC3-AA6A-C14612237237}"/>
              </a:ext>
            </a:extLst>
          </p:cNvPr>
          <p:cNvSpPr/>
          <p:nvPr/>
        </p:nvSpPr>
        <p:spPr>
          <a:xfrm>
            <a:off x="6416704" y="5681630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8CF354-7757-473C-9743-48AFA2D34093}"/>
              </a:ext>
            </a:extLst>
          </p:cNvPr>
          <p:cNvSpPr/>
          <p:nvPr/>
        </p:nvSpPr>
        <p:spPr>
          <a:xfrm>
            <a:off x="6836218" y="5681630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98771AB-F8C6-4B8B-8AEE-C33521D2C4E7}"/>
              </a:ext>
            </a:extLst>
          </p:cNvPr>
          <p:cNvSpPr/>
          <p:nvPr/>
        </p:nvSpPr>
        <p:spPr>
          <a:xfrm>
            <a:off x="4318081" y="6071375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98B4443-99EE-4FAC-A582-E3A0F3652076}"/>
              </a:ext>
            </a:extLst>
          </p:cNvPr>
          <p:cNvSpPr/>
          <p:nvPr/>
        </p:nvSpPr>
        <p:spPr>
          <a:xfrm>
            <a:off x="4737806" y="6071375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20664C-D8C6-449D-8811-5569D924069D}"/>
              </a:ext>
            </a:extLst>
          </p:cNvPr>
          <p:cNvSpPr/>
          <p:nvPr/>
        </p:nvSpPr>
        <p:spPr>
          <a:xfrm>
            <a:off x="5157320" y="6071375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DCB49C4-6CF7-4C29-8345-DF8B46EB45BF}"/>
              </a:ext>
            </a:extLst>
          </p:cNvPr>
          <p:cNvSpPr/>
          <p:nvPr/>
        </p:nvSpPr>
        <p:spPr>
          <a:xfrm>
            <a:off x="5577045" y="6071375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876D236-BA5D-410E-8584-8310C5B44419}"/>
              </a:ext>
            </a:extLst>
          </p:cNvPr>
          <p:cNvSpPr/>
          <p:nvPr/>
        </p:nvSpPr>
        <p:spPr>
          <a:xfrm>
            <a:off x="5996979" y="6071375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2A42B61-41DE-4D89-82BC-51BA17F942B3}"/>
              </a:ext>
            </a:extLst>
          </p:cNvPr>
          <p:cNvSpPr/>
          <p:nvPr/>
        </p:nvSpPr>
        <p:spPr>
          <a:xfrm>
            <a:off x="6416704" y="6071375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4914856-D7E8-4D12-BAC1-AB2CEB31CDD2}"/>
              </a:ext>
            </a:extLst>
          </p:cNvPr>
          <p:cNvSpPr/>
          <p:nvPr/>
        </p:nvSpPr>
        <p:spPr>
          <a:xfrm>
            <a:off x="6836218" y="6071375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1805ECC-3EA9-4FE1-94D2-270E3A7EE968}"/>
              </a:ext>
            </a:extLst>
          </p:cNvPr>
          <p:cNvSpPr/>
          <p:nvPr/>
        </p:nvSpPr>
        <p:spPr>
          <a:xfrm>
            <a:off x="2714553" y="224222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658AD-57B3-4F1C-B944-4C4CD37DEA29}"/>
              </a:ext>
            </a:extLst>
          </p:cNvPr>
          <p:cNvSpPr/>
          <p:nvPr/>
        </p:nvSpPr>
        <p:spPr>
          <a:xfrm>
            <a:off x="3134278" y="224222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CB975B-E9D1-4B2A-9594-0F6C04F2E7D5}"/>
              </a:ext>
            </a:extLst>
          </p:cNvPr>
          <p:cNvSpPr/>
          <p:nvPr/>
        </p:nvSpPr>
        <p:spPr>
          <a:xfrm>
            <a:off x="3553792" y="224222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3AB195C-F364-40CB-93E5-91ACA0A00EC4}"/>
              </a:ext>
            </a:extLst>
          </p:cNvPr>
          <p:cNvSpPr/>
          <p:nvPr/>
        </p:nvSpPr>
        <p:spPr>
          <a:xfrm>
            <a:off x="3973517" y="224222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72FE95-597A-412A-AD86-410C3CF53913}"/>
              </a:ext>
            </a:extLst>
          </p:cNvPr>
          <p:cNvSpPr/>
          <p:nvPr/>
        </p:nvSpPr>
        <p:spPr>
          <a:xfrm>
            <a:off x="4393451" y="224222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4610B-56C1-4705-A42A-5AAE0E5FF7F4}"/>
              </a:ext>
            </a:extLst>
          </p:cNvPr>
          <p:cNvSpPr/>
          <p:nvPr/>
        </p:nvSpPr>
        <p:spPr>
          <a:xfrm>
            <a:off x="4813176" y="224222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656044-B94E-48E0-A3B7-026B17A0B51B}"/>
              </a:ext>
            </a:extLst>
          </p:cNvPr>
          <p:cNvSpPr/>
          <p:nvPr/>
        </p:nvSpPr>
        <p:spPr>
          <a:xfrm>
            <a:off x="5232690" y="224222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6B8C1F-D4D9-4A80-973F-EDA3981F59A0}"/>
              </a:ext>
            </a:extLst>
          </p:cNvPr>
          <p:cNvSpPr/>
          <p:nvPr/>
        </p:nvSpPr>
        <p:spPr>
          <a:xfrm>
            <a:off x="5652207" y="223466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4E083B-128A-4182-8E01-2777C485C4A2}"/>
              </a:ext>
            </a:extLst>
          </p:cNvPr>
          <p:cNvSpPr/>
          <p:nvPr/>
        </p:nvSpPr>
        <p:spPr>
          <a:xfrm>
            <a:off x="6071932" y="223466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3179E2-85CA-49E6-8A01-E2D503887C33}"/>
              </a:ext>
            </a:extLst>
          </p:cNvPr>
          <p:cNvSpPr/>
          <p:nvPr/>
        </p:nvSpPr>
        <p:spPr>
          <a:xfrm>
            <a:off x="6491446" y="223466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A0952F-7DDA-407D-8D7F-D6A99AF8EAFD}"/>
              </a:ext>
            </a:extLst>
          </p:cNvPr>
          <p:cNvSpPr/>
          <p:nvPr/>
        </p:nvSpPr>
        <p:spPr>
          <a:xfrm>
            <a:off x="6911171" y="223466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5D0DE89-EAF7-468D-B395-C17B2786A4CA}"/>
              </a:ext>
            </a:extLst>
          </p:cNvPr>
          <p:cNvSpPr/>
          <p:nvPr/>
        </p:nvSpPr>
        <p:spPr>
          <a:xfrm>
            <a:off x="7331105" y="223466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0EC3D4-DFC9-426D-B418-432B87AFAF02}"/>
              </a:ext>
            </a:extLst>
          </p:cNvPr>
          <p:cNvSpPr/>
          <p:nvPr/>
        </p:nvSpPr>
        <p:spPr>
          <a:xfrm>
            <a:off x="7750830" y="223466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A62EF48-CAB6-4BCA-ABE9-B290AA82525E}"/>
              </a:ext>
            </a:extLst>
          </p:cNvPr>
          <p:cNvSpPr/>
          <p:nvPr/>
        </p:nvSpPr>
        <p:spPr>
          <a:xfrm>
            <a:off x="8170344" y="223466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DF33DE-F988-4E99-8CA6-AECEDB3DE35E}"/>
              </a:ext>
            </a:extLst>
          </p:cNvPr>
          <p:cNvSpPr/>
          <p:nvPr/>
        </p:nvSpPr>
        <p:spPr>
          <a:xfrm>
            <a:off x="8589858" y="2234662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7457EB-0887-4D7F-BF24-1D2866F16D81}"/>
              </a:ext>
            </a:extLst>
          </p:cNvPr>
          <p:cNvSpPr/>
          <p:nvPr/>
        </p:nvSpPr>
        <p:spPr>
          <a:xfrm>
            <a:off x="9009583" y="223466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59BE9A-D772-45BB-80CB-A776F01562C4}"/>
              </a:ext>
            </a:extLst>
          </p:cNvPr>
          <p:cNvSpPr/>
          <p:nvPr/>
        </p:nvSpPr>
        <p:spPr>
          <a:xfrm>
            <a:off x="9429097" y="223466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00B2120-2491-4F6E-BDAE-168577DEC91B}"/>
              </a:ext>
            </a:extLst>
          </p:cNvPr>
          <p:cNvSpPr/>
          <p:nvPr/>
        </p:nvSpPr>
        <p:spPr>
          <a:xfrm>
            <a:off x="9848822" y="223466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E0F9750-2DAF-4FC3-8FA9-225FF7B09C23}"/>
              </a:ext>
            </a:extLst>
          </p:cNvPr>
          <p:cNvSpPr/>
          <p:nvPr/>
        </p:nvSpPr>
        <p:spPr>
          <a:xfrm>
            <a:off x="10268756" y="223466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8CBB216-7885-42CC-A02B-5F2D5EC54C98}"/>
              </a:ext>
            </a:extLst>
          </p:cNvPr>
          <p:cNvSpPr/>
          <p:nvPr/>
        </p:nvSpPr>
        <p:spPr>
          <a:xfrm>
            <a:off x="10688481" y="2234662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BBECBF1-DD58-4584-B716-AAEAF14C6450}"/>
              </a:ext>
            </a:extLst>
          </p:cNvPr>
          <p:cNvSpPr/>
          <p:nvPr/>
        </p:nvSpPr>
        <p:spPr>
          <a:xfrm>
            <a:off x="750739" y="281234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D146506-28EA-4F24-8B08-00F5C1D7EB6E}"/>
              </a:ext>
            </a:extLst>
          </p:cNvPr>
          <p:cNvSpPr/>
          <p:nvPr/>
        </p:nvSpPr>
        <p:spPr>
          <a:xfrm>
            <a:off x="1170673" y="281234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10DEDE0-CA8D-4E02-9082-9284A0D31F51}"/>
              </a:ext>
            </a:extLst>
          </p:cNvPr>
          <p:cNvSpPr/>
          <p:nvPr/>
        </p:nvSpPr>
        <p:spPr>
          <a:xfrm>
            <a:off x="1590398" y="2812349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EE6D4D-86C3-40AF-B65A-4499787D3528}"/>
              </a:ext>
            </a:extLst>
          </p:cNvPr>
          <p:cNvSpPr/>
          <p:nvPr/>
        </p:nvSpPr>
        <p:spPr>
          <a:xfrm>
            <a:off x="2009912" y="281234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A25ABDB-5EAE-4502-BE79-BF1D95F0F971}"/>
              </a:ext>
            </a:extLst>
          </p:cNvPr>
          <p:cNvSpPr/>
          <p:nvPr/>
        </p:nvSpPr>
        <p:spPr>
          <a:xfrm>
            <a:off x="2429637" y="281234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2D2F00A-A928-415F-9A23-15D93AE88520}"/>
              </a:ext>
            </a:extLst>
          </p:cNvPr>
          <p:cNvSpPr/>
          <p:nvPr/>
        </p:nvSpPr>
        <p:spPr>
          <a:xfrm>
            <a:off x="2849571" y="281234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DC579B4-5690-4512-893E-6FAFBB5735D0}"/>
              </a:ext>
            </a:extLst>
          </p:cNvPr>
          <p:cNvSpPr/>
          <p:nvPr/>
        </p:nvSpPr>
        <p:spPr>
          <a:xfrm>
            <a:off x="3269296" y="2812349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587BFCE-BA73-453A-8B7D-74EA857AEA53}"/>
              </a:ext>
            </a:extLst>
          </p:cNvPr>
          <p:cNvSpPr/>
          <p:nvPr/>
        </p:nvSpPr>
        <p:spPr>
          <a:xfrm>
            <a:off x="3688810" y="281234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A208AC2-2878-41D4-93A5-FDFA36646773}"/>
              </a:ext>
            </a:extLst>
          </p:cNvPr>
          <p:cNvSpPr/>
          <p:nvPr/>
        </p:nvSpPr>
        <p:spPr>
          <a:xfrm>
            <a:off x="4108324" y="281670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C19E214-AC51-40AE-B4C6-5B21924755B6}"/>
              </a:ext>
            </a:extLst>
          </p:cNvPr>
          <p:cNvSpPr/>
          <p:nvPr/>
        </p:nvSpPr>
        <p:spPr>
          <a:xfrm>
            <a:off x="4528049" y="2816706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A5ABB60-3F40-42AF-AD33-258886DF8A34}"/>
              </a:ext>
            </a:extLst>
          </p:cNvPr>
          <p:cNvSpPr/>
          <p:nvPr/>
        </p:nvSpPr>
        <p:spPr>
          <a:xfrm>
            <a:off x="4947563" y="281670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903EBC4-E143-4AA8-8E0C-62E5DEFB5859}"/>
              </a:ext>
            </a:extLst>
          </p:cNvPr>
          <p:cNvSpPr/>
          <p:nvPr/>
        </p:nvSpPr>
        <p:spPr>
          <a:xfrm>
            <a:off x="5367288" y="281670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4E3F726-5B2B-4BD4-8E51-6227CACE2ACB}"/>
              </a:ext>
            </a:extLst>
          </p:cNvPr>
          <p:cNvSpPr/>
          <p:nvPr/>
        </p:nvSpPr>
        <p:spPr>
          <a:xfrm>
            <a:off x="5787222" y="281670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BD0FABC-ED93-4B59-BD04-079F773F7447}"/>
              </a:ext>
            </a:extLst>
          </p:cNvPr>
          <p:cNvSpPr/>
          <p:nvPr/>
        </p:nvSpPr>
        <p:spPr>
          <a:xfrm>
            <a:off x="6206947" y="2816706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660F381-457D-413B-B745-767AC7020591}"/>
              </a:ext>
            </a:extLst>
          </p:cNvPr>
          <p:cNvSpPr/>
          <p:nvPr/>
        </p:nvSpPr>
        <p:spPr>
          <a:xfrm>
            <a:off x="6626461" y="2816706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8D55125-7A82-43D7-9E5C-75E44588DFC9}"/>
              </a:ext>
            </a:extLst>
          </p:cNvPr>
          <p:cNvSpPr/>
          <p:nvPr/>
        </p:nvSpPr>
        <p:spPr>
          <a:xfrm>
            <a:off x="7044094" y="281286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19C877E-E8A9-44F5-8BC3-5B06395D7719}"/>
              </a:ext>
            </a:extLst>
          </p:cNvPr>
          <p:cNvSpPr/>
          <p:nvPr/>
        </p:nvSpPr>
        <p:spPr>
          <a:xfrm>
            <a:off x="7463819" y="2812869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675FD9-3B9F-4B78-83F7-CE1FAF12A246}"/>
              </a:ext>
            </a:extLst>
          </p:cNvPr>
          <p:cNvSpPr/>
          <p:nvPr/>
        </p:nvSpPr>
        <p:spPr>
          <a:xfrm>
            <a:off x="7883333" y="281286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41780C-CD43-4241-90C8-C44CE96262C3}"/>
              </a:ext>
            </a:extLst>
          </p:cNvPr>
          <p:cNvSpPr/>
          <p:nvPr/>
        </p:nvSpPr>
        <p:spPr>
          <a:xfrm>
            <a:off x="8303058" y="281286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7485B0A-3B00-434A-91C7-F9CDDD771FF5}"/>
              </a:ext>
            </a:extLst>
          </p:cNvPr>
          <p:cNvSpPr/>
          <p:nvPr/>
        </p:nvSpPr>
        <p:spPr>
          <a:xfrm>
            <a:off x="8722992" y="281286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51D3F30-382E-483D-BA75-8C088B3AA282}"/>
              </a:ext>
            </a:extLst>
          </p:cNvPr>
          <p:cNvSpPr/>
          <p:nvPr/>
        </p:nvSpPr>
        <p:spPr>
          <a:xfrm>
            <a:off x="9142717" y="2812869"/>
            <a:ext cx="419514" cy="399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F8BE3DD-066F-40CD-8E7C-26AED7642508}"/>
              </a:ext>
            </a:extLst>
          </p:cNvPr>
          <p:cNvSpPr/>
          <p:nvPr/>
        </p:nvSpPr>
        <p:spPr>
          <a:xfrm>
            <a:off x="9562231" y="2812869"/>
            <a:ext cx="419514" cy="39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B17877-025D-4400-987B-6FAC093AEC5E}"/>
              </a:ext>
            </a:extLst>
          </p:cNvPr>
          <p:cNvCxnSpPr/>
          <p:nvPr/>
        </p:nvCxnSpPr>
        <p:spPr>
          <a:xfrm flipV="1">
            <a:off x="11170466" y="2426780"/>
            <a:ext cx="614597" cy="1499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itle 1">
            <a:extLst>
              <a:ext uri="{FF2B5EF4-FFF2-40B4-BE49-F238E27FC236}">
                <a16:creationId xmlns:a16="http://schemas.microsoft.com/office/drawing/2014/main" id="{10B45D59-CF6F-4563-95AC-080EC3B83429}"/>
              </a:ext>
            </a:extLst>
          </p:cNvPr>
          <p:cNvSpPr txBox="1">
            <a:spLocks/>
          </p:cNvSpPr>
          <p:nvPr/>
        </p:nvSpPr>
        <p:spPr>
          <a:xfrm>
            <a:off x="394404" y="1074929"/>
            <a:ext cx="10515600" cy="629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Tensors?</a:t>
            </a:r>
          </a:p>
        </p:txBody>
      </p:sp>
    </p:spTree>
    <p:extLst>
      <p:ext uri="{BB962C8B-B14F-4D97-AF65-F5344CB8AC3E}">
        <p14:creationId xmlns:p14="http://schemas.microsoft.com/office/powerpoint/2010/main" val="42151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716024"/>
            <a:ext cx="10515599" cy="411480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patients for signs of hemodynamic instability and decompensation is an essential component of postoperative care.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Create a clinical decision support system that incorporates all salient physiological signal and EHR data to predict the onset of hemodynamic decompensation.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Challenge: How to capture trends in the data across different temporal and spatial cases, while reducing the number of features in the machine learning model.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E826D4-0861-DB4B-AB05-74BE070C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381000"/>
            <a:ext cx="1004879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5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Tensor-based Prediction of Hemodynamic Instability Events</a:t>
            </a:r>
            <a:b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846227" y="1267030"/>
            <a:ext cx="8424629" cy="511574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58" y="-23548"/>
            <a:ext cx="11032365" cy="10165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Representation When Assessing Treatments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2954" y="6382779"/>
            <a:ext cx="2047902" cy="365030"/>
          </a:xfrm>
        </p:spPr>
        <p:txBody>
          <a:bodyPr/>
          <a:lstStyle/>
          <a:p>
            <a:fld id="{0D6F1B0E-0E24-7C48-B744-9CD56468ACC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4853688" y="3776200"/>
            <a:ext cx="1520609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Scores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31915" y="4595576"/>
            <a:ext cx="2" cy="7446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13990" y="1286439"/>
            <a:ext cx="17925" cy="197776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22258" y="2795169"/>
            <a:ext cx="135806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Results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30053" y="3264204"/>
            <a:ext cx="13845" cy="211156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43898" y="1286439"/>
            <a:ext cx="0" cy="150128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18739" y="5513426"/>
            <a:ext cx="7429807" cy="35849"/>
          </a:xfrm>
          <a:prstGeom prst="straightConnector1">
            <a:avLst/>
          </a:prstGeom>
          <a:ln w="238125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7018" y="1605832"/>
            <a:ext cx="584126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Signals Features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2899426" y="2037082"/>
            <a:ext cx="13534" cy="333868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26405" y="1258307"/>
            <a:ext cx="0" cy="3475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6310041" y="4296415"/>
            <a:ext cx="1003540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07111" y="5023398"/>
            <a:ext cx="0" cy="3578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07111" y="1286441"/>
            <a:ext cx="0" cy="267436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25038" y="3256050"/>
            <a:ext cx="217899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79291" y="3625287"/>
            <a:ext cx="0" cy="174106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7479293" y="1286440"/>
            <a:ext cx="0" cy="187097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2528712" y="2934844"/>
            <a:ext cx="178125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History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19335" y="4027439"/>
            <a:ext cx="0" cy="133439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46223" y="1267030"/>
            <a:ext cx="0" cy="93926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4763693" y="2717977"/>
            <a:ext cx="15444" cy="261083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63692" y="1267031"/>
            <a:ext cx="0" cy="101105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26977" y="5328808"/>
            <a:ext cx="689432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446223" y="5698045"/>
            <a:ext cx="0" cy="2168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84546" y="6013542"/>
            <a:ext cx="184537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Decision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07902" y="5836110"/>
            <a:ext cx="184537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Decision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104262" y="5698045"/>
            <a:ext cx="0" cy="2168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30053" y="5914936"/>
            <a:ext cx="184537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Decision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926413" y="5681821"/>
            <a:ext cx="0" cy="2168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2962" y="1940690"/>
            <a:ext cx="6942707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23008" y="2456183"/>
            <a:ext cx="433265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878813" y="2979787"/>
            <a:ext cx="289014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885873" y="3440667"/>
            <a:ext cx="71626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749F61E-AD2B-4E64-9BB0-246FAF464957}"/>
              </a:ext>
            </a:extLst>
          </p:cNvPr>
          <p:cNvSpPr txBox="1"/>
          <p:nvPr/>
        </p:nvSpPr>
        <p:spPr>
          <a:xfrm>
            <a:off x="4094122" y="2321153"/>
            <a:ext cx="130035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</a:p>
        </p:txBody>
      </p:sp>
    </p:spTree>
    <p:extLst>
      <p:ext uri="{BB962C8B-B14F-4D97-AF65-F5344CB8AC3E}">
        <p14:creationId xmlns:p14="http://schemas.microsoft.com/office/powerpoint/2010/main" val="36282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77" y="893"/>
            <a:ext cx="10512862" cy="132521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– Taut String for Tensorization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1080"/>
          <a:stretch/>
        </p:blipFill>
        <p:spPr>
          <a:xfrm>
            <a:off x="921671" y="1706672"/>
            <a:ext cx="10135675" cy="4078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402F96-7247-A34D-8E07-C0D613F6E8A8}"/>
              </a:ext>
            </a:extLst>
          </p:cNvPr>
          <p:cNvSpPr txBox="1"/>
          <p:nvPr/>
        </p:nvSpPr>
        <p:spPr>
          <a:xfrm>
            <a:off x="2817398" y="5867400"/>
            <a:ext cx="6554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5 × 6 × 5 tensor extracted from an ECG signal. </a:t>
            </a:r>
          </a:p>
        </p:txBody>
      </p:sp>
    </p:spTree>
    <p:extLst>
      <p:ext uri="{BB962C8B-B14F-4D97-AF65-F5344CB8AC3E}">
        <p14:creationId xmlns:p14="http://schemas.microsoft.com/office/powerpoint/2010/main" val="13364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Decision Support Pipeline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0BFD5C9-D80F-C24E-AEAE-AF9086FB0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02" y="1143000"/>
            <a:ext cx="6085622" cy="4990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16FB-7DE4-4E9E-9970-FE55B388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83100"/>
            <a:ext cx="9144001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Cohort Descriptions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59A12-9632-4621-B916-F5D4D545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FF82B-F080-45DB-98CC-7D6C0AE9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233273"/>
            <a:ext cx="10820399" cy="5029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1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Elective cardiac surgery cohort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2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vascular surgery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3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surgery (e.g., exploratory laparotomy)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Orthopedic surgeries (e.g., total hip replacement)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Neurosurgery (e.g., craniotomy, spinal fusion)</a:t>
            </a:r>
          </a:p>
        </p:txBody>
      </p:sp>
    </p:spTree>
    <p:extLst>
      <p:ext uri="{BB962C8B-B14F-4D97-AF65-F5344CB8AC3E}">
        <p14:creationId xmlns:p14="http://schemas.microsoft.com/office/powerpoint/2010/main" val="8761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878" y="155874"/>
            <a:ext cx="10351065" cy="6519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Current International Sites (Academic Partners)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7329E-CEFE-43CB-A411-06002AEF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966569"/>
            <a:ext cx="1905000" cy="1905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F0B50C-BF6C-4442-954F-168A92004C9E}"/>
              </a:ext>
            </a:extLst>
          </p:cNvPr>
          <p:cNvGrpSpPr/>
          <p:nvPr/>
        </p:nvGrpSpPr>
        <p:grpSpPr>
          <a:xfrm>
            <a:off x="6170612" y="2376144"/>
            <a:ext cx="2857500" cy="1085850"/>
            <a:chOff x="6170612" y="2376144"/>
            <a:chExt cx="2857500" cy="10858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536E4A-C078-40E4-AF9E-984FF463359C}"/>
                </a:ext>
              </a:extLst>
            </p:cNvPr>
            <p:cNvSpPr/>
            <p:nvPr/>
          </p:nvSpPr>
          <p:spPr>
            <a:xfrm>
              <a:off x="6170612" y="2376144"/>
              <a:ext cx="2857500" cy="10858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8C8D8A-1427-44A5-B7EA-47C885C85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0612" y="2376144"/>
              <a:ext cx="2857500" cy="10858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DE0BB3-D854-4175-B477-70D283931768}"/>
              </a:ext>
            </a:extLst>
          </p:cNvPr>
          <p:cNvGrpSpPr/>
          <p:nvPr/>
        </p:nvGrpSpPr>
        <p:grpSpPr>
          <a:xfrm>
            <a:off x="3808411" y="4648200"/>
            <a:ext cx="4572001" cy="838201"/>
            <a:chOff x="2284412" y="3810000"/>
            <a:chExt cx="4572001" cy="8382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5A6269-A60F-44F7-9DE5-A3BCD5CD4B8E}"/>
                </a:ext>
              </a:extLst>
            </p:cNvPr>
            <p:cNvSpPr/>
            <p:nvPr/>
          </p:nvSpPr>
          <p:spPr>
            <a:xfrm>
              <a:off x="2284412" y="3810000"/>
              <a:ext cx="4572000" cy="838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DBE51E-774A-46BB-AED3-042BC22A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4413" y="3827151"/>
              <a:ext cx="4572000" cy="82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8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16FB-7DE4-4E9E-9970-FE55B388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Cohort 1 Results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3CF608-D951-4D14-93A2-7C8BF6DE5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703206"/>
              </p:ext>
            </p:extLst>
          </p:nvPr>
        </p:nvGraphicFramePr>
        <p:xfrm>
          <a:off x="1604779" y="1762872"/>
          <a:ext cx="8979265" cy="325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853">
                  <a:extLst>
                    <a:ext uri="{9D8B030D-6E8A-4147-A177-3AD203B41FA5}">
                      <a16:colId xmlns:a16="http://schemas.microsoft.com/office/drawing/2014/main" val="3263309345"/>
                    </a:ext>
                  </a:extLst>
                </a:gridCol>
                <a:gridCol w="1795853">
                  <a:extLst>
                    <a:ext uri="{9D8B030D-6E8A-4147-A177-3AD203B41FA5}">
                      <a16:colId xmlns:a16="http://schemas.microsoft.com/office/drawing/2014/main" val="343115171"/>
                    </a:ext>
                  </a:extLst>
                </a:gridCol>
                <a:gridCol w="1795853">
                  <a:extLst>
                    <a:ext uri="{9D8B030D-6E8A-4147-A177-3AD203B41FA5}">
                      <a16:colId xmlns:a16="http://schemas.microsoft.com/office/drawing/2014/main" val="3064246637"/>
                    </a:ext>
                  </a:extLst>
                </a:gridCol>
                <a:gridCol w="1795853">
                  <a:extLst>
                    <a:ext uri="{9D8B030D-6E8A-4147-A177-3AD203B41FA5}">
                      <a16:colId xmlns:a16="http://schemas.microsoft.com/office/drawing/2014/main" val="3076997481"/>
                    </a:ext>
                  </a:extLst>
                </a:gridCol>
                <a:gridCol w="1795853">
                  <a:extLst>
                    <a:ext uri="{9D8B030D-6E8A-4147-A177-3AD203B41FA5}">
                      <a16:colId xmlns:a16="http://schemas.microsoft.com/office/drawing/2014/main" val="1014091391"/>
                    </a:ext>
                  </a:extLst>
                </a:gridCol>
              </a:tblGrid>
              <a:tr h="98140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Prediction Window (hrs.)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LUCCK</a:t>
                      </a:r>
                    </a:p>
                    <a:p>
                      <a:pPr algn="ctr"/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SVM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58768755"/>
                  </a:ext>
                </a:extLst>
              </a:tr>
              <a:tr h="5685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 (n = 423)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0.90 (0.01)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0.94 (0.01)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0.83 (0.02)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0.91 (0.01)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284536594"/>
                  </a:ext>
                </a:extLst>
              </a:tr>
              <a:tr h="5685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(n = 466)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0.89 (0.01)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0.93 (0.01)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0.84 (0.02)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0.91 (0.01)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4067022507"/>
                  </a:ext>
                </a:extLst>
              </a:tr>
              <a:tr h="5685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(n = 426)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0.89 (0.01)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0.93 (0.01)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0.83 (0.02)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0.90 (0.01)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684177526"/>
                  </a:ext>
                </a:extLst>
              </a:tr>
              <a:tr h="568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 (n = 414)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0.91 (0.01)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0.93 (0.01)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0.85 (0.02)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0.91 (0.01)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7943992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59A12-9632-4621-B916-F5D4D545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16FB-7DE4-4E9E-9970-FE55B388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Cohort 2 Results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3CF608-D951-4D14-93A2-7C8BF6DE5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45346"/>
              </p:ext>
            </p:extLst>
          </p:nvPr>
        </p:nvGraphicFramePr>
        <p:xfrm>
          <a:off x="1441178" y="2050261"/>
          <a:ext cx="8944300" cy="327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60">
                  <a:extLst>
                    <a:ext uri="{9D8B030D-6E8A-4147-A177-3AD203B41FA5}">
                      <a16:colId xmlns:a16="http://schemas.microsoft.com/office/drawing/2014/main" val="3263309345"/>
                    </a:ext>
                  </a:extLst>
                </a:gridCol>
                <a:gridCol w="1788860">
                  <a:extLst>
                    <a:ext uri="{9D8B030D-6E8A-4147-A177-3AD203B41FA5}">
                      <a16:colId xmlns:a16="http://schemas.microsoft.com/office/drawing/2014/main" val="343115171"/>
                    </a:ext>
                  </a:extLst>
                </a:gridCol>
                <a:gridCol w="1788860">
                  <a:extLst>
                    <a:ext uri="{9D8B030D-6E8A-4147-A177-3AD203B41FA5}">
                      <a16:colId xmlns:a16="http://schemas.microsoft.com/office/drawing/2014/main" val="3064246637"/>
                    </a:ext>
                  </a:extLst>
                </a:gridCol>
                <a:gridCol w="1788860">
                  <a:extLst>
                    <a:ext uri="{9D8B030D-6E8A-4147-A177-3AD203B41FA5}">
                      <a16:colId xmlns:a16="http://schemas.microsoft.com/office/drawing/2014/main" val="3076997481"/>
                    </a:ext>
                  </a:extLst>
                </a:gridCol>
                <a:gridCol w="1788860">
                  <a:extLst>
                    <a:ext uri="{9D8B030D-6E8A-4147-A177-3AD203B41FA5}">
                      <a16:colId xmlns:a16="http://schemas.microsoft.com/office/drawing/2014/main" val="1014091391"/>
                    </a:ext>
                  </a:extLst>
                </a:gridCol>
              </a:tblGrid>
              <a:tr h="98592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Prediction Window (hrs.)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LUCCK</a:t>
                      </a:r>
                    </a:p>
                    <a:p>
                      <a:pPr algn="ctr"/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SVM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58768755"/>
                  </a:ext>
                </a:extLst>
              </a:tr>
              <a:tr h="5712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 (n = 66)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 (0.02)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 (0.01)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0.82 (0.06)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 (0.08)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284536594"/>
                  </a:ext>
                </a:extLst>
              </a:tr>
              <a:tr h="571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 (n = 60)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 (0.02)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 (0.01)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0.83 (0.07)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 (0.06)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4067022507"/>
                  </a:ext>
                </a:extLst>
              </a:tr>
              <a:tr h="571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 (n = 64)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 (0.01)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 (0.02)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0.88 (0.04)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 (0.04)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684177526"/>
                  </a:ext>
                </a:extLst>
              </a:tr>
              <a:tr h="571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 (n = 63)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 (0.02)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 (0.02)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0.87 (0.03)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0.90 (0.06)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7943992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59A12-9632-4621-B916-F5D4D545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16FB-7DE4-4E9E-9970-FE55B388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Cohort 3 Results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3CF608-D951-4D14-93A2-7C8BF6DE5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87329"/>
              </p:ext>
            </p:extLst>
          </p:nvPr>
        </p:nvGraphicFramePr>
        <p:xfrm>
          <a:off x="1409333" y="1882762"/>
          <a:ext cx="9370160" cy="351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032">
                  <a:extLst>
                    <a:ext uri="{9D8B030D-6E8A-4147-A177-3AD203B41FA5}">
                      <a16:colId xmlns:a16="http://schemas.microsoft.com/office/drawing/2014/main" val="3263309345"/>
                    </a:ext>
                  </a:extLst>
                </a:gridCol>
                <a:gridCol w="1874032">
                  <a:extLst>
                    <a:ext uri="{9D8B030D-6E8A-4147-A177-3AD203B41FA5}">
                      <a16:colId xmlns:a16="http://schemas.microsoft.com/office/drawing/2014/main" val="343115171"/>
                    </a:ext>
                  </a:extLst>
                </a:gridCol>
                <a:gridCol w="1874032">
                  <a:extLst>
                    <a:ext uri="{9D8B030D-6E8A-4147-A177-3AD203B41FA5}">
                      <a16:colId xmlns:a16="http://schemas.microsoft.com/office/drawing/2014/main" val="3064246637"/>
                    </a:ext>
                  </a:extLst>
                </a:gridCol>
                <a:gridCol w="1874032">
                  <a:extLst>
                    <a:ext uri="{9D8B030D-6E8A-4147-A177-3AD203B41FA5}">
                      <a16:colId xmlns:a16="http://schemas.microsoft.com/office/drawing/2014/main" val="3076997481"/>
                    </a:ext>
                  </a:extLst>
                </a:gridCol>
                <a:gridCol w="1874032">
                  <a:extLst>
                    <a:ext uri="{9D8B030D-6E8A-4147-A177-3AD203B41FA5}">
                      <a16:colId xmlns:a16="http://schemas.microsoft.com/office/drawing/2014/main" val="1014091391"/>
                    </a:ext>
                  </a:extLst>
                </a:gridCol>
              </a:tblGrid>
              <a:tr h="105819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Prediction Window (hrs.)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LUCCK</a:t>
                      </a:r>
                    </a:p>
                    <a:p>
                      <a:pPr algn="ctr"/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SVM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AUC mean (SD)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58768755"/>
                  </a:ext>
                </a:extLst>
              </a:tr>
              <a:tr h="613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0.5 (n = 21)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0.75 (0.13)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0.82 (0.15)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0.42 (0.03)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0.80 (0.15)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284536594"/>
                  </a:ext>
                </a:extLst>
              </a:tr>
              <a:tr h="6130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(n = 20)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0.75 (0.12)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0.82 (0.10)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0.51 (0.09)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0.67 (0.16)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4067022507"/>
                  </a:ext>
                </a:extLst>
              </a:tr>
              <a:tr h="6130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(n = 16)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0.74 (0.08)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0.72 (0.16)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0.79 (0.07)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0.81 (0.16)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684177526"/>
                  </a:ext>
                </a:extLst>
              </a:tr>
              <a:tr h="613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 (n = 12)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0.77 (0.09)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0.77 (0.15)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0.63 (0.10)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0.74 (0.14)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7943992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59A12-9632-4621-B916-F5D4D545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4191000"/>
            <a:ext cx="10969943" cy="114270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and Assessment of Treatments for Acute Diseases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5612" y="1066800"/>
            <a:ext cx="10969943" cy="1904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 Label Uncertainty and Asynchronous Data Availability to Create More Robust Models</a:t>
            </a:r>
          </a:p>
        </p:txBody>
      </p:sp>
    </p:spTree>
    <p:extLst>
      <p:ext uri="{BB962C8B-B14F-4D97-AF65-F5344CB8AC3E}">
        <p14:creationId xmlns:p14="http://schemas.microsoft.com/office/powerpoint/2010/main" val="34605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09" y="152399"/>
            <a:ext cx="10512603" cy="7620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Privileged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306" y="1321522"/>
            <a:ext cx="11352281" cy="1395493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analyzing EHR and physiological data to predict complex diseases, clinicians may not have even ordered medications/treatments/labs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machine learning: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6943" y="4689017"/>
            <a:ext cx="11352281" cy="953724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there is no privileged information available, can one infer the underlying phenotype had it been ordered and used for diagnosis?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01487" y="3714037"/>
            <a:ext cx="11383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4373" y="3005112"/>
            <a:ext cx="1522074" cy="1395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en-US" sz="18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Learning</a:t>
            </a:r>
          </a:p>
          <a:p>
            <a:pPr algn="ctr"/>
            <a:r>
              <a:rPr lang="en-US" sz="18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186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8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30944" y="3692017"/>
            <a:ext cx="11383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8507" y="3120481"/>
            <a:ext cx="1545745" cy="124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and Clinical Data</a:t>
            </a:r>
          </a:p>
          <a:p>
            <a:pPr algn="ctr"/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186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6445" y="2787184"/>
            <a:ext cx="1789425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Outcome</a:t>
            </a:r>
          </a:p>
          <a:p>
            <a:pPr algn="ctr"/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186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0326" y="3098742"/>
            <a:ext cx="3298486" cy="124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Treatments, drugs and some lab results</a:t>
            </a:r>
          </a:p>
          <a:p>
            <a:pPr algn="ctr"/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186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 </a:t>
            </a:r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18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Nowhere in the picture!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5582" y="4004095"/>
            <a:ext cx="1234744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X →Y</a:t>
            </a:r>
            <a:endParaRPr lang="en-US" sz="186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-12894"/>
            <a:ext cx="7696201" cy="8837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Bringing Chest X-Rays into the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84697" y="1219996"/>
            <a:ext cx="11352281" cy="151157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observation: Retrospective training datasets contain privileged information, which are not used in regular machine learning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Learning with Privileged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36" y="2638101"/>
            <a:ext cx="2433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Phase: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536" y="3173541"/>
            <a:ext cx="431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/ Real-time Use: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1423" y="3173541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→Y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4833" y="2650321"/>
            <a:ext cx="9223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training data, find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→Y,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knowledge of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X*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72587" y="4126542"/>
            <a:ext cx="10843650" cy="1330177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training, we will only need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predict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i.e., we won’t need privileged information to predict the outcome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Privileged information in training data have already influenced the choice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441"/>
            <a:ext cx="12188825" cy="94295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- Comparison with Privileged Learning</a:t>
            </a:r>
            <a:endParaRPr lang="en-US" sz="3199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217DBD6-5D68-D54E-82F9-7447181C4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78579"/>
              </p:ext>
            </p:extLst>
          </p:nvPr>
        </p:nvGraphicFramePr>
        <p:xfrm>
          <a:off x="303212" y="1447800"/>
          <a:ext cx="11658603" cy="5139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99">
                  <a:extLst>
                    <a:ext uri="{9D8B030D-6E8A-4147-A177-3AD203B41FA5}">
                      <a16:colId xmlns:a16="http://schemas.microsoft.com/office/drawing/2014/main" val="4262577600"/>
                    </a:ext>
                  </a:extLst>
                </a:gridCol>
                <a:gridCol w="1163288">
                  <a:extLst>
                    <a:ext uri="{9D8B030D-6E8A-4147-A177-3AD203B41FA5}">
                      <a16:colId xmlns:a16="http://schemas.microsoft.com/office/drawing/2014/main" val="1300888135"/>
                    </a:ext>
                  </a:extLst>
                </a:gridCol>
                <a:gridCol w="1163288">
                  <a:extLst>
                    <a:ext uri="{9D8B030D-6E8A-4147-A177-3AD203B41FA5}">
                      <a16:colId xmlns:a16="http://schemas.microsoft.com/office/drawing/2014/main" val="951146478"/>
                    </a:ext>
                  </a:extLst>
                </a:gridCol>
                <a:gridCol w="1163288">
                  <a:extLst>
                    <a:ext uri="{9D8B030D-6E8A-4147-A177-3AD203B41FA5}">
                      <a16:colId xmlns:a16="http://schemas.microsoft.com/office/drawing/2014/main" val="706360992"/>
                    </a:ext>
                  </a:extLst>
                </a:gridCol>
                <a:gridCol w="1163288">
                  <a:extLst>
                    <a:ext uri="{9D8B030D-6E8A-4147-A177-3AD203B41FA5}">
                      <a16:colId xmlns:a16="http://schemas.microsoft.com/office/drawing/2014/main" val="1564820527"/>
                    </a:ext>
                  </a:extLst>
                </a:gridCol>
                <a:gridCol w="1163288">
                  <a:extLst>
                    <a:ext uri="{9D8B030D-6E8A-4147-A177-3AD203B41FA5}">
                      <a16:colId xmlns:a16="http://schemas.microsoft.com/office/drawing/2014/main" val="1508570797"/>
                    </a:ext>
                  </a:extLst>
                </a:gridCol>
                <a:gridCol w="1163288">
                  <a:extLst>
                    <a:ext uri="{9D8B030D-6E8A-4147-A177-3AD203B41FA5}">
                      <a16:colId xmlns:a16="http://schemas.microsoft.com/office/drawing/2014/main" val="3279510802"/>
                    </a:ext>
                  </a:extLst>
                </a:gridCol>
                <a:gridCol w="1163288">
                  <a:extLst>
                    <a:ext uri="{9D8B030D-6E8A-4147-A177-3AD203B41FA5}">
                      <a16:colId xmlns:a16="http://schemas.microsoft.com/office/drawing/2014/main" val="616845922"/>
                    </a:ext>
                  </a:extLst>
                </a:gridCol>
                <a:gridCol w="1163288">
                  <a:extLst>
                    <a:ext uri="{9D8B030D-6E8A-4147-A177-3AD203B41FA5}">
                      <a16:colId xmlns:a16="http://schemas.microsoft.com/office/drawing/2014/main" val="3690513010"/>
                    </a:ext>
                  </a:extLst>
                </a:gridCol>
              </a:tblGrid>
              <a:tr h="30796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4" marR="60944" marT="30472" marB="304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967778"/>
                  </a:ext>
                </a:extLst>
              </a:tr>
              <a:tr h="30796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4" marR="60944" marT="30472" marB="304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Specificity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Specificity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352751"/>
                  </a:ext>
                </a:extLst>
              </a:tr>
              <a:tr h="3079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SVM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88.61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80.43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91.76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86.10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89.27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76.58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90.33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83.46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097980"/>
                  </a:ext>
                </a:extLst>
              </a:tr>
              <a:tr h="3079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SVM with LU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87.56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78.74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90.96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84.85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89.52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80.03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90.32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85.17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845326"/>
                  </a:ext>
                </a:extLst>
              </a:tr>
              <a:tr h="3079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LUPAPI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88.09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81.28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90.72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86.00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88.78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82.23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89.34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85.78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017065"/>
                  </a:ext>
                </a:extLst>
              </a:tr>
              <a:tr h="30796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LULUPAPI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87.96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83.59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89.65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86.62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88.38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85.40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88.63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87.01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944017"/>
                  </a:ext>
                </a:extLst>
              </a:tr>
              <a:tr h="547504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Shallow NN (2 layers, 10 nodes)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87.52 (± 1.32)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86.65 (± 6.01)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87.77 (± 4.26)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87.31 (± 0.94)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79.98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84.99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79.56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82.23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350633"/>
                  </a:ext>
                </a:extLst>
              </a:tr>
              <a:tr h="547504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Shallow NN (2 layers, 50 nodes)</a:t>
                      </a:r>
                    </a:p>
                  </a:txBody>
                  <a:tcPr marL="60944" marR="60944" marT="30472" marB="3047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87.89 (± 1.26)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84.81 (± 4.44)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89.08 (± 3.13)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86.94 (± 1.05)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83.41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82.97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89.05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85.39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4354"/>
                  </a:ext>
                </a:extLst>
              </a:tr>
              <a:tr h="547504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Shallow NN (2 layers, 100 nodes)</a:t>
                      </a:r>
                    </a:p>
                  </a:txBody>
                  <a:tcPr marL="60944" marR="60944" marT="30472" marB="3047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87.41 (± 1.14)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82.43 (± 11.35)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89.33 (± 5.45)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85.88 (± 3.09)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87.97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89.76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78.22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01878"/>
                  </a:ext>
                </a:extLst>
              </a:tr>
              <a:tr h="307963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LSTM (25 layers, 10 nodes)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90.94 (± 0.45)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83.10 (± 2.25)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93.97 (± 0.53)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88.53 (± 0.96)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88.39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64.33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90.41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77.34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36234"/>
                  </a:ext>
                </a:extLst>
              </a:tr>
              <a:tr h="307963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LSTM (25 layers, 50 nodes)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91.99 (± 0.68)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84.67 (± 2.51)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94.82 (± 0.46)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89.74 (± 1.21)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88.91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70.39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90.47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80.43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0055"/>
                  </a:ext>
                </a:extLst>
              </a:tr>
              <a:tr h="307963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LSTM (25 layers, 100 nodes)</a:t>
                      </a:r>
                    </a:p>
                  </a:txBody>
                  <a:tcPr marL="60944" marR="60944" marT="30472" marB="3047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92.62 (± 0.42)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85.79 (± 1.87)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95.25 (± 0.86)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90.52 (± 0.69)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87.40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71.76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88.71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80.24</a:t>
                      </a:r>
                    </a:p>
                  </a:txBody>
                  <a:tcPr marL="60944" marR="60944" marT="30472" marB="30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91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0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03412" y="457200"/>
            <a:ext cx="8227457" cy="617220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399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  <a:p>
            <a:pPr algn="ctr">
              <a:buNone/>
            </a:pPr>
            <a:b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http://najarianlab.ccmb.med.umich.edu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F1B0E-0E24-7C48-B744-9CD56468ACC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AA0FA-E14C-4BAA-8F78-CB0341FA425F}"/>
              </a:ext>
            </a:extLst>
          </p:cNvPr>
          <p:cNvSpPr txBox="1"/>
          <p:nvPr/>
        </p:nvSpPr>
        <p:spPr>
          <a:xfrm>
            <a:off x="2828680" y="1981200"/>
            <a:ext cx="664720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Kayvan Najarian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Professor of Computational Medicine and Bioinformatics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Professor of Emergency Medicine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Professor of Electrical Engineering and Computer Science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the Biomedical and Clinical Informatics Lab</a:t>
            </a:r>
          </a:p>
          <a:p>
            <a:pPr lvl="0" algn="ctr"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Director, Michigan Institute for Data Sciences </a:t>
            </a:r>
          </a:p>
          <a:p>
            <a:pPr lvl="0" algn="ctr"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Director, The Max Hari Weil Institute for Critical Care Research and Innovation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kavyan@med.umich.edu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893"/>
            <a:ext cx="10351065" cy="112017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Where will our solutions reside?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38594" y="1083268"/>
            <a:ext cx="10519299" cy="113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intend to cover the entire spectrum of drug design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3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highly simplified diagram to emphasize </a:t>
            </a:r>
            <a:r>
              <a:rPr lang="en-US" sz="3199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capabilities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43394" y="3986350"/>
            <a:ext cx="1947637" cy="914162"/>
            <a:chOff x="1043666" y="3986495"/>
            <a:chExt cx="1948144" cy="914400"/>
          </a:xfrm>
        </p:grpSpPr>
        <p:sp>
          <p:nvSpPr>
            <p:cNvPr id="4" name="Rectangle 3"/>
            <p:cNvSpPr/>
            <p:nvPr/>
          </p:nvSpPr>
          <p:spPr>
            <a:xfrm>
              <a:off x="1437562" y="3986495"/>
              <a:ext cx="1554248" cy="914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b="1" dirty="0">
                  <a:solidFill>
                    <a:srgbClr val="000000"/>
                  </a:solidFill>
                </a:rPr>
                <a:t>Algebraic screening methods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043666" y="4193133"/>
              <a:ext cx="393896" cy="4572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6740" y="2657286"/>
            <a:ext cx="1624830" cy="4148409"/>
            <a:chOff x="-6742" y="2657085"/>
            <a:chExt cx="1625253" cy="4149490"/>
          </a:xfrm>
        </p:grpSpPr>
        <p:sp>
          <p:nvSpPr>
            <p:cNvPr id="3" name="Oval 2"/>
            <p:cNvSpPr/>
            <p:nvPr/>
          </p:nvSpPr>
          <p:spPr>
            <a:xfrm>
              <a:off x="608543" y="2657085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08543" y="3054935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08543" y="3419410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08543" y="3817260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08543" y="4193133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08543" y="4590983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08543" y="4946517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08543" y="5344367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08543" y="5729181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8543" y="6127031"/>
              <a:ext cx="294818" cy="254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6742" y="6437371"/>
              <a:ext cx="1625253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dirty="0"/>
                <a:t>Potential drugs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16559" y="2815726"/>
            <a:ext cx="1589235" cy="1856245"/>
            <a:chOff x="2717267" y="2815566"/>
            <a:chExt cx="1589649" cy="1856729"/>
          </a:xfrm>
        </p:grpSpPr>
        <p:sp>
          <p:nvSpPr>
            <p:cNvPr id="20" name="Right Arrow 19"/>
            <p:cNvSpPr/>
            <p:nvPr/>
          </p:nvSpPr>
          <p:spPr>
            <a:xfrm>
              <a:off x="2991810" y="4215095"/>
              <a:ext cx="673762" cy="4572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17267" y="2815566"/>
              <a:ext cx="1589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9" dirty="0"/>
                <a:t>List of potential candidates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64617" y="2767996"/>
            <a:ext cx="2847380" cy="2132516"/>
            <a:chOff x="3665572" y="2767824"/>
            <a:chExt cx="2848122" cy="2133071"/>
          </a:xfrm>
        </p:grpSpPr>
        <p:sp>
          <p:nvSpPr>
            <p:cNvPr id="18" name="Rectangle 17"/>
            <p:cNvSpPr/>
            <p:nvPr/>
          </p:nvSpPr>
          <p:spPr>
            <a:xfrm>
              <a:off x="3665572" y="3986495"/>
              <a:ext cx="1554248" cy="914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b="1" dirty="0">
                  <a:solidFill>
                    <a:srgbClr val="000000"/>
                  </a:solidFill>
                </a:rPr>
                <a:t>Mechanistic + ML methods 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219820" y="4215095"/>
              <a:ext cx="998100" cy="4572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24045" y="2767824"/>
              <a:ext cx="1589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9" dirty="0"/>
                <a:t>Reduced list of potential candidates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6301" y="2672829"/>
            <a:ext cx="2947791" cy="2472469"/>
            <a:chOff x="6217920" y="2672632"/>
            <a:chExt cx="2948559" cy="2473113"/>
          </a:xfrm>
        </p:grpSpPr>
        <p:sp>
          <p:nvSpPr>
            <p:cNvPr id="24" name="Rectangle 23"/>
            <p:cNvSpPr/>
            <p:nvPr/>
          </p:nvSpPr>
          <p:spPr>
            <a:xfrm>
              <a:off x="6217920" y="3741645"/>
              <a:ext cx="1433185" cy="14041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b="1" dirty="0">
                  <a:solidFill>
                    <a:srgbClr val="000000"/>
                  </a:solidFill>
                </a:rPr>
                <a:t>Testing in-vitro/in-vivo diseases  models 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651255" y="4226184"/>
              <a:ext cx="1132627" cy="4572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76830" y="2672632"/>
              <a:ext cx="1589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9" dirty="0"/>
                <a:t>Further reduced list of potential candidates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67983" y="2672829"/>
            <a:ext cx="3104064" cy="2528153"/>
            <a:chOff x="8770267" y="2672632"/>
            <a:chExt cx="3104873" cy="2528812"/>
          </a:xfrm>
        </p:grpSpPr>
        <p:sp>
          <p:nvSpPr>
            <p:cNvPr id="27" name="Rectangle 26"/>
            <p:cNvSpPr/>
            <p:nvPr/>
          </p:nvSpPr>
          <p:spPr>
            <a:xfrm>
              <a:off x="8770267" y="3854876"/>
              <a:ext cx="1426062" cy="134656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b="1" dirty="0">
                  <a:solidFill>
                    <a:srgbClr val="000000"/>
                  </a:solidFill>
                </a:rPr>
                <a:t>Assessment of Clinical trials + treatment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285491" y="2672632"/>
              <a:ext cx="1589649" cy="175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9" dirty="0"/>
                <a:t>Identifying phenotypes , treatment assessment and creating feedback</a:t>
              </a:r>
            </a:p>
          </p:txBody>
        </p:sp>
      </p:grpSp>
      <p:cxnSp>
        <p:nvCxnSpPr>
          <p:cNvPr id="31" name="Elbow Connector 30"/>
          <p:cNvCxnSpPr>
            <a:stCxn id="27" idx="3"/>
          </p:cNvCxnSpPr>
          <p:nvPr/>
        </p:nvCxnSpPr>
        <p:spPr>
          <a:xfrm flipH="1">
            <a:off x="1394169" y="4527874"/>
            <a:ext cx="8799505" cy="1328137"/>
          </a:xfrm>
          <a:prstGeom prst="bentConnector3">
            <a:avLst>
              <a:gd name="adj1" fmla="val -10588"/>
            </a:avLst>
          </a:prstGeom>
          <a:ln w="2476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893"/>
            <a:ext cx="10351065" cy="112017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Data Challenges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780" y="1020399"/>
            <a:ext cx="11072946" cy="17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3599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and diversity:</a:t>
            </a:r>
            <a:r>
              <a:rPr lang="en-US" sz="35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Computational methods and models require large datasets containing all potential phenotypes for training and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80" y="2620233"/>
            <a:ext cx="10891053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3599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standards:</a:t>
            </a:r>
            <a:r>
              <a:rPr lang="en-US" sz="35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(and metadata) has to stored in standard format(s)</a:t>
            </a:r>
          </a:p>
        </p:txBody>
      </p:sp>
      <p:sp>
        <p:nvSpPr>
          <p:cNvPr id="5" name="Rectangle 4"/>
          <p:cNvSpPr/>
          <p:nvPr/>
        </p:nvSpPr>
        <p:spPr>
          <a:xfrm>
            <a:off x="746781" y="3651203"/>
            <a:ext cx="10891052" cy="17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3599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 and security: </a:t>
            </a:r>
            <a:r>
              <a:rPr lang="en-US" sz="35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Protecting privacy while enabling potential data sharing to create larger and more diverse databases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782" y="5266981"/>
            <a:ext cx="10891051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3599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Curation and integration: </a:t>
            </a:r>
            <a:r>
              <a:rPr lang="en-US" sz="35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Noisy/redundant data is a major issue when using computational models</a:t>
            </a:r>
          </a:p>
        </p:txBody>
      </p:sp>
    </p:spTree>
    <p:extLst>
      <p:ext uri="{BB962C8B-B14F-4D97-AF65-F5344CB8AC3E}">
        <p14:creationId xmlns:p14="http://schemas.microsoft.com/office/powerpoint/2010/main" val="16034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893"/>
            <a:ext cx="10351065" cy="112017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Algorithmic Challenges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71766" y="1251759"/>
            <a:ext cx="11072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complexity: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methodologies are too complex and may require very large databases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5190" y="2336562"/>
            <a:ext cx="11072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 and security: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properly train models, large and comprehensive databases are needed but privacy issues restrict creation of such databases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E945F-55F3-42B1-9D72-9869068347E2}"/>
              </a:ext>
            </a:extLst>
          </p:cNvPr>
          <p:cNvSpPr/>
          <p:nvPr/>
        </p:nvSpPr>
        <p:spPr>
          <a:xfrm>
            <a:off x="771766" y="4977915"/>
            <a:ext cx="11072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from incomplete databases: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AI/ML methods are unable to learn if some attributes/features are not always available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9A80D-7307-4AAD-AF41-DB87E7CDA4FF}"/>
              </a:ext>
            </a:extLst>
          </p:cNvPr>
          <p:cNvSpPr/>
          <p:nvPr/>
        </p:nvSpPr>
        <p:spPr>
          <a:xfrm>
            <a:off x="735190" y="3441794"/>
            <a:ext cx="110729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transparency: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AI/ML methods are not transparent - they provide a prediction but do not explain how the prediction was produced and what major factors were involved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3939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3" y="894"/>
            <a:ext cx="11893626" cy="64653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Computational Approaches to Drug Design and Treatment Assessment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73031" y="955006"/>
            <a:ext cx="11248646" cy="722615"/>
            <a:chOff x="370123" y="954361"/>
            <a:chExt cx="11251576" cy="722803"/>
          </a:xfrm>
        </p:grpSpPr>
        <p:grpSp>
          <p:nvGrpSpPr>
            <p:cNvPr id="24" name="Group 23"/>
            <p:cNvGrpSpPr/>
            <p:nvPr/>
          </p:nvGrpSpPr>
          <p:grpSpPr>
            <a:xfrm>
              <a:off x="370123" y="954361"/>
              <a:ext cx="8438682" cy="722803"/>
              <a:chOff x="370123" y="954361"/>
              <a:chExt cx="8438682" cy="72280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BEECD5-B0C4-7B4A-9E92-5AE811E6668A}"/>
                  </a:ext>
                </a:extLst>
              </p:cNvPr>
              <p:cNvSpPr txBox="1"/>
              <p:nvPr/>
            </p:nvSpPr>
            <p:spPr>
              <a:xfrm>
                <a:off x="370123" y="979279"/>
                <a:ext cx="2812894" cy="697885"/>
              </a:xfrm>
              <a:prstGeom prst="rightArrow">
                <a:avLst>
                  <a:gd name="adj1" fmla="val 83556"/>
                  <a:gd name="adj2" fmla="val 15845"/>
                </a:avLst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1600" dirty="0">
                    <a:solidFill>
                      <a:schemeClr val="bg1"/>
                    </a:solidFill>
                    <a:latin typeface="+mj-lt"/>
                    <a:ea typeface="DiverdaSansCom"/>
                  </a:rPr>
                  <a:t>Target identification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j-lt"/>
                    <a:ea typeface="DiverdaSansCom"/>
                  </a:rPr>
                  <a:t> </a:t>
                </a:r>
                <a:endParaRPr lang="en-US" altLang="zh-CN" sz="1600" dirty="0">
                  <a:solidFill>
                    <a:schemeClr val="bg1"/>
                  </a:solidFill>
                  <a:latin typeface="+mj-lt"/>
                  <a:ea typeface="DiverdaSansCom"/>
                </a:endParaRPr>
              </a:p>
              <a:p>
                <a:r>
                  <a:rPr lang="en-US" altLang="en-US" sz="1600" dirty="0">
                    <a:solidFill>
                      <a:schemeClr val="bg1"/>
                    </a:solidFill>
                    <a:latin typeface="+mj-lt"/>
                    <a:ea typeface="DiverdaSansCom"/>
                  </a:rPr>
                  <a:t>and validation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B83328-3932-9A4E-BBF5-B40612587358}"/>
                  </a:ext>
                </a:extLst>
              </p:cNvPr>
              <p:cNvSpPr txBox="1"/>
              <p:nvPr/>
            </p:nvSpPr>
            <p:spPr>
              <a:xfrm>
                <a:off x="3183017" y="979279"/>
                <a:ext cx="2812894" cy="697885"/>
              </a:xfrm>
              <a:prstGeom prst="rightArrow">
                <a:avLst>
                  <a:gd name="adj1" fmla="val 83556"/>
                  <a:gd name="adj2" fmla="val 15845"/>
                </a:avLst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+mj-lt"/>
                    <a:ea typeface="DiverdaSansCom"/>
                  </a:defRPr>
                </a:lvl1pPr>
              </a:lstStyle>
              <a:p>
                <a:r>
                  <a:rPr lang="en-US" altLang="en-US" sz="1600" dirty="0">
                    <a:solidFill>
                      <a:schemeClr val="bg1"/>
                    </a:solidFill>
                  </a:rPr>
                  <a:t>Compound screening </a:t>
                </a:r>
              </a:p>
              <a:p>
                <a:r>
                  <a:rPr lang="en-US" altLang="en-US" sz="1600" dirty="0">
                    <a:solidFill>
                      <a:schemeClr val="bg1"/>
                    </a:solidFill>
                  </a:rPr>
                  <a:t>and lead discovery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2C95E5-5B06-4E4F-9948-3D652949DF46}"/>
                  </a:ext>
                </a:extLst>
              </p:cNvPr>
              <p:cNvSpPr txBox="1"/>
              <p:nvPr/>
            </p:nvSpPr>
            <p:spPr>
              <a:xfrm>
                <a:off x="5995911" y="954361"/>
                <a:ext cx="2812894" cy="722803"/>
              </a:xfrm>
              <a:prstGeom prst="rightArrow">
                <a:avLst>
                  <a:gd name="adj1" fmla="val 83556"/>
                  <a:gd name="adj2" fmla="val 15845"/>
                </a:avLst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1600" dirty="0">
                    <a:solidFill>
                      <a:schemeClr val="bg1"/>
                    </a:solidFill>
                    <a:latin typeface="+mj-lt"/>
                  </a:rPr>
                  <a:t>Preclinical development 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87FADC-5F93-4140-9E0A-0DB2251ED723}"/>
                </a:ext>
              </a:extLst>
            </p:cNvPr>
            <p:cNvSpPr txBox="1"/>
            <p:nvPr/>
          </p:nvSpPr>
          <p:spPr>
            <a:xfrm>
              <a:off x="8808805" y="987049"/>
              <a:ext cx="2812894" cy="673358"/>
            </a:xfrm>
            <a:prstGeom prst="rightArrow">
              <a:avLst>
                <a:gd name="adj1" fmla="val 83556"/>
                <a:gd name="adj2" fmla="val 15845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1799" dirty="0">
                  <a:solidFill>
                    <a:schemeClr val="bg1"/>
                  </a:solidFill>
                  <a:latin typeface="+mj-lt"/>
                </a:rPr>
                <a:t>Clinical development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3031" y="1710300"/>
            <a:ext cx="11214970" cy="1887388"/>
            <a:chOff x="480175" y="1601298"/>
            <a:chExt cx="11217891" cy="18878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5A9DD6-F177-6C4A-93F7-034912E4A9D0}"/>
                </a:ext>
              </a:extLst>
            </p:cNvPr>
            <p:cNvSpPr/>
            <p:nvPr/>
          </p:nvSpPr>
          <p:spPr>
            <a:xfrm>
              <a:off x="480175" y="1601298"/>
              <a:ext cx="42819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99" b="1" dirty="0">
                  <a:solidFill>
                    <a:srgbClr val="FFC000"/>
                  </a:solidFill>
                  <a:latin typeface="Times New Roman" panose="02020603050405020304" pitchFamily="18" charset="0"/>
                  <a:ea typeface="DiverdaSansCom"/>
                  <a:cs typeface="Times New Roman" panose="02020603050405020304" pitchFamily="18" charset="0"/>
                </a:rPr>
                <a:t>Successful applications in drug discovery </a:t>
              </a:r>
              <a:endParaRPr lang="en-US" altLang="en-US" sz="1999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A211D15-FDE8-AD4F-A47E-F76B6DC4EB9E}"/>
                </a:ext>
              </a:extLst>
            </p:cNvPr>
            <p:cNvSpPr/>
            <p:nvPr/>
          </p:nvSpPr>
          <p:spPr>
            <a:xfrm>
              <a:off x="480175" y="1984820"/>
              <a:ext cx="2757013" cy="132802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664" indent="-285664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Target identification and prioritization based on gene-disease associations</a:t>
              </a:r>
            </a:p>
            <a:p>
              <a:pPr marL="285664" indent="-285664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Target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druggability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predictions  </a:t>
              </a:r>
            </a:p>
            <a:p>
              <a:pPr marL="285664" indent="-285664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Identification of alternative </a:t>
              </a:r>
            </a:p>
            <a:p>
              <a:pPr marL="285664" indent="-285664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targets (splice variants) 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0F885C0-6DF3-4142-BC65-2799EAB02506}"/>
                </a:ext>
              </a:extLst>
            </p:cNvPr>
            <p:cNvSpPr>
              <a:spLocks/>
            </p:cNvSpPr>
            <p:nvPr/>
          </p:nvSpPr>
          <p:spPr>
            <a:xfrm>
              <a:off x="3315265" y="1956844"/>
              <a:ext cx="2757013" cy="153233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664" indent="-285664">
                <a:buFont typeface="Wingdings" pitchFamily="2" charset="2"/>
                <a:buChar char="ü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Compound design with desirable properties</a:t>
              </a:r>
            </a:p>
            <a:p>
              <a:pPr marL="285664" indent="-285664">
                <a:buFont typeface="Wingdings" pitchFamily="2" charset="2"/>
                <a:buChar char="ü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Compound synthesis reaction plans </a:t>
              </a:r>
            </a:p>
            <a:p>
              <a:pPr marL="285664" indent="-285664">
                <a:buFont typeface="Wingdings" pitchFamily="2" charset="2"/>
                <a:buChar char="ü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Ligand-based compound screening </a:t>
              </a:r>
            </a:p>
            <a:p>
              <a:pPr marL="285664" indent="-285664">
                <a:buFont typeface="Wingdings" pitchFamily="2" charset="2"/>
                <a:buChar char="ü"/>
              </a:pPr>
              <a:endParaRPr lang="en-US" altLang="en-US" sz="1200" dirty="0">
                <a:latin typeface="+mj-lt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4920158-E07E-4248-9A18-532218ECB372}"/>
                </a:ext>
              </a:extLst>
            </p:cNvPr>
            <p:cNvSpPr>
              <a:spLocks/>
            </p:cNvSpPr>
            <p:nvPr/>
          </p:nvSpPr>
          <p:spPr>
            <a:xfrm>
              <a:off x="6128159" y="1956844"/>
              <a:ext cx="2757013" cy="1532334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664" indent="-285664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Tissue-specific biomarker identification</a:t>
              </a:r>
            </a:p>
            <a:p>
              <a:pPr marL="285664" indent="-285664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Classification of cancer drug–response signatures</a:t>
              </a:r>
            </a:p>
            <a:p>
              <a:pPr marL="285664" indent="-285664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Prediction of biomarkers of clinical end points </a:t>
              </a:r>
            </a:p>
            <a:p>
              <a:pPr marL="285664" indent="-285664">
                <a:buFont typeface="Wingdings" pitchFamily="2" charset="2"/>
                <a:buChar char="ü"/>
              </a:pPr>
              <a:endParaRPr lang="en-US" altLang="en-US" sz="1200" dirty="0">
                <a:latin typeface="+mj-lt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4760DBD-CFCF-8D4E-9B56-803EAD232C1E}"/>
                </a:ext>
              </a:extLst>
            </p:cNvPr>
            <p:cNvSpPr>
              <a:spLocks/>
            </p:cNvSpPr>
            <p:nvPr/>
          </p:nvSpPr>
          <p:spPr>
            <a:xfrm>
              <a:off x="8941053" y="1956844"/>
              <a:ext cx="2757013" cy="132802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664" indent="-285664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Determination of drug response by cellular phenotyping in oncology </a:t>
              </a:r>
            </a:p>
            <a:p>
              <a:pPr marL="285664" indent="-285664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Precise measurements of the tumor microenvironment in immuno-oncology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8106" y="3659731"/>
            <a:ext cx="11197831" cy="3118356"/>
            <a:chOff x="558252" y="3659791"/>
            <a:chExt cx="11200748" cy="31191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A830F6-E60F-2940-A863-94AAD7BFA27C}"/>
                </a:ext>
              </a:extLst>
            </p:cNvPr>
            <p:cNvSpPr/>
            <p:nvPr/>
          </p:nvSpPr>
          <p:spPr>
            <a:xfrm>
              <a:off x="558252" y="3659791"/>
              <a:ext cx="5326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DiverdaSansCom"/>
                  <a:cs typeface="Times New Roman" panose="02020603050405020304" pitchFamily="18" charset="0"/>
                </a:rPr>
                <a:t>Required data characteristics and algorithmic approaches </a:t>
              </a:r>
              <a:endParaRPr lang="en-US" altLang="en-US" sz="1799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FD7BC53-4D05-C24B-8373-0EC7515C7417}"/>
                </a:ext>
              </a:extLst>
            </p:cNvPr>
            <p:cNvSpPr/>
            <p:nvPr/>
          </p:nvSpPr>
          <p:spPr>
            <a:xfrm>
              <a:off x="558252" y="4041683"/>
              <a:ext cx="2757013" cy="2737276"/>
            </a:xfrm>
            <a:prstGeom prst="roundRect">
              <a:avLst>
                <a:gd name="adj" fmla="val 10471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Current data are highly heterogeneous: need standardized high-dimensional target-disease-drug association data sets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Comprehensive omics data from disease and normal states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High-confidence associations from the literature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Metadata from successful and failed clinical trials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endParaRPr lang="en-US" sz="200" dirty="0">
                <a:latin typeface="+mj-lt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A879696-A1E3-2246-A753-C7BEE54456F9}"/>
                </a:ext>
              </a:extLst>
            </p:cNvPr>
            <p:cNvSpPr/>
            <p:nvPr/>
          </p:nvSpPr>
          <p:spPr>
            <a:xfrm>
              <a:off x="3376200" y="4035331"/>
              <a:ext cx="2757013" cy="2743628"/>
            </a:xfrm>
            <a:prstGeom prst="roundRect">
              <a:avLst>
                <a:gd name="adj" fmla="val 7753"/>
              </a:avLst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Large amounts of training data needed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Models for compound reaction space and rules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Gold standard absorption, distribution, metabolism and excretion (ADME) data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Numerous protein structures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endParaRPr lang="en-US" sz="1100" dirty="0">
                <a:latin typeface="+mj-lt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DC2C5F0-EA77-404D-BBF8-09ACC1A78EFF}"/>
                </a:ext>
              </a:extLst>
            </p:cNvPr>
            <p:cNvSpPr/>
            <p:nvPr/>
          </p:nvSpPr>
          <p:spPr>
            <a:xfrm>
              <a:off x="6194148" y="4029123"/>
              <a:ext cx="2757013" cy="2749836"/>
            </a:xfrm>
            <a:prstGeom prst="roundRect">
              <a:avLst>
                <a:gd name="adj" fmla="val 6826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Biomarkers: reproducibility of models based on gene expression data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Dimension reduction of single-cell data for cell type and biomarker identification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Proteomic and transcriptomic data of high quality and quantity 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CF85758-58A5-A74C-B7C1-8428F3C8B4C7}"/>
                </a:ext>
              </a:extLst>
            </p:cNvPr>
            <p:cNvSpPr/>
            <p:nvPr/>
          </p:nvSpPr>
          <p:spPr>
            <a:xfrm>
              <a:off x="9001987" y="4029123"/>
              <a:ext cx="2757013" cy="2749836"/>
            </a:xfrm>
            <a:prstGeom prst="roundRect">
              <a:avLst>
                <a:gd name="adj" fmla="val 6826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Pathology: well-curated expert annotations for broad-use cases (cancer versus normal cells)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Gold standard data sets to improve interpretability and transparency of models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Sample size: high number of images per clinical trial </a:t>
              </a:r>
            </a:p>
            <a:p>
              <a:pPr marL="342797" indent="-342797">
                <a:buSzPct val="100000"/>
                <a:buFont typeface="Wingdings" pitchFamily="2" charset="2"/>
                <a:buChar char="v"/>
              </a:pPr>
              <a:endParaRPr lang="en-US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2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65812" y="2496153"/>
            <a:ext cx="9041091" cy="348164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893"/>
            <a:ext cx="10351065" cy="112017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Datasets in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781" y="1208600"/>
            <a:ext cx="11072946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359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larger and/or more comprehensive shared databases </a:t>
            </a:r>
          </a:p>
        </p:txBody>
      </p:sp>
      <p:sp>
        <p:nvSpPr>
          <p:cNvPr id="7" name="Oval 6"/>
          <p:cNvSpPr/>
          <p:nvPr/>
        </p:nvSpPr>
        <p:spPr>
          <a:xfrm>
            <a:off x="4238721" y="3150770"/>
            <a:ext cx="3695274" cy="2111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rgbClr val="FF0000"/>
                </a:solidFill>
              </a:rPr>
              <a:t>Publicly available  datasets</a:t>
            </a:r>
          </a:p>
        </p:txBody>
      </p:sp>
      <p:sp>
        <p:nvSpPr>
          <p:cNvPr id="8" name="Oval 7"/>
          <p:cNvSpPr/>
          <p:nvPr/>
        </p:nvSpPr>
        <p:spPr>
          <a:xfrm>
            <a:off x="7341719" y="3165977"/>
            <a:ext cx="2536479" cy="2111585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rgbClr val="FF0000"/>
                </a:solidFill>
              </a:rPr>
              <a:t>Partner  dataset 1</a:t>
            </a:r>
          </a:p>
        </p:txBody>
      </p:sp>
      <p:sp>
        <p:nvSpPr>
          <p:cNvPr id="9" name="Oval 8"/>
          <p:cNvSpPr/>
          <p:nvPr/>
        </p:nvSpPr>
        <p:spPr>
          <a:xfrm>
            <a:off x="2294517" y="3181185"/>
            <a:ext cx="2536479" cy="2111585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rgbClr val="FF0000"/>
                </a:solidFill>
              </a:rPr>
              <a:t>Partner  dataset 2</a:t>
            </a:r>
          </a:p>
        </p:txBody>
      </p:sp>
      <p:sp>
        <p:nvSpPr>
          <p:cNvPr id="11" name="Oval 10"/>
          <p:cNvSpPr/>
          <p:nvPr/>
        </p:nvSpPr>
        <p:spPr>
          <a:xfrm>
            <a:off x="4830997" y="4927819"/>
            <a:ext cx="2510722" cy="937762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rgbClr val="FF0000"/>
                </a:solidFill>
              </a:rPr>
              <a:t>U-M Databases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6027" y="2674017"/>
            <a:ext cx="3742357" cy="461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9" dirty="0">
                <a:solidFill>
                  <a:srgbClr val="FFC000"/>
                </a:solidFill>
              </a:rPr>
              <a:t>Curated integrated datasets</a:t>
            </a:r>
          </a:p>
        </p:txBody>
      </p:sp>
    </p:spTree>
    <p:extLst>
      <p:ext uri="{BB962C8B-B14F-4D97-AF65-F5344CB8AC3E}">
        <p14:creationId xmlns:p14="http://schemas.microsoft.com/office/powerpoint/2010/main" val="38199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7" grpId="0" animBg="1"/>
      <p:bldP spid="8" grpId="0" animBg="1"/>
      <p:bldP spid="9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MIDAS20191023B</Template>
  <TotalTime>6760</TotalTime>
  <Words>3084</Words>
  <Application>Microsoft Office PowerPoint</Application>
  <PresentationFormat>Custom</PresentationFormat>
  <Paragraphs>746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Cambria Math</vt:lpstr>
      <vt:lpstr>Corbel</vt:lpstr>
      <vt:lpstr>Footlight MT Light</vt:lpstr>
      <vt:lpstr>franklin-gothic-urw-cond</vt:lpstr>
      <vt:lpstr>Georgia</vt:lpstr>
      <vt:lpstr>Times New Roman</vt:lpstr>
      <vt:lpstr>Wingdings</vt:lpstr>
      <vt:lpstr>Digital Blue Tunnel 16x9</vt:lpstr>
      <vt:lpstr>1_Digital Blue Tunnel 16x9</vt:lpstr>
      <vt:lpstr>Center for Data-Driven Drug Development and Treatment Assessment (DATA)</vt:lpstr>
      <vt:lpstr>Main Objectives of DATA</vt:lpstr>
      <vt:lpstr>Current Partners</vt:lpstr>
      <vt:lpstr>Current International Sites (Academic Partners)</vt:lpstr>
      <vt:lpstr>Where will our solutions reside?</vt:lpstr>
      <vt:lpstr>Data Challenges</vt:lpstr>
      <vt:lpstr>Algorithmic Challenges</vt:lpstr>
      <vt:lpstr>Computational Approaches to Drug Design and Treatment Assessment</vt:lpstr>
      <vt:lpstr>Datasets in DATA</vt:lpstr>
      <vt:lpstr>An Algebraic Approach to Drug Repositioning and Repurposing </vt:lpstr>
      <vt:lpstr>Computational Approach to Drug Discovery  </vt:lpstr>
      <vt:lpstr>PowerPoint Presentation</vt:lpstr>
      <vt:lpstr>Our Approach - Coupled Tensor Methods  </vt:lpstr>
      <vt:lpstr> Testing and Validation of CMMC/CTMC </vt:lpstr>
      <vt:lpstr>Results - DrugBank </vt:lpstr>
      <vt:lpstr>Additional CTMC Results  </vt:lpstr>
      <vt:lpstr>PowerPoint Presentation</vt:lpstr>
      <vt:lpstr>PowerPoint Presentation</vt:lpstr>
      <vt:lpstr>Machine Learning and Third-Party Private Search using Fully Homomorphic Encryption (FHE)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Care for Heart Failure Patients Using Tropical Geometry and Soft Computing</vt:lpstr>
      <vt:lpstr>Challenge: “Black-Box” Machine Learning Models </vt:lpstr>
      <vt:lpstr>Heart Failure</vt:lpstr>
      <vt:lpstr>Tropical Geometry Fuzzy Neural Networks</vt:lpstr>
      <vt:lpstr>Datasets</vt:lpstr>
      <vt:lpstr>Performance Comparison</vt:lpstr>
      <vt:lpstr>Rule Visualization</vt:lpstr>
      <vt:lpstr>Treatment Monitoring of Hemodynamic Instability by Systematic Integration of Multimodal Clinical Data </vt:lpstr>
      <vt:lpstr>Structure Matters! </vt:lpstr>
      <vt:lpstr>Tensor-based Prediction of Hemodynamic Instability Events </vt:lpstr>
      <vt:lpstr>Data Representation When Assessing Treatments</vt:lpstr>
      <vt:lpstr>Data Processing – Taut String for Tensorization</vt:lpstr>
      <vt:lpstr>Overall Decision Support Pipeline</vt:lpstr>
      <vt:lpstr>Cohort Descriptions</vt:lpstr>
      <vt:lpstr>Cohort 1 Results</vt:lpstr>
      <vt:lpstr>Cohort 2 Results</vt:lpstr>
      <vt:lpstr>Cohort 3 Results</vt:lpstr>
      <vt:lpstr>Prediction and Assessment of Treatments for Acute Diseases</vt:lpstr>
      <vt:lpstr>Using Privileged Information</vt:lpstr>
      <vt:lpstr>    Bringing Chest X-Rays into the Picture</vt:lpstr>
      <vt:lpstr>Results - Comparison with Privileged Learning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Medicine, Healthcare, and the Cloud</dc:title>
  <dc:creator>Jonathan Gryak</dc:creator>
  <cp:lastModifiedBy>Abishai Kelkar</cp:lastModifiedBy>
  <cp:revision>416</cp:revision>
  <dcterms:created xsi:type="dcterms:W3CDTF">2019-10-07T19:05:02Z</dcterms:created>
  <dcterms:modified xsi:type="dcterms:W3CDTF">2022-04-14T16:45:35Z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