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2" r:id="rId2"/>
    <p:sldId id="273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0" r:id="rId13"/>
    <p:sldId id="272" r:id="rId14"/>
    <p:sldId id="34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Boccanfuso" initials="TB" lastIdx="1" clrIdx="0">
    <p:extLst>
      <p:ext uri="{19B8F6BF-5375-455C-9EA6-DF929625EA0E}">
        <p15:presenceInfo xmlns:p15="http://schemas.microsoft.com/office/powerpoint/2012/main" userId="S::tony@uidp.onmicrosoft.com::b1e4af40-a158-4c7e-b60c-17635b57ff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 Jones-King" userId="032002df-ad64-4429-b148-c7ea51d51336" providerId="ADAL" clId="{7A95D016-D2BC-4DD3-987A-F1DEE8AEE486}"/>
    <pc:docChg chg="undo custSel addSld delSld modSld">
      <pc:chgData name="Morgan Jones-King" userId="032002df-ad64-4429-b148-c7ea51d51336" providerId="ADAL" clId="{7A95D016-D2BC-4DD3-987A-F1DEE8AEE486}" dt="2022-08-05T17:15:38.640" v="13" actId="680"/>
      <pc:docMkLst>
        <pc:docMk/>
      </pc:docMkLst>
      <pc:sldChg chg="addSp delSp mod">
        <pc:chgData name="Morgan Jones-King" userId="032002df-ad64-4429-b148-c7ea51d51336" providerId="ADAL" clId="{7A95D016-D2BC-4DD3-987A-F1DEE8AEE486}" dt="2022-08-05T17:14:30.724" v="1" actId="478"/>
        <pc:sldMkLst>
          <pc:docMk/>
          <pc:sldMk cId="4146038324" sldId="262"/>
        </pc:sldMkLst>
        <pc:spChg chg="add del">
          <ac:chgData name="Morgan Jones-King" userId="032002df-ad64-4429-b148-c7ea51d51336" providerId="ADAL" clId="{7A95D016-D2BC-4DD3-987A-F1DEE8AEE486}" dt="2022-08-05T17:14:30.724" v="1" actId="478"/>
          <ac:spMkLst>
            <pc:docMk/>
            <pc:sldMk cId="4146038324" sldId="262"/>
            <ac:spMk id="2" creationId="{81A22F78-FF7A-B3EB-629B-64AA96D83774}"/>
          </ac:spMkLst>
        </pc:spChg>
      </pc:sldChg>
      <pc:sldChg chg="addSp delSp modSp new del mod">
        <pc:chgData name="Morgan Jones-King" userId="032002df-ad64-4429-b148-c7ea51d51336" providerId="ADAL" clId="{7A95D016-D2BC-4DD3-987A-F1DEE8AEE486}" dt="2022-08-05T17:15:38.640" v="13" actId="680"/>
        <pc:sldMkLst>
          <pc:docMk/>
          <pc:sldMk cId="1701645458" sldId="346"/>
        </pc:sldMkLst>
        <pc:spChg chg="add del">
          <ac:chgData name="Morgan Jones-King" userId="032002df-ad64-4429-b148-c7ea51d51336" providerId="ADAL" clId="{7A95D016-D2BC-4DD3-987A-F1DEE8AEE486}" dt="2022-08-05T17:15:37.944" v="12" actId="478"/>
          <ac:spMkLst>
            <pc:docMk/>
            <pc:sldMk cId="1701645458" sldId="346"/>
            <ac:spMk id="6" creationId="{982ADD83-3BC2-30AC-B62C-91E2FE2AF985}"/>
          </ac:spMkLst>
        </pc:spChg>
        <pc:spChg chg="add del mod">
          <ac:chgData name="Morgan Jones-King" userId="032002df-ad64-4429-b148-c7ea51d51336" providerId="ADAL" clId="{7A95D016-D2BC-4DD3-987A-F1DEE8AEE486}" dt="2022-08-05T17:15:37.577" v="11" actId="11529"/>
          <ac:spMkLst>
            <pc:docMk/>
            <pc:sldMk cId="1701645458" sldId="346"/>
            <ac:spMk id="8" creationId="{CEFBE8FC-4F23-ABF1-9C88-B0B9D61ECB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255B9-389C-4748-AC70-5B50888C489D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2FA97-B528-4CD4-81B9-A1BB67804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7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69E1E-FE26-F446-9C90-3F4528F22E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AE5CB-1A77-4D6C-A6C5-A3CA21BB6B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801368"/>
            <a:ext cx="11237976" cy="44988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3864" y="3145535"/>
            <a:ext cx="7973568" cy="2031583"/>
          </a:xfrm>
          <a:prstGeom prst="rect">
            <a:avLst/>
          </a:prstGeom>
        </p:spPr>
        <p:txBody>
          <a:bodyPr anchor="t"/>
          <a:lstStyle>
            <a:lvl1pPr algn="r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Title line 2</a:t>
            </a:r>
            <a:br>
              <a:rPr lang="en-US" dirty="0"/>
            </a:br>
            <a:r>
              <a:rPr lang="en-US" dirty="0"/>
              <a:t>Title line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5594CB-55BB-483A-9ABC-5BF3ADFF6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8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7C1693-0AB9-4D33-A4BC-D24FADBCCE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4232" y="5289457"/>
            <a:ext cx="10363200" cy="949978"/>
          </a:xfrm>
        </p:spPr>
        <p:txBody>
          <a:bodyPr>
            <a:normAutofit/>
          </a:bodyPr>
          <a:lstStyle>
            <a:lvl1pPr algn="r">
              <a:defRPr sz="2400" b="0">
                <a:solidFill>
                  <a:schemeClr val="bg1"/>
                </a:solidFill>
                <a:latin typeface="Helvetica Neue Medium" panose="02000503000000020004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233150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CB8600E-B401-4661-AFDE-8067F916A22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374904"/>
            <a:ext cx="2660332" cy="1037038"/>
          </a:xfrm>
        </p:spPr>
        <p:txBody>
          <a:bodyPr>
            <a:noAutofit/>
          </a:bodyPr>
          <a:lstStyle>
            <a:lvl1pPr>
              <a:lnSpc>
                <a:spcPts val="3665"/>
              </a:lnSpc>
              <a:spcBef>
                <a:spcPts val="100"/>
              </a:spcBef>
              <a:defRPr sz="3400" b="0">
                <a:latin typeface="Helvetica Neue Light" panose="02000403000000020004"/>
              </a:defRPr>
            </a:lvl1pPr>
            <a:lvl2pPr>
              <a:defRPr sz="3400" b="0">
                <a:latin typeface="Helvetica Neue" panose="02000503000000020004"/>
              </a:defRPr>
            </a:lvl2pPr>
            <a:lvl3pPr>
              <a:defRPr sz="3400" b="0">
                <a:latin typeface="Helvetica Neue" panose="02000503000000020004"/>
              </a:defRPr>
            </a:lvl3pPr>
            <a:lvl4pPr>
              <a:defRPr sz="3400" b="0">
                <a:latin typeface="Helvetica Neue" panose="02000503000000020004"/>
              </a:defRPr>
            </a:lvl4pPr>
            <a:lvl5pPr>
              <a:defRPr sz="3400" b="0">
                <a:latin typeface="Helvetica Neue" panose="02000503000000020004"/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614B3E6-517C-4339-B9E6-CEF333451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164" y="1415087"/>
            <a:ext cx="2372377" cy="695325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Helvetica Neue "/>
              </a:defRPr>
            </a:lvl1pPr>
            <a:lvl2pPr marL="457200" indent="0">
              <a:buNone/>
              <a:defRPr>
                <a:solidFill>
                  <a:srgbClr val="3493C6"/>
                </a:solidFill>
              </a:defRPr>
            </a:lvl2pPr>
            <a:lvl3pPr>
              <a:defRPr>
                <a:solidFill>
                  <a:srgbClr val="3493C6"/>
                </a:solidFill>
              </a:defRPr>
            </a:lvl3pPr>
            <a:lvl4pPr>
              <a:defRPr>
                <a:solidFill>
                  <a:srgbClr val="3493C6"/>
                </a:solidFill>
              </a:defRPr>
            </a:lvl4pPr>
            <a:lvl5pPr>
              <a:defRPr>
                <a:solidFill>
                  <a:srgbClr val="3493C6"/>
                </a:solidFill>
              </a:defRPr>
            </a:lvl5pPr>
          </a:lstStyle>
          <a:p>
            <a:pPr lvl="0"/>
            <a:r>
              <a:rPr lang="en-US" dirty="0"/>
              <a:t>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A28D0F-CCDC-48E0-B06C-F621BA87E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21272" r="527"/>
          <a:stretch/>
        </p:blipFill>
        <p:spPr>
          <a:xfrm>
            <a:off x="3321845" y="5815013"/>
            <a:ext cx="8870156" cy="10429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6C4FAC-C394-4705-B371-9DFD2FDD2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913263"/>
            <a:ext cx="2657285" cy="66432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6770BE-E39C-4BE1-9002-741FEF67B8A9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895EE6-BB6C-CC41-803B-56DD9F89A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9F6CF306-798D-43E0-9531-9C981850376B}"/>
              </a:ext>
            </a:extLst>
          </p:cNvPr>
          <p:cNvSpPr/>
          <p:nvPr/>
        </p:nvSpPr>
        <p:spPr>
          <a:xfrm>
            <a:off x="3321844" y="371214"/>
            <a:ext cx="45719" cy="5372361"/>
          </a:xfrm>
          <a:custGeom>
            <a:avLst/>
            <a:gdLst/>
            <a:ahLst/>
            <a:cxnLst/>
            <a:rect l="l" t="t" r="r" b="b"/>
            <a:pathLst>
              <a:path h="5592445">
                <a:moveTo>
                  <a:pt x="0" y="0"/>
                </a:moveTo>
                <a:lnTo>
                  <a:pt x="0" y="5592419"/>
                </a:lnTo>
              </a:path>
            </a:pathLst>
          </a:custGeom>
          <a:ln w="12700">
            <a:solidFill>
              <a:srgbClr val="CDD4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07FDDB-4F00-4B7F-8BA2-864FB7F782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40163" y="5385816"/>
            <a:ext cx="7656512" cy="5476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9D11D-E098-4A46-A78A-67633EAC5E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0480" y="4974336"/>
            <a:ext cx="7656195" cy="547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A1F63C-A339-4F0B-97A2-8095C1626C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40480" y="374904"/>
            <a:ext cx="7936992" cy="440740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C2B47F-EFB2-494C-8200-921226BA75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4338" y="5148072"/>
            <a:ext cx="2487168" cy="521208"/>
          </a:xfrm>
        </p:spPr>
        <p:txBody>
          <a:bodyPr>
            <a:noAutofit/>
          </a:bodyPr>
          <a:lstStyle>
            <a:lvl1pPr>
              <a:defRPr sz="1400" b="0">
                <a:latin typeface="Helvetica LT Std Condensed" panose="020B0506020202030204"/>
              </a:defRPr>
            </a:lvl1pPr>
            <a:lvl2pPr>
              <a:defRPr sz="1400">
                <a:latin typeface="Helvetica LT Std Condensed" panose="020B0506020202030204"/>
              </a:defRPr>
            </a:lvl2pPr>
            <a:lvl3pPr>
              <a:defRPr sz="1400">
                <a:latin typeface="Helvetica LT Std Condensed" panose="020B0506020202030204"/>
              </a:defRPr>
            </a:lvl3pPr>
            <a:lvl4pPr>
              <a:defRPr sz="1400">
                <a:latin typeface="Helvetica LT Std Condensed" panose="020B0506020202030204"/>
              </a:defRPr>
            </a:lvl4pPr>
            <a:lvl5pPr>
              <a:defRPr sz="1400">
                <a:latin typeface="Helvetica LT Std Condensed" panose="020B050602020203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79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614B3E6-517C-4339-B9E6-CEF333451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480" y="371214"/>
            <a:ext cx="2372377" cy="695325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Helvetica Neue "/>
              </a:defRPr>
            </a:lvl1pPr>
            <a:lvl2pPr marL="457200" indent="0">
              <a:buNone/>
              <a:defRPr>
                <a:solidFill>
                  <a:srgbClr val="3493C6"/>
                </a:solidFill>
              </a:defRPr>
            </a:lvl2pPr>
            <a:lvl3pPr>
              <a:defRPr>
                <a:solidFill>
                  <a:srgbClr val="3493C6"/>
                </a:solidFill>
              </a:defRPr>
            </a:lvl3pPr>
            <a:lvl4pPr>
              <a:defRPr>
                <a:solidFill>
                  <a:srgbClr val="3493C6"/>
                </a:solidFill>
              </a:defRPr>
            </a:lvl4pPr>
            <a:lvl5pPr>
              <a:defRPr>
                <a:solidFill>
                  <a:srgbClr val="3493C6"/>
                </a:solidFill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A28D0F-CCDC-48E0-B06C-F621BA87E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21272" r="527"/>
          <a:stretch/>
        </p:blipFill>
        <p:spPr>
          <a:xfrm>
            <a:off x="3321845" y="5815013"/>
            <a:ext cx="8870156" cy="10429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6C4FAC-C394-4705-B371-9DFD2FDD2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913263"/>
            <a:ext cx="2657285" cy="66432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6770BE-E39C-4BE1-9002-741FEF67B8A9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895EE6-BB6C-CC41-803B-56DD9F89A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9F6CF306-798D-43E0-9531-9C981850376B}"/>
              </a:ext>
            </a:extLst>
          </p:cNvPr>
          <p:cNvSpPr/>
          <p:nvPr/>
        </p:nvSpPr>
        <p:spPr>
          <a:xfrm>
            <a:off x="3321844" y="371214"/>
            <a:ext cx="45719" cy="5372361"/>
          </a:xfrm>
          <a:custGeom>
            <a:avLst/>
            <a:gdLst/>
            <a:ahLst/>
            <a:cxnLst/>
            <a:rect l="l" t="t" r="r" b="b"/>
            <a:pathLst>
              <a:path h="5592445">
                <a:moveTo>
                  <a:pt x="0" y="0"/>
                </a:moveTo>
                <a:lnTo>
                  <a:pt x="0" y="5592419"/>
                </a:lnTo>
              </a:path>
            </a:pathLst>
          </a:custGeom>
          <a:ln w="12700">
            <a:solidFill>
              <a:srgbClr val="CDD4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6B422F-6B23-4FC1-BB7F-20E6E85D600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840480" y="1490472"/>
            <a:ext cx="7656512" cy="547688"/>
          </a:xfrm>
        </p:spPr>
        <p:txBody>
          <a:bodyPr/>
          <a:lstStyle>
            <a:lvl1pPr>
              <a:defRPr sz="3200"/>
            </a:lvl1pPr>
            <a:lvl2pPr marL="742950" indent="-285750">
              <a:buClr>
                <a:srgbClr val="3493C6"/>
              </a:buClr>
              <a:buFont typeface="Wingdings" panose="05000000000000000000" pitchFamily="2" charset="2"/>
              <a:buChar char="§"/>
              <a:defRPr sz="2400"/>
            </a:lvl2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07FDDB-4F00-4B7F-8BA2-864FB7F782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0163" y="2593245"/>
            <a:ext cx="7656512" cy="54768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Presenter email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9D11D-E098-4A46-A78A-67633EAC5E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40480" y="2045557"/>
            <a:ext cx="7656195" cy="54768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Presenter affiliation</a:t>
            </a:r>
          </a:p>
        </p:txBody>
      </p:sp>
    </p:spTree>
    <p:extLst>
      <p:ext uri="{BB962C8B-B14F-4D97-AF65-F5344CB8AC3E}">
        <p14:creationId xmlns:p14="http://schemas.microsoft.com/office/powerpoint/2010/main" val="212720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accent1"/>
                </a:solidFill>
                <a:latin typeface="Helvetica Neue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1DF06-99C0-4DF2-911B-E21DC32EE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21272" r="527"/>
          <a:stretch/>
        </p:blipFill>
        <p:spPr>
          <a:xfrm>
            <a:off x="3321845" y="5815013"/>
            <a:ext cx="8870156" cy="1042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38EEE6-D54D-4581-B534-A91687C9C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913263"/>
            <a:ext cx="2657285" cy="66432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2EA3B1-3485-45F7-977A-9161B422F57F}"/>
              </a:ext>
            </a:extLst>
          </p:cNvPr>
          <p:cNvSpPr txBox="1">
            <a:spLocks/>
          </p:cNvSpPr>
          <p:nvPr/>
        </p:nvSpPr>
        <p:spPr>
          <a:xfrm>
            <a:off x="8890000" y="652219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895EE6-BB6C-CC41-803B-56DD9F89AD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4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with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CBC8E7-D816-443A-AFB4-FE0F23A2B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21272" r="527"/>
          <a:stretch/>
        </p:blipFill>
        <p:spPr>
          <a:xfrm>
            <a:off x="3321845" y="5815013"/>
            <a:ext cx="8870156" cy="104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36087-A387-4D99-A67E-9ED54DCDB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913263"/>
            <a:ext cx="2657285" cy="6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6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0AC-32D3-46CF-B049-F48AA965F07E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85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DC0D-498B-DA42-8E15-3F2DCFBDE21D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E6-BB6C-CC41-803B-56DD9F89A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1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5E31B0-1051-4373-9F10-C7C77894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576" y="1956816"/>
            <a:ext cx="8503920" cy="3694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2C9FDE"/>
              </a:buClr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F8067A3-662A-4B94-B5CC-27CD16370B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957387"/>
            <a:ext cx="2624328" cy="26243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Graphic in a circle here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8F6FB4-CD8A-4CAC-B2A0-793CA8C65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21272" r="527"/>
          <a:stretch/>
        </p:blipFill>
        <p:spPr>
          <a:xfrm>
            <a:off x="3321845" y="5815013"/>
            <a:ext cx="8870156" cy="10429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3C5806-7058-4F5B-B71B-986B3F6EA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913263"/>
            <a:ext cx="2657285" cy="6643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2A23A-9566-4C27-AF4C-4FA89519CF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338" y="210312"/>
            <a:ext cx="11555412" cy="663575"/>
          </a:xfrm>
        </p:spPr>
        <p:txBody>
          <a:bodyPr>
            <a:normAutofit/>
          </a:bodyPr>
          <a:lstStyle>
            <a:lvl1pPr>
              <a:defRPr sz="3400" b="0">
                <a:latin typeface="Helvetica Neue Light" panose="02000403000000020004"/>
              </a:defRPr>
            </a:lvl1pPr>
          </a:lstStyle>
          <a:p>
            <a:pPr lvl="0"/>
            <a:r>
              <a:rPr lang="en-US" dirty="0"/>
              <a:t>Headline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66A9A-806A-41C3-A517-AD61CAB58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083" y="706120"/>
            <a:ext cx="11555413" cy="663575"/>
          </a:xfrm>
        </p:spPr>
        <p:txBody>
          <a:bodyPr>
            <a:noAutofit/>
          </a:bodyPr>
          <a:lstStyle>
            <a:lvl1pPr>
              <a:defRPr sz="4400">
                <a:solidFill>
                  <a:srgbClr val="35B9E8"/>
                </a:solidFill>
                <a:latin typeface="Helvetica Neue 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HEADLINE 2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6C07263-7357-46EB-80DF-CA2625208AFD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895EE6-BB6C-CC41-803B-56DD9F89AD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1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5A7A544-480B-4CAD-A191-7216CD329FA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74720" y="1801368"/>
            <a:ext cx="8229600" cy="449884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A22520-C5A1-4BA9-BD92-DCF099669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880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AB8E9E-6664-4688-B682-C1611EE2BA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562856" y="3959352"/>
            <a:ext cx="6858000" cy="2203704"/>
          </a:xfrm>
          <a:prstGeom prst="rect">
            <a:avLst/>
          </a:prstGeo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9FDE"/>
              </a:buClr>
              <a:buSzTx/>
              <a:buFont typeface="Arial"/>
              <a:buNone/>
              <a:tabLst/>
              <a:defRPr sz="4400" b="0">
                <a:solidFill>
                  <a:schemeClr val="bg1"/>
                </a:solidFill>
                <a:latin typeface="Helvetica Neue Medium" panose="02000503000000020004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Cover Slide</a:t>
            </a:r>
          </a:p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Title Line 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5A50993-4A6F-4017-83F5-8E4ABEC8B98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0624" y="5541264"/>
            <a:ext cx="2615184" cy="8321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9FDE"/>
              </a:buClr>
              <a:buSzTx/>
              <a:buFont typeface="Arial"/>
              <a:buNone/>
              <a:tabLst/>
              <a:defRPr sz="2400" b="0">
                <a:latin typeface="Helvetica Neue Medium" panose="02000503000000020004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Affiliation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0A6314-D79E-41F1-A655-D6660B824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0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F8067A3-662A-4B94-B5CC-27CD16370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" y="1947672"/>
            <a:ext cx="2752344" cy="27523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A22520-C5A1-4BA9-BD92-DCF099669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880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AB8E9E-6664-4688-B682-C1611EE2BA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831336" y="2551176"/>
            <a:ext cx="6858000" cy="142646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9FDE"/>
              </a:buClr>
              <a:buSzTx/>
              <a:buFont typeface="Arial"/>
              <a:buNone/>
              <a:tabLst/>
              <a:defRPr sz="4400" b="0">
                <a:solidFill>
                  <a:schemeClr val="tx1"/>
                </a:solidFill>
                <a:latin typeface="Helvetica Neue Medium" panose="02000503000000020004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Cover Slide</a:t>
            </a:r>
          </a:p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5A50993-4A6F-4017-83F5-8E4ABEC8B98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831336" y="4804870"/>
            <a:ext cx="2615184" cy="8321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9FDE"/>
              </a:buClr>
              <a:buSzTx/>
              <a:buFont typeface="Arial"/>
              <a:buNone/>
              <a:tabLst/>
              <a:defRPr sz="2400" b="0">
                <a:latin typeface="Helvetica Neue Medium" panose="02000503000000020004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372622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 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E8923A1-FAE4-4D31-A42B-BC736176A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21272" r="527"/>
          <a:stretch/>
        </p:blipFill>
        <p:spPr>
          <a:xfrm>
            <a:off x="3321845" y="5815013"/>
            <a:ext cx="8870156" cy="10429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840" y="3108960"/>
            <a:ext cx="4398264" cy="127101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2C9FDE"/>
              </a:buClr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9DAC19-61F8-485A-8E70-3936D6C371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5848" y="2276855"/>
            <a:ext cx="2834640" cy="283464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Photo in a circle here </a:t>
            </a:r>
          </a:p>
          <a:p>
            <a:r>
              <a:rPr lang="en-US" dirty="0"/>
              <a:t>3.1 x 3.1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D9F9B92-9CD6-4A5D-A618-FAD77648AEE1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895EE6-BB6C-CC41-803B-56DD9F89AD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37E8662-CE44-499E-9F4E-A12381B57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913263"/>
            <a:ext cx="2657285" cy="664322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B5F2551-604A-4A40-8827-B8FDF6CB1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338" y="210312"/>
            <a:ext cx="11555412" cy="663575"/>
          </a:xfrm>
        </p:spPr>
        <p:txBody>
          <a:bodyPr>
            <a:normAutofit/>
          </a:bodyPr>
          <a:lstStyle>
            <a:lvl1pPr>
              <a:defRPr sz="3400" b="0">
                <a:latin typeface="Helvetica Neue Light" panose="02000403000000020004"/>
              </a:defRPr>
            </a:lvl1pPr>
          </a:lstStyle>
          <a:p>
            <a:pPr lvl="0"/>
            <a:r>
              <a:rPr lang="en-US" dirty="0"/>
              <a:t>Headline 1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5D9BFEC-6A70-481F-BEDD-039F604F3F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083" y="706120"/>
            <a:ext cx="11555413" cy="663575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  <a:latin typeface="Helvetica Neue 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152798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and two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16B3CAB-C2AE-4CFC-B590-F5C78E55A2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957387"/>
            <a:ext cx="2624328" cy="26243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Graphic in a circle here</a:t>
            </a:r>
          </a:p>
          <a:p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CB8600E-B401-4661-AFDE-8067F916A22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212725"/>
            <a:ext cx="10788650" cy="503238"/>
          </a:xfrm>
        </p:spPr>
        <p:txBody>
          <a:bodyPr>
            <a:noAutofit/>
          </a:bodyPr>
          <a:lstStyle>
            <a:lvl1pPr>
              <a:defRPr sz="3400" b="0">
                <a:latin typeface="Helvetica Neue Light" panose="02000403000000020004"/>
              </a:defRPr>
            </a:lvl1pPr>
            <a:lvl2pPr>
              <a:defRPr sz="3400" b="0">
                <a:latin typeface="Helvetica Neue" panose="02000503000000020004"/>
              </a:defRPr>
            </a:lvl2pPr>
            <a:lvl3pPr>
              <a:defRPr sz="3400" b="0">
                <a:latin typeface="Helvetica Neue" panose="02000503000000020004"/>
              </a:defRPr>
            </a:lvl3pPr>
            <a:lvl4pPr>
              <a:defRPr sz="3400" b="0">
                <a:latin typeface="Helvetica Neue" panose="02000503000000020004"/>
              </a:defRPr>
            </a:lvl4pPr>
            <a:lvl5pPr>
              <a:defRPr sz="3400" b="0">
                <a:latin typeface="Helvetica Neue" panose="02000503000000020004"/>
              </a:defRPr>
            </a:lvl5pPr>
          </a:lstStyle>
          <a:p>
            <a:pPr lvl="0"/>
            <a:r>
              <a:rPr lang="en-US" dirty="0"/>
              <a:t>Headline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614B3E6-517C-4339-B9E6-CEF333451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164" y="715963"/>
            <a:ext cx="10788649" cy="695325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Helvetica Neue "/>
              </a:defRPr>
            </a:lvl1pPr>
            <a:lvl2pPr marL="457200" indent="0">
              <a:buNone/>
              <a:defRPr>
                <a:solidFill>
                  <a:srgbClr val="3493C6"/>
                </a:solidFill>
              </a:defRPr>
            </a:lvl2pPr>
            <a:lvl3pPr>
              <a:defRPr>
                <a:solidFill>
                  <a:srgbClr val="3493C6"/>
                </a:solidFill>
              </a:defRPr>
            </a:lvl3pPr>
            <a:lvl4pPr>
              <a:defRPr>
                <a:solidFill>
                  <a:srgbClr val="3493C6"/>
                </a:solidFill>
              </a:defRPr>
            </a:lvl4pPr>
            <a:lvl5pPr>
              <a:defRPr>
                <a:solidFill>
                  <a:srgbClr val="3493C6"/>
                </a:solidFill>
              </a:defRPr>
            </a:lvl5pPr>
          </a:lstStyle>
          <a:p>
            <a:pPr lvl="0"/>
            <a:r>
              <a:rPr lang="en-US" dirty="0"/>
              <a:t>HEADLINE 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261D28-7CD1-4169-8B05-FA575240BD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44900" y="1957388"/>
            <a:ext cx="7408863" cy="2978150"/>
          </a:xfrm>
        </p:spPr>
        <p:txBody>
          <a:bodyPr numCol="2"/>
          <a:lstStyle>
            <a:lvl1pPr>
              <a:defRPr sz="2400"/>
            </a:lvl1pPr>
            <a:lvl2pPr marL="742950" indent="-285750">
              <a:buClr>
                <a:srgbClr val="3493C6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3493C6"/>
              </a:buClr>
              <a:buFont typeface="Wingdings" panose="05000000000000000000" pitchFamily="2" charset="2"/>
              <a:buChar char="§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A28D0F-CCDC-48E0-B06C-F621BA87E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21272" r="527"/>
          <a:stretch/>
        </p:blipFill>
        <p:spPr>
          <a:xfrm>
            <a:off x="3321845" y="5815013"/>
            <a:ext cx="8870156" cy="10429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6C4FAC-C394-4705-B371-9DFD2FDD2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913263"/>
            <a:ext cx="2657285" cy="664322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E53FA60-8D88-49B0-88E6-3401DC49D6C8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895EE6-BB6C-CC41-803B-56DD9F89AD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2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w/citation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CB8600E-B401-4661-AFDE-8067F916A22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212725"/>
            <a:ext cx="10788650" cy="503238"/>
          </a:xfrm>
        </p:spPr>
        <p:txBody>
          <a:bodyPr>
            <a:noAutofit/>
          </a:bodyPr>
          <a:lstStyle>
            <a:lvl1pPr>
              <a:defRPr sz="3400" b="0">
                <a:latin typeface="Helvetica Neue Light" panose="02000403000000020004"/>
              </a:defRPr>
            </a:lvl1pPr>
            <a:lvl2pPr>
              <a:defRPr sz="3400" b="0">
                <a:latin typeface="Helvetica Neue" panose="02000503000000020004"/>
              </a:defRPr>
            </a:lvl2pPr>
            <a:lvl3pPr>
              <a:defRPr sz="3400" b="0">
                <a:latin typeface="Helvetica Neue" panose="02000503000000020004"/>
              </a:defRPr>
            </a:lvl3pPr>
            <a:lvl4pPr>
              <a:defRPr sz="3400" b="0">
                <a:latin typeface="Helvetica Neue" panose="02000503000000020004"/>
              </a:defRPr>
            </a:lvl4pPr>
            <a:lvl5pPr>
              <a:defRPr sz="3400" b="0">
                <a:latin typeface="Helvetica Neue" panose="02000503000000020004"/>
              </a:defRPr>
            </a:lvl5pPr>
          </a:lstStyle>
          <a:p>
            <a:pPr lvl="0"/>
            <a:r>
              <a:rPr lang="en-US" dirty="0"/>
              <a:t>Headline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614B3E6-517C-4339-B9E6-CEF333451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164" y="715963"/>
            <a:ext cx="10788649" cy="695325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Helvetica Neue "/>
              </a:defRPr>
            </a:lvl1pPr>
            <a:lvl2pPr marL="457200" indent="0">
              <a:buNone/>
              <a:defRPr>
                <a:solidFill>
                  <a:srgbClr val="3493C6"/>
                </a:solidFill>
              </a:defRPr>
            </a:lvl2pPr>
            <a:lvl3pPr>
              <a:defRPr>
                <a:solidFill>
                  <a:srgbClr val="3493C6"/>
                </a:solidFill>
              </a:defRPr>
            </a:lvl3pPr>
            <a:lvl4pPr>
              <a:defRPr>
                <a:solidFill>
                  <a:srgbClr val="3493C6"/>
                </a:solidFill>
              </a:defRPr>
            </a:lvl4pPr>
            <a:lvl5pPr>
              <a:defRPr>
                <a:solidFill>
                  <a:srgbClr val="3493C6"/>
                </a:solidFill>
              </a:defRPr>
            </a:lvl5pPr>
          </a:lstStyle>
          <a:p>
            <a:pPr lvl="0"/>
            <a:r>
              <a:rPr lang="en-US" dirty="0"/>
              <a:t>HEADLINE 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A28D0F-CCDC-48E0-B06C-F621BA87E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21272" r="527"/>
          <a:stretch/>
        </p:blipFill>
        <p:spPr>
          <a:xfrm>
            <a:off x="3321845" y="5815013"/>
            <a:ext cx="8870156" cy="10429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6C4FAC-C394-4705-B371-9DFD2FDD2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913263"/>
            <a:ext cx="2657285" cy="6643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532C0-B247-4FAE-BF6E-BFA1B999F7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200" y="5166360"/>
            <a:ext cx="2801937" cy="673100"/>
          </a:xfrm>
        </p:spPr>
        <p:txBody>
          <a:bodyPr>
            <a:noAutofit/>
          </a:bodyPr>
          <a:lstStyle>
            <a:lvl1pPr>
              <a:defRPr sz="1400">
                <a:latin typeface="Helvetica LT Std"/>
              </a:defRPr>
            </a:lvl1pPr>
            <a:lvl2pPr>
              <a:defRPr sz="1400">
                <a:latin typeface="Helvetica LT Std"/>
              </a:defRPr>
            </a:lvl2pPr>
            <a:lvl3pPr>
              <a:defRPr sz="1400">
                <a:latin typeface="Helvetica LT Std"/>
              </a:defRPr>
            </a:lvl3pPr>
            <a:lvl4pPr>
              <a:defRPr sz="1400">
                <a:latin typeface="Helvetica LT Std"/>
              </a:defRPr>
            </a:lvl4pPr>
            <a:lvl5pPr>
              <a:defRPr sz="1400">
                <a:latin typeface="Helvetica LT Std"/>
              </a:defRPr>
            </a:lvl5pPr>
          </a:lstStyle>
          <a:p>
            <a:r>
              <a:rPr lang="en-US" sz="1400" dirty="0">
                <a:latin typeface="Helvetica LT Std Condensed" panose="020B0506020202030204" pitchFamily="34" charset="0"/>
                <a:ea typeface="Helvetica LT Std" charset="0"/>
                <a:cs typeface="Helvetica LT Std" charset="0"/>
              </a:rPr>
              <a:t>Source: Use Helvetica LT STD 14 point to cite sources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2E7AAA3-30F3-419F-B8DB-F7D335F31D2B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3259138" y="1949450"/>
            <a:ext cx="8503920" cy="4443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chart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6FF7DCB-1A73-4509-9305-2647DE5A0332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895EE6-BB6C-CC41-803B-56DD9F89AD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7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CB8600E-B401-4661-AFDE-8067F916A22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374904"/>
            <a:ext cx="2660332" cy="503238"/>
          </a:xfrm>
        </p:spPr>
        <p:txBody>
          <a:bodyPr>
            <a:noAutofit/>
          </a:bodyPr>
          <a:lstStyle>
            <a:lvl1pPr>
              <a:defRPr sz="3400" b="0">
                <a:latin typeface="Helvetica Neue Light" panose="02000403000000020004"/>
              </a:defRPr>
            </a:lvl1pPr>
            <a:lvl2pPr>
              <a:defRPr sz="3400" b="0">
                <a:latin typeface="Helvetica Neue" panose="02000503000000020004"/>
              </a:defRPr>
            </a:lvl2pPr>
            <a:lvl3pPr>
              <a:defRPr sz="3400" b="0">
                <a:latin typeface="Helvetica Neue" panose="02000503000000020004"/>
              </a:defRPr>
            </a:lvl3pPr>
            <a:lvl4pPr>
              <a:defRPr sz="3400" b="0">
                <a:latin typeface="Helvetica Neue" panose="02000503000000020004"/>
              </a:defRPr>
            </a:lvl4pPr>
            <a:lvl5pPr>
              <a:defRPr sz="3400" b="0">
                <a:latin typeface="Helvetica Neue" panose="02000503000000020004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614B3E6-517C-4339-B9E6-CEF333451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164" y="859383"/>
            <a:ext cx="2372377" cy="695325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Helvetica Neue "/>
              </a:defRPr>
            </a:lvl1pPr>
            <a:lvl2pPr marL="457200" indent="0">
              <a:buNone/>
              <a:defRPr>
                <a:solidFill>
                  <a:srgbClr val="3493C6"/>
                </a:solidFill>
              </a:defRPr>
            </a:lvl2pPr>
            <a:lvl3pPr>
              <a:defRPr>
                <a:solidFill>
                  <a:srgbClr val="3493C6"/>
                </a:solidFill>
              </a:defRPr>
            </a:lvl3pPr>
            <a:lvl4pPr>
              <a:defRPr>
                <a:solidFill>
                  <a:srgbClr val="3493C6"/>
                </a:solidFill>
              </a:defRPr>
            </a:lvl4pPr>
            <a:lvl5pPr>
              <a:defRPr>
                <a:solidFill>
                  <a:srgbClr val="3493C6"/>
                </a:solidFill>
              </a:defRPr>
            </a:lvl5pPr>
          </a:lstStyle>
          <a:p>
            <a:pPr lvl="0"/>
            <a:r>
              <a:rPr lang="en-US" dirty="0"/>
              <a:t>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A28D0F-CCDC-48E0-B06C-F621BA87E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21272" r="527"/>
          <a:stretch/>
        </p:blipFill>
        <p:spPr>
          <a:xfrm>
            <a:off x="3321845" y="5815013"/>
            <a:ext cx="8870156" cy="10429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6C4FAC-C394-4705-B371-9DFD2FDD2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913263"/>
            <a:ext cx="2657285" cy="66432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6770BE-E39C-4BE1-9002-741FEF67B8A9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895EE6-BB6C-CC41-803B-56DD9F89A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9F6CF306-798D-43E0-9531-9C981850376B}"/>
              </a:ext>
            </a:extLst>
          </p:cNvPr>
          <p:cNvSpPr/>
          <p:nvPr/>
        </p:nvSpPr>
        <p:spPr>
          <a:xfrm>
            <a:off x="3321844" y="371214"/>
            <a:ext cx="45719" cy="5372361"/>
          </a:xfrm>
          <a:custGeom>
            <a:avLst/>
            <a:gdLst/>
            <a:ahLst/>
            <a:cxnLst/>
            <a:rect l="l" t="t" r="r" b="b"/>
            <a:pathLst>
              <a:path h="5592445">
                <a:moveTo>
                  <a:pt x="0" y="0"/>
                </a:moveTo>
                <a:lnTo>
                  <a:pt x="0" y="5592419"/>
                </a:lnTo>
              </a:path>
            </a:pathLst>
          </a:custGeom>
          <a:ln w="12700">
            <a:solidFill>
              <a:srgbClr val="CDD4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6B422F-6B23-4FC1-BB7F-20E6E85D600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80" y="1307593"/>
            <a:ext cx="7656512" cy="3183726"/>
          </a:xfrm>
        </p:spPr>
        <p:txBody>
          <a:bodyPr/>
          <a:lstStyle>
            <a:lvl2pPr marL="742950" indent="-285750">
              <a:buClr>
                <a:srgbClr val="3493C6"/>
              </a:buClr>
              <a:buFont typeface="Wingdings" panose="05000000000000000000" pitchFamily="2" charset="2"/>
              <a:buChar char="§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07FDDB-4F00-4B7F-8BA2-864FB7F782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40163" y="5385816"/>
            <a:ext cx="7656512" cy="5476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22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CB8600E-B401-4661-AFDE-8067F916A22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374904"/>
            <a:ext cx="2660332" cy="1037038"/>
          </a:xfrm>
        </p:spPr>
        <p:txBody>
          <a:bodyPr>
            <a:noAutofit/>
          </a:bodyPr>
          <a:lstStyle>
            <a:lvl1pPr>
              <a:lnSpc>
                <a:spcPts val="3665"/>
              </a:lnSpc>
              <a:spcBef>
                <a:spcPts val="100"/>
              </a:spcBef>
              <a:defRPr sz="3400" b="0">
                <a:latin typeface="Helvetica Neue Light" panose="02000403000000020004"/>
              </a:defRPr>
            </a:lvl1pPr>
            <a:lvl2pPr>
              <a:defRPr sz="3400" b="0">
                <a:latin typeface="Helvetica Neue" panose="02000503000000020004"/>
              </a:defRPr>
            </a:lvl2pPr>
            <a:lvl3pPr>
              <a:defRPr sz="3400" b="0">
                <a:latin typeface="Helvetica Neue" panose="02000503000000020004"/>
              </a:defRPr>
            </a:lvl3pPr>
            <a:lvl4pPr>
              <a:defRPr sz="3400" b="0">
                <a:latin typeface="Helvetica Neue" panose="02000503000000020004"/>
              </a:defRPr>
            </a:lvl4pPr>
            <a:lvl5pPr>
              <a:defRPr sz="3400" b="0">
                <a:latin typeface="Helvetica Neue" panose="02000503000000020004"/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614B3E6-517C-4339-B9E6-CEF333451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164" y="1415087"/>
            <a:ext cx="2372377" cy="695325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Helvetica Neue "/>
              </a:defRPr>
            </a:lvl1pPr>
            <a:lvl2pPr marL="457200" indent="0">
              <a:buNone/>
              <a:defRPr>
                <a:solidFill>
                  <a:srgbClr val="3493C6"/>
                </a:solidFill>
              </a:defRPr>
            </a:lvl2pPr>
            <a:lvl3pPr>
              <a:defRPr>
                <a:solidFill>
                  <a:srgbClr val="3493C6"/>
                </a:solidFill>
              </a:defRPr>
            </a:lvl3pPr>
            <a:lvl4pPr>
              <a:defRPr>
                <a:solidFill>
                  <a:srgbClr val="3493C6"/>
                </a:solidFill>
              </a:defRPr>
            </a:lvl4pPr>
            <a:lvl5pPr>
              <a:defRPr>
                <a:solidFill>
                  <a:srgbClr val="3493C6"/>
                </a:solidFill>
              </a:defRPr>
            </a:lvl5pPr>
          </a:lstStyle>
          <a:p>
            <a:pPr lvl="0"/>
            <a:r>
              <a:rPr lang="en-US" dirty="0"/>
              <a:t>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A28D0F-CCDC-48E0-B06C-F621BA87E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21272" r="527"/>
          <a:stretch/>
        </p:blipFill>
        <p:spPr>
          <a:xfrm>
            <a:off x="3321845" y="5815013"/>
            <a:ext cx="8870156" cy="10429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6C4FAC-C394-4705-B371-9DFD2FDD2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913263"/>
            <a:ext cx="2657285" cy="66432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6770BE-E39C-4BE1-9002-741FEF67B8A9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895EE6-BB6C-CC41-803B-56DD9F89A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9F6CF306-798D-43E0-9531-9C981850376B}"/>
              </a:ext>
            </a:extLst>
          </p:cNvPr>
          <p:cNvSpPr/>
          <p:nvPr/>
        </p:nvSpPr>
        <p:spPr>
          <a:xfrm>
            <a:off x="3321844" y="371214"/>
            <a:ext cx="45719" cy="5372361"/>
          </a:xfrm>
          <a:custGeom>
            <a:avLst/>
            <a:gdLst/>
            <a:ahLst/>
            <a:cxnLst/>
            <a:rect l="l" t="t" r="r" b="b"/>
            <a:pathLst>
              <a:path h="5592445">
                <a:moveTo>
                  <a:pt x="0" y="0"/>
                </a:moveTo>
                <a:lnTo>
                  <a:pt x="0" y="5592419"/>
                </a:lnTo>
              </a:path>
            </a:pathLst>
          </a:custGeom>
          <a:ln w="12700">
            <a:solidFill>
              <a:srgbClr val="CDD4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6B422F-6B23-4FC1-BB7F-20E6E85D600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80" y="1307593"/>
            <a:ext cx="7656512" cy="3183726"/>
          </a:xfrm>
        </p:spPr>
        <p:txBody>
          <a:bodyPr/>
          <a:lstStyle>
            <a:lvl2pPr marL="742950" indent="-285750">
              <a:buClr>
                <a:srgbClr val="3493C6"/>
              </a:buClr>
              <a:buFont typeface="Wingdings" panose="05000000000000000000" pitchFamily="2" charset="2"/>
              <a:buChar char="§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07FDDB-4F00-4B7F-8BA2-864FB7F782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40163" y="5385816"/>
            <a:ext cx="7656512" cy="5476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9D11D-E098-4A46-A78A-67633EAC5E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0480" y="4974336"/>
            <a:ext cx="7656195" cy="547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04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4715D-164C-44FB-B978-0758F19C9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7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Helvetica Neue" panose="02000503000000020004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info@uidp.net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9261-6E68-4B17-907E-D6F4B79B6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4381" y="705778"/>
            <a:ext cx="3114756" cy="1098964"/>
          </a:xfrm>
        </p:spPr>
        <p:txBody>
          <a:bodyPr/>
          <a:lstStyle/>
          <a:p>
            <a:pPr algn="r"/>
            <a:r>
              <a:rPr lang="en-US" dirty="0"/>
              <a:t>National Science Board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10006-8205-416F-8D8B-5701AE76B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6544" y="5251188"/>
            <a:ext cx="8683307" cy="695325"/>
          </a:xfrm>
        </p:spPr>
        <p:txBody>
          <a:bodyPr>
            <a:noAutofit/>
          </a:bodyPr>
          <a:lstStyle/>
          <a:p>
            <a:r>
              <a:rPr lang="en-US" sz="3400" dirty="0"/>
              <a:t>SCIENCE &amp; ENGINEERING INDICATORS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332AE-097E-4FC5-990A-84C7AB857ED1}"/>
              </a:ext>
            </a:extLst>
          </p:cNvPr>
          <p:cNvSpPr txBox="1"/>
          <p:nvPr/>
        </p:nvSpPr>
        <p:spPr>
          <a:xfrm>
            <a:off x="276447" y="4008762"/>
            <a:ext cx="2711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Informational Slides</a:t>
            </a:r>
          </a:p>
          <a:p>
            <a:pPr algn="r"/>
            <a:r>
              <a:rPr lang="en-US" dirty="0">
                <a:latin typeface="Helvetica LT Std"/>
              </a:rPr>
              <a:t>Source: National Science Board | Science &amp; Engineering Indicators | NSB-2022-1</a:t>
            </a:r>
          </a:p>
          <a:p>
            <a:pPr algn="r"/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84ABE-DF32-44F4-9C09-37730517C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8" b="-7793"/>
          <a:stretch/>
        </p:blipFill>
        <p:spPr>
          <a:xfrm>
            <a:off x="5295014" y="359640"/>
            <a:ext cx="4398132" cy="52304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603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9261-6E68-4B17-907E-D6F4B79B6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79" y="374904"/>
            <a:ext cx="2847657" cy="1504696"/>
          </a:xfrm>
        </p:spPr>
        <p:txBody>
          <a:bodyPr/>
          <a:lstStyle/>
          <a:p>
            <a:r>
              <a:rPr lang="en-US" dirty="0"/>
              <a:t>S&amp;E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10006-8205-416F-8D8B-5701AE76B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479" y="888087"/>
            <a:ext cx="2968328" cy="1066029"/>
          </a:xfrm>
        </p:spPr>
        <p:txBody>
          <a:bodyPr>
            <a:noAutofit/>
          </a:bodyPr>
          <a:lstStyle/>
          <a:p>
            <a:r>
              <a:rPr lang="en-US" sz="3400" dirty="0"/>
              <a:t>ARTICLES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57AE606-0E58-4D8A-9E62-07ABBBAAD008}"/>
              </a:ext>
            </a:extLst>
          </p:cNvPr>
          <p:cNvSpPr txBox="1">
            <a:spLocks/>
          </p:cNvSpPr>
          <p:nvPr/>
        </p:nvSpPr>
        <p:spPr>
          <a:xfrm>
            <a:off x="457200" y="5166360"/>
            <a:ext cx="2801937" cy="673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 LT Std"/>
              </a:rPr>
              <a:t>Source: National Science Board | Science &amp; Engineering Indicators | NSB-2022-1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332AE-097E-4FC5-990A-84C7AB857ED1}"/>
              </a:ext>
            </a:extLst>
          </p:cNvPr>
          <p:cNvSpPr txBox="1"/>
          <p:nvPr/>
        </p:nvSpPr>
        <p:spPr>
          <a:xfrm>
            <a:off x="3797559" y="457200"/>
            <a:ext cx="7511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International collaboration on S&amp;E articles, by country: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19C9F-CEC3-4447-86CA-C40B8E1EB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18035" r="8980" b="22527"/>
          <a:stretch/>
        </p:blipFill>
        <p:spPr>
          <a:xfrm>
            <a:off x="3379807" y="891717"/>
            <a:ext cx="8145084" cy="50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9261-6E68-4B17-907E-D6F4B79B6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79" y="374904"/>
            <a:ext cx="2847657" cy="1504696"/>
          </a:xfrm>
        </p:spPr>
        <p:txBody>
          <a:bodyPr/>
          <a:lstStyle/>
          <a:p>
            <a:r>
              <a:rPr lang="en-US" dirty="0"/>
              <a:t>Highly </a:t>
            </a:r>
          </a:p>
          <a:p>
            <a:r>
              <a:rPr lang="en-US" dirty="0"/>
              <a:t>cited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10006-8205-416F-8D8B-5701AE76B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498" y="1239395"/>
            <a:ext cx="2968328" cy="1066029"/>
          </a:xfrm>
        </p:spPr>
        <p:txBody>
          <a:bodyPr>
            <a:noAutofit/>
          </a:bodyPr>
          <a:lstStyle/>
          <a:p>
            <a:r>
              <a:rPr lang="en-US" sz="3400" dirty="0"/>
              <a:t>ARTICLES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57AE606-0E58-4D8A-9E62-07ABBBAAD008}"/>
              </a:ext>
            </a:extLst>
          </p:cNvPr>
          <p:cNvSpPr txBox="1">
            <a:spLocks/>
          </p:cNvSpPr>
          <p:nvPr/>
        </p:nvSpPr>
        <p:spPr>
          <a:xfrm>
            <a:off x="457200" y="5166360"/>
            <a:ext cx="2801937" cy="673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 LT Std"/>
              </a:rPr>
              <a:t>Source: National Science Board | Science &amp; Engineering Indicators | NSB-2022-1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332AE-097E-4FC5-990A-84C7AB857ED1}"/>
              </a:ext>
            </a:extLst>
          </p:cNvPr>
          <p:cNvSpPr txBox="1"/>
          <p:nvPr/>
        </p:nvSpPr>
        <p:spPr>
          <a:xfrm>
            <a:off x="3797559" y="457200"/>
            <a:ext cx="7511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Highly cited article index, by selected country or economy: 2000, 2010, and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279AE-0C8B-4828-8124-613A6EAC8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19360" r="8902" b="24833"/>
          <a:stretch/>
        </p:blipFill>
        <p:spPr>
          <a:xfrm>
            <a:off x="3545456" y="1239395"/>
            <a:ext cx="7763246" cy="46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4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9261-6E68-4B17-907E-D6F4B79B6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79" y="374904"/>
            <a:ext cx="2847657" cy="1037038"/>
          </a:xfrm>
        </p:spPr>
        <p:txBody>
          <a:bodyPr/>
          <a:lstStyle/>
          <a:p>
            <a:r>
              <a:rPr lang="en-US" dirty="0"/>
              <a:t>Doctoral degrees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10006-8205-416F-8D8B-5701AE76B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479" y="1229233"/>
            <a:ext cx="2968328" cy="695325"/>
          </a:xfrm>
        </p:spPr>
        <p:txBody>
          <a:bodyPr>
            <a:noAutofit/>
          </a:bodyPr>
          <a:lstStyle/>
          <a:p>
            <a:r>
              <a:rPr lang="en-US" sz="3400" dirty="0"/>
              <a:t>IN S&amp;E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57AE606-0E58-4D8A-9E62-07ABBBAAD008}"/>
              </a:ext>
            </a:extLst>
          </p:cNvPr>
          <p:cNvSpPr txBox="1">
            <a:spLocks/>
          </p:cNvSpPr>
          <p:nvPr/>
        </p:nvSpPr>
        <p:spPr>
          <a:xfrm>
            <a:off x="457200" y="5166360"/>
            <a:ext cx="2801937" cy="673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 LT Std"/>
              </a:rPr>
              <a:t>Source: National Science Board | Science &amp; Engineering Indicators | NSB-2022-1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1B574D-37C2-47DF-AB5B-DC9ABD352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19762" r="7718" b="26092"/>
          <a:stretch/>
        </p:blipFill>
        <p:spPr>
          <a:xfrm>
            <a:off x="3379807" y="1229233"/>
            <a:ext cx="8431747" cy="42002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9332AE-097E-4FC5-990A-84C7AB857ED1}"/>
              </a:ext>
            </a:extLst>
          </p:cNvPr>
          <p:cNvSpPr txBox="1"/>
          <p:nvPr/>
        </p:nvSpPr>
        <p:spPr>
          <a:xfrm>
            <a:off x="3797559" y="457200"/>
            <a:ext cx="7511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S&amp;E doctoral degrees, by selected countries: 2000-2018</a:t>
            </a:r>
          </a:p>
        </p:txBody>
      </p:sp>
    </p:spTree>
    <p:extLst>
      <p:ext uri="{BB962C8B-B14F-4D97-AF65-F5344CB8AC3E}">
        <p14:creationId xmlns:p14="http://schemas.microsoft.com/office/powerpoint/2010/main" val="296463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9261-6E68-4B17-907E-D6F4B79B6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79" y="374904"/>
            <a:ext cx="2847657" cy="1504696"/>
          </a:xfrm>
        </p:spPr>
        <p:txBody>
          <a:bodyPr/>
          <a:lstStyle/>
          <a:p>
            <a:r>
              <a:rPr lang="en-US" dirty="0"/>
              <a:t>Covid-19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10006-8205-416F-8D8B-5701AE76B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479" y="888087"/>
            <a:ext cx="2968328" cy="1066029"/>
          </a:xfrm>
        </p:spPr>
        <p:txBody>
          <a:bodyPr>
            <a:noAutofit/>
          </a:bodyPr>
          <a:lstStyle/>
          <a:p>
            <a:r>
              <a:rPr lang="en-US" sz="3400" dirty="0"/>
              <a:t>Collaboration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57AE606-0E58-4D8A-9E62-07ABBBAAD008}"/>
              </a:ext>
            </a:extLst>
          </p:cNvPr>
          <p:cNvSpPr txBox="1">
            <a:spLocks/>
          </p:cNvSpPr>
          <p:nvPr/>
        </p:nvSpPr>
        <p:spPr>
          <a:xfrm>
            <a:off x="457200" y="5166360"/>
            <a:ext cx="2801937" cy="673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 LT Std"/>
              </a:rPr>
              <a:t>Source: National Science Board | Science &amp; Engineering Indicators | NSB-2022-1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332AE-097E-4FC5-990A-84C7AB857ED1}"/>
              </a:ext>
            </a:extLst>
          </p:cNvPr>
          <p:cNvSpPr txBox="1"/>
          <p:nvPr/>
        </p:nvSpPr>
        <p:spPr>
          <a:xfrm>
            <a:off x="3797559" y="457200"/>
            <a:ext cx="7511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Collaboration network on coronavirus-related articles, </a:t>
            </a:r>
          </a:p>
          <a:p>
            <a:pPr algn="ctr"/>
            <a:r>
              <a:rPr lang="en-US" sz="2200" b="1" dirty="0">
                <a:solidFill>
                  <a:schemeClr val="accent1"/>
                </a:solidFill>
              </a:rPr>
              <a:t>by country: 2020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3A1089B1-E5A0-C3CE-0A62-03708F2B2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2" b="24418"/>
          <a:stretch/>
        </p:blipFill>
        <p:spPr>
          <a:xfrm>
            <a:off x="3971876" y="1226641"/>
            <a:ext cx="7162507" cy="48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0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460761" y="1305759"/>
            <a:ext cx="7273081" cy="794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b="1" dirty="0">
              <a:latin typeface="Helvetica LT Std" charset="0"/>
              <a:ea typeface="Helvetica LT Std" charset="0"/>
              <a:cs typeface="Helvetica LT Std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720AD8-436D-3748-AE31-CC6AF4B6B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21272" r="527"/>
          <a:stretch/>
        </p:blipFill>
        <p:spPr>
          <a:xfrm>
            <a:off x="3321845" y="5815013"/>
            <a:ext cx="8870156" cy="1042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993CAD-5647-8245-B010-C970230AB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913263"/>
            <a:ext cx="2657285" cy="664322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96081BC4-F358-3449-994F-6CFDC026E8A2}"/>
              </a:ext>
            </a:extLst>
          </p:cNvPr>
          <p:cNvSpPr/>
          <p:nvPr/>
        </p:nvSpPr>
        <p:spPr>
          <a:xfrm>
            <a:off x="3321844" y="371214"/>
            <a:ext cx="45719" cy="5372361"/>
          </a:xfrm>
          <a:custGeom>
            <a:avLst/>
            <a:gdLst/>
            <a:ahLst/>
            <a:cxnLst/>
            <a:rect l="l" t="t" r="r" b="b"/>
            <a:pathLst>
              <a:path h="5592445">
                <a:moveTo>
                  <a:pt x="0" y="0"/>
                </a:moveTo>
                <a:lnTo>
                  <a:pt x="0" y="5592419"/>
                </a:lnTo>
              </a:path>
            </a:pathLst>
          </a:custGeom>
          <a:ln w="12700">
            <a:solidFill>
              <a:srgbClr val="CDD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610F159-C9BF-4545-8F60-4D691C03F37A}"/>
              </a:ext>
            </a:extLst>
          </p:cNvPr>
          <p:cNvSpPr/>
          <p:nvPr/>
        </p:nvSpPr>
        <p:spPr>
          <a:xfrm>
            <a:off x="5546416" y="4877906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02158" y="0"/>
                </a:moveTo>
                <a:lnTo>
                  <a:pt x="155806" y="5339"/>
                </a:lnTo>
                <a:lnTo>
                  <a:pt x="113255" y="20550"/>
                </a:lnTo>
                <a:lnTo>
                  <a:pt x="75720" y="44417"/>
                </a:lnTo>
                <a:lnTo>
                  <a:pt x="44413" y="75725"/>
                </a:lnTo>
                <a:lnTo>
                  <a:pt x="20548" y="113261"/>
                </a:lnTo>
                <a:lnTo>
                  <a:pt x="5339" y="155810"/>
                </a:lnTo>
                <a:lnTo>
                  <a:pt x="0" y="202158"/>
                </a:lnTo>
                <a:lnTo>
                  <a:pt x="5339" y="248509"/>
                </a:lnTo>
                <a:lnTo>
                  <a:pt x="20548" y="291058"/>
                </a:lnTo>
                <a:lnTo>
                  <a:pt x="44413" y="328592"/>
                </a:lnTo>
                <a:lnTo>
                  <a:pt x="75720" y="359896"/>
                </a:lnTo>
                <a:lnTo>
                  <a:pt x="113255" y="383758"/>
                </a:lnTo>
                <a:lnTo>
                  <a:pt x="155806" y="398965"/>
                </a:lnTo>
                <a:lnTo>
                  <a:pt x="202158" y="404304"/>
                </a:lnTo>
                <a:lnTo>
                  <a:pt x="248509" y="398965"/>
                </a:lnTo>
                <a:lnTo>
                  <a:pt x="291058" y="383758"/>
                </a:lnTo>
                <a:lnTo>
                  <a:pt x="328592" y="359896"/>
                </a:lnTo>
                <a:lnTo>
                  <a:pt x="359896" y="328592"/>
                </a:lnTo>
                <a:lnTo>
                  <a:pt x="369838" y="312953"/>
                </a:lnTo>
                <a:lnTo>
                  <a:pt x="159194" y="312953"/>
                </a:lnTo>
                <a:lnTo>
                  <a:pt x="138021" y="311409"/>
                </a:lnTo>
                <a:lnTo>
                  <a:pt x="117808" y="306930"/>
                </a:lnTo>
                <a:lnTo>
                  <a:pt x="98761" y="299741"/>
                </a:lnTo>
                <a:lnTo>
                  <a:pt x="81089" y="290067"/>
                </a:lnTo>
                <a:lnTo>
                  <a:pt x="101475" y="290067"/>
                </a:lnTo>
                <a:lnTo>
                  <a:pt x="110750" y="289280"/>
                </a:lnTo>
                <a:lnTo>
                  <a:pt x="127293" y="284987"/>
                </a:lnTo>
                <a:lnTo>
                  <a:pt x="142629" y="278132"/>
                </a:lnTo>
                <a:lnTo>
                  <a:pt x="156514" y="268960"/>
                </a:lnTo>
                <a:lnTo>
                  <a:pt x="140589" y="266102"/>
                </a:lnTo>
                <a:lnTo>
                  <a:pt x="126796" y="258703"/>
                </a:lnTo>
                <a:lnTo>
                  <a:pt x="115966" y="247588"/>
                </a:lnTo>
                <a:lnTo>
                  <a:pt x="108927" y="233578"/>
                </a:lnTo>
                <a:lnTo>
                  <a:pt x="128764" y="233578"/>
                </a:lnTo>
                <a:lnTo>
                  <a:pt x="131940" y="232702"/>
                </a:lnTo>
                <a:lnTo>
                  <a:pt x="115715" y="226396"/>
                </a:lnTo>
                <a:lnTo>
                  <a:pt x="102755" y="215230"/>
                </a:lnTo>
                <a:lnTo>
                  <a:pt x="94167" y="200315"/>
                </a:lnTo>
                <a:lnTo>
                  <a:pt x="91059" y="182765"/>
                </a:lnTo>
                <a:lnTo>
                  <a:pt x="91071" y="182105"/>
                </a:lnTo>
                <a:lnTo>
                  <a:pt x="106719" y="182105"/>
                </a:lnTo>
                <a:lnTo>
                  <a:pt x="104840" y="180488"/>
                </a:lnTo>
                <a:lnTo>
                  <a:pt x="97688" y="170481"/>
                </a:lnTo>
                <a:lnTo>
                  <a:pt x="93098" y="158878"/>
                </a:lnTo>
                <a:lnTo>
                  <a:pt x="91478" y="146088"/>
                </a:lnTo>
                <a:lnTo>
                  <a:pt x="91939" y="139199"/>
                </a:lnTo>
                <a:lnTo>
                  <a:pt x="93283" y="132594"/>
                </a:lnTo>
                <a:lnTo>
                  <a:pt x="95448" y="126332"/>
                </a:lnTo>
                <a:lnTo>
                  <a:pt x="98374" y="120472"/>
                </a:lnTo>
                <a:lnTo>
                  <a:pt x="225285" y="120472"/>
                </a:lnTo>
                <a:lnTo>
                  <a:pt x="233193" y="115141"/>
                </a:lnTo>
                <a:lnTo>
                  <a:pt x="253022" y="111137"/>
                </a:lnTo>
                <a:lnTo>
                  <a:pt x="382408" y="111137"/>
                </a:lnTo>
                <a:lnTo>
                  <a:pt x="359896" y="75725"/>
                </a:lnTo>
                <a:lnTo>
                  <a:pt x="328592" y="44417"/>
                </a:lnTo>
                <a:lnTo>
                  <a:pt x="291058" y="20550"/>
                </a:lnTo>
                <a:lnTo>
                  <a:pt x="248509" y="5339"/>
                </a:lnTo>
                <a:lnTo>
                  <a:pt x="202158" y="0"/>
                </a:lnTo>
                <a:close/>
              </a:path>
              <a:path w="404495" h="404495">
                <a:moveTo>
                  <a:pt x="391537" y="135026"/>
                </a:moveTo>
                <a:lnTo>
                  <a:pt x="329425" y="135026"/>
                </a:lnTo>
                <a:lnTo>
                  <a:pt x="323968" y="142444"/>
                </a:lnTo>
                <a:lnTo>
                  <a:pt x="317879" y="149348"/>
                </a:lnTo>
                <a:lnTo>
                  <a:pt x="311206" y="155686"/>
                </a:lnTo>
                <a:lnTo>
                  <a:pt x="303999" y="161404"/>
                </a:lnTo>
                <a:lnTo>
                  <a:pt x="304017" y="168815"/>
                </a:lnTo>
                <a:lnTo>
                  <a:pt x="298060" y="208923"/>
                </a:lnTo>
                <a:lnTo>
                  <a:pt x="280104" y="248104"/>
                </a:lnTo>
                <a:lnTo>
                  <a:pt x="250693" y="281317"/>
                </a:lnTo>
                <a:lnTo>
                  <a:pt x="210249" y="304340"/>
                </a:lnTo>
                <a:lnTo>
                  <a:pt x="159194" y="312953"/>
                </a:lnTo>
                <a:lnTo>
                  <a:pt x="369838" y="312953"/>
                </a:lnTo>
                <a:lnTo>
                  <a:pt x="383758" y="291058"/>
                </a:lnTo>
                <a:lnTo>
                  <a:pt x="398965" y="248509"/>
                </a:lnTo>
                <a:lnTo>
                  <a:pt x="404304" y="202158"/>
                </a:lnTo>
                <a:lnTo>
                  <a:pt x="398965" y="155810"/>
                </a:lnTo>
                <a:lnTo>
                  <a:pt x="391537" y="135026"/>
                </a:lnTo>
                <a:close/>
              </a:path>
              <a:path w="404495" h="404495">
                <a:moveTo>
                  <a:pt x="101475" y="290067"/>
                </a:moveTo>
                <a:lnTo>
                  <a:pt x="81089" y="290067"/>
                </a:lnTo>
                <a:lnTo>
                  <a:pt x="85077" y="290525"/>
                </a:lnTo>
                <a:lnTo>
                  <a:pt x="89128" y="290766"/>
                </a:lnTo>
                <a:lnTo>
                  <a:pt x="93243" y="290766"/>
                </a:lnTo>
                <a:lnTo>
                  <a:pt x="101475" y="290067"/>
                </a:lnTo>
                <a:close/>
              </a:path>
              <a:path w="404495" h="404495">
                <a:moveTo>
                  <a:pt x="128764" y="233578"/>
                </a:moveTo>
                <a:lnTo>
                  <a:pt x="108927" y="233578"/>
                </a:lnTo>
                <a:lnTo>
                  <a:pt x="112039" y="234187"/>
                </a:lnTo>
                <a:lnTo>
                  <a:pt x="115227" y="234492"/>
                </a:lnTo>
                <a:lnTo>
                  <a:pt x="123164" y="234492"/>
                </a:lnTo>
                <a:lnTo>
                  <a:pt x="127660" y="233883"/>
                </a:lnTo>
                <a:lnTo>
                  <a:pt x="128764" y="233578"/>
                </a:lnTo>
                <a:close/>
              </a:path>
              <a:path w="404495" h="404495">
                <a:moveTo>
                  <a:pt x="106719" y="182105"/>
                </a:moveTo>
                <a:lnTo>
                  <a:pt x="91071" y="182105"/>
                </a:lnTo>
                <a:lnTo>
                  <a:pt x="97942" y="185927"/>
                </a:lnTo>
                <a:lnTo>
                  <a:pt x="105791" y="188213"/>
                </a:lnTo>
                <a:lnTo>
                  <a:pt x="114147" y="188493"/>
                </a:lnTo>
                <a:lnTo>
                  <a:pt x="106719" y="182105"/>
                </a:lnTo>
                <a:close/>
              </a:path>
              <a:path w="404495" h="404495">
                <a:moveTo>
                  <a:pt x="225285" y="120472"/>
                </a:moveTo>
                <a:lnTo>
                  <a:pt x="98374" y="120472"/>
                </a:lnTo>
                <a:lnTo>
                  <a:pt x="119431" y="141492"/>
                </a:lnTo>
                <a:lnTo>
                  <a:pt x="144429" y="157843"/>
                </a:lnTo>
                <a:lnTo>
                  <a:pt x="172653" y="168815"/>
                </a:lnTo>
                <a:lnTo>
                  <a:pt x="203390" y="173697"/>
                </a:lnTo>
                <a:lnTo>
                  <a:pt x="202526" y="169964"/>
                </a:lnTo>
                <a:lnTo>
                  <a:pt x="202069" y="166077"/>
                </a:lnTo>
                <a:lnTo>
                  <a:pt x="202069" y="162090"/>
                </a:lnTo>
                <a:lnTo>
                  <a:pt x="206075" y="142255"/>
                </a:lnTo>
                <a:lnTo>
                  <a:pt x="216996" y="126060"/>
                </a:lnTo>
                <a:lnTo>
                  <a:pt x="225285" y="120472"/>
                </a:lnTo>
                <a:close/>
              </a:path>
              <a:path w="404495" h="404495">
                <a:moveTo>
                  <a:pt x="384329" y="114858"/>
                </a:moveTo>
                <a:lnTo>
                  <a:pt x="322554" y="114858"/>
                </a:lnTo>
                <a:lnTo>
                  <a:pt x="318932" y="123403"/>
                </a:lnTo>
                <a:lnTo>
                  <a:pt x="313877" y="131060"/>
                </a:lnTo>
                <a:lnTo>
                  <a:pt x="307559" y="137665"/>
                </a:lnTo>
                <a:lnTo>
                  <a:pt x="300151" y="143052"/>
                </a:lnTo>
                <a:lnTo>
                  <a:pt x="307790" y="141848"/>
                </a:lnTo>
                <a:lnTo>
                  <a:pt x="315226" y="140096"/>
                </a:lnTo>
                <a:lnTo>
                  <a:pt x="322443" y="137816"/>
                </a:lnTo>
                <a:lnTo>
                  <a:pt x="329425" y="135026"/>
                </a:lnTo>
                <a:lnTo>
                  <a:pt x="391537" y="135026"/>
                </a:lnTo>
                <a:lnTo>
                  <a:pt x="384329" y="114858"/>
                </a:lnTo>
                <a:close/>
              </a:path>
              <a:path w="404495" h="404495">
                <a:moveTo>
                  <a:pt x="382408" y="111137"/>
                </a:moveTo>
                <a:lnTo>
                  <a:pt x="253022" y="111137"/>
                </a:lnTo>
                <a:lnTo>
                  <a:pt x="263707" y="112260"/>
                </a:lnTo>
                <a:lnTo>
                  <a:pt x="273624" y="115473"/>
                </a:lnTo>
                <a:lnTo>
                  <a:pt x="282536" y="120540"/>
                </a:lnTo>
                <a:lnTo>
                  <a:pt x="290207" y="127228"/>
                </a:lnTo>
                <a:lnTo>
                  <a:pt x="298774" y="125152"/>
                </a:lnTo>
                <a:lnTo>
                  <a:pt x="307043" y="122377"/>
                </a:lnTo>
                <a:lnTo>
                  <a:pt x="314980" y="118934"/>
                </a:lnTo>
                <a:lnTo>
                  <a:pt x="322554" y="114858"/>
                </a:lnTo>
                <a:lnTo>
                  <a:pt x="384329" y="114858"/>
                </a:lnTo>
                <a:lnTo>
                  <a:pt x="383758" y="113261"/>
                </a:lnTo>
                <a:lnTo>
                  <a:pt x="382408" y="111137"/>
                </a:lnTo>
                <a:close/>
              </a:path>
            </a:pathLst>
          </a:custGeom>
          <a:solidFill>
            <a:srgbClr val="1CA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D55B8473-94FF-064C-8E79-59FBE03C363A}"/>
              </a:ext>
            </a:extLst>
          </p:cNvPr>
          <p:cNvSpPr/>
          <p:nvPr/>
        </p:nvSpPr>
        <p:spPr>
          <a:xfrm>
            <a:off x="3971476" y="4900772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02158" y="0"/>
                </a:moveTo>
                <a:lnTo>
                  <a:pt x="155806" y="5339"/>
                </a:lnTo>
                <a:lnTo>
                  <a:pt x="113255" y="20550"/>
                </a:lnTo>
                <a:lnTo>
                  <a:pt x="75720" y="44417"/>
                </a:lnTo>
                <a:lnTo>
                  <a:pt x="44413" y="75725"/>
                </a:lnTo>
                <a:lnTo>
                  <a:pt x="20548" y="113261"/>
                </a:lnTo>
                <a:lnTo>
                  <a:pt x="5339" y="155810"/>
                </a:lnTo>
                <a:lnTo>
                  <a:pt x="0" y="202158"/>
                </a:lnTo>
                <a:lnTo>
                  <a:pt x="5339" y="248509"/>
                </a:lnTo>
                <a:lnTo>
                  <a:pt x="20548" y="291058"/>
                </a:lnTo>
                <a:lnTo>
                  <a:pt x="44413" y="328592"/>
                </a:lnTo>
                <a:lnTo>
                  <a:pt x="75720" y="359896"/>
                </a:lnTo>
                <a:lnTo>
                  <a:pt x="113255" y="383758"/>
                </a:lnTo>
                <a:lnTo>
                  <a:pt x="155806" y="398965"/>
                </a:lnTo>
                <a:lnTo>
                  <a:pt x="202158" y="404304"/>
                </a:lnTo>
                <a:lnTo>
                  <a:pt x="248510" y="398965"/>
                </a:lnTo>
                <a:lnTo>
                  <a:pt x="291061" y="383758"/>
                </a:lnTo>
                <a:lnTo>
                  <a:pt x="328597" y="359896"/>
                </a:lnTo>
                <a:lnTo>
                  <a:pt x="359904" y="328592"/>
                </a:lnTo>
                <a:lnTo>
                  <a:pt x="361449" y="326161"/>
                </a:lnTo>
                <a:lnTo>
                  <a:pt x="168770" y="326161"/>
                </a:lnTo>
                <a:lnTo>
                  <a:pt x="168770" y="201307"/>
                </a:lnTo>
                <a:lnTo>
                  <a:pt x="144106" y="201307"/>
                </a:lnTo>
                <a:lnTo>
                  <a:pt x="144106" y="157238"/>
                </a:lnTo>
                <a:lnTo>
                  <a:pt x="168770" y="157238"/>
                </a:lnTo>
                <a:lnTo>
                  <a:pt x="168770" y="128676"/>
                </a:lnTo>
                <a:lnTo>
                  <a:pt x="170954" y="111870"/>
                </a:lnTo>
                <a:lnTo>
                  <a:pt x="178960" y="94834"/>
                </a:lnTo>
                <a:lnTo>
                  <a:pt x="194964" y="81631"/>
                </a:lnTo>
                <a:lnTo>
                  <a:pt x="221145" y="76326"/>
                </a:lnTo>
                <a:lnTo>
                  <a:pt x="360286" y="76326"/>
                </a:lnTo>
                <a:lnTo>
                  <a:pt x="359904" y="75725"/>
                </a:lnTo>
                <a:lnTo>
                  <a:pt x="328597" y="44417"/>
                </a:lnTo>
                <a:lnTo>
                  <a:pt x="291061" y="20550"/>
                </a:lnTo>
                <a:lnTo>
                  <a:pt x="248510" y="5339"/>
                </a:lnTo>
                <a:lnTo>
                  <a:pt x="202158" y="0"/>
                </a:lnTo>
                <a:close/>
              </a:path>
              <a:path w="404495" h="404495">
                <a:moveTo>
                  <a:pt x="360286" y="76326"/>
                </a:moveTo>
                <a:lnTo>
                  <a:pt x="221145" y="76326"/>
                </a:lnTo>
                <a:lnTo>
                  <a:pt x="259562" y="76466"/>
                </a:lnTo>
                <a:lnTo>
                  <a:pt x="259562" y="119278"/>
                </a:lnTo>
                <a:lnTo>
                  <a:pt x="227114" y="119278"/>
                </a:lnTo>
                <a:lnTo>
                  <a:pt x="220675" y="121551"/>
                </a:lnTo>
                <a:lnTo>
                  <a:pt x="220675" y="157238"/>
                </a:lnTo>
                <a:lnTo>
                  <a:pt x="260223" y="157238"/>
                </a:lnTo>
                <a:lnTo>
                  <a:pt x="255676" y="201307"/>
                </a:lnTo>
                <a:lnTo>
                  <a:pt x="220675" y="201307"/>
                </a:lnTo>
                <a:lnTo>
                  <a:pt x="220675" y="326161"/>
                </a:lnTo>
                <a:lnTo>
                  <a:pt x="361449" y="326161"/>
                </a:lnTo>
                <a:lnTo>
                  <a:pt x="383768" y="291058"/>
                </a:lnTo>
                <a:lnTo>
                  <a:pt x="398977" y="248509"/>
                </a:lnTo>
                <a:lnTo>
                  <a:pt x="404317" y="202158"/>
                </a:lnTo>
                <a:lnTo>
                  <a:pt x="398977" y="155810"/>
                </a:lnTo>
                <a:lnTo>
                  <a:pt x="383768" y="113261"/>
                </a:lnTo>
                <a:lnTo>
                  <a:pt x="360286" y="76326"/>
                </a:lnTo>
                <a:close/>
              </a:path>
            </a:pathLst>
          </a:custGeom>
          <a:solidFill>
            <a:srgbClr val="1CA9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74BED9-FB68-4526-AC33-C0092054176C}"/>
              </a:ext>
            </a:extLst>
          </p:cNvPr>
          <p:cNvGrpSpPr/>
          <p:nvPr/>
        </p:nvGrpSpPr>
        <p:grpSpPr>
          <a:xfrm>
            <a:off x="7060165" y="4875367"/>
            <a:ext cx="407034" cy="407034"/>
            <a:chOff x="3956062" y="4857701"/>
            <a:chExt cx="407034" cy="407034"/>
          </a:xfrm>
        </p:grpSpPr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5C02974B-DB51-B845-813E-70905F9CE062}"/>
                </a:ext>
              </a:extLst>
            </p:cNvPr>
            <p:cNvSpPr/>
            <p:nvPr/>
          </p:nvSpPr>
          <p:spPr>
            <a:xfrm>
              <a:off x="3956062" y="4857701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5" h="407035">
                  <a:moveTo>
                    <a:pt x="203390" y="0"/>
                  </a:moveTo>
                  <a:lnTo>
                    <a:pt x="156754" y="5371"/>
                  </a:lnTo>
                  <a:lnTo>
                    <a:pt x="113943" y="20672"/>
                  </a:lnTo>
                  <a:lnTo>
                    <a:pt x="76179" y="44681"/>
                  </a:lnTo>
                  <a:lnTo>
                    <a:pt x="44681" y="76179"/>
                  </a:lnTo>
                  <a:lnTo>
                    <a:pt x="20672" y="113943"/>
                  </a:lnTo>
                  <a:lnTo>
                    <a:pt x="5371" y="156754"/>
                  </a:lnTo>
                  <a:lnTo>
                    <a:pt x="0" y="203390"/>
                  </a:lnTo>
                  <a:lnTo>
                    <a:pt x="5371" y="250026"/>
                  </a:lnTo>
                  <a:lnTo>
                    <a:pt x="20672" y="292837"/>
                  </a:lnTo>
                  <a:lnTo>
                    <a:pt x="44681" y="330601"/>
                  </a:lnTo>
                  <a:lnTo>
                    <a:pt x="76179" y="362099"/>
                  </a:lnTo>
                  <a:lnTo>
                    <a:pt x="113943" y="386108"/>
                  </a:lnTo>
                  <a:lnTo>
                    <a:pt x="156754" y="401409"/>
                  </a:lnTo>
                  <a:lnTo>
                    <a:pt x="203390" y="406781"/>
                  </a:lnTo>
                  <a:lnTo>
                    <a:pt x="250026" y="401409"/>
                  </a:lnTo>
                  <a:lnTo>
                    <a:pt x="292837" y="386108"/>
                  </a:lnTo>
                  <a:lnTo>
                    <a:pt x="330601" y="362099"/>
                  </a:lnTo>
                  <a:lnTo>
                    <a:pt x="362099" y="330601"/>
                  </a:lnTo>
                  <a:lnTo>
                    <a:pt x="386108" y="292837"/>
                  </a:lnTo>
                  <a:lnTo>
                    <a:pt x="401409" y="250026"/>
                  </a:lnTo>
                  <a:lnTo>
                    <a:pt x="406780" y="203390"/>
                  </a:lnTo>
                  <a:lnTo>
                    <a:pt x="401409" y="156754"/>
                  </a:lnTo>
                  <a:lnTo>
                    <a:pt x="386108" y="113943"/>
                  </a:lnTo>
                  <a:lnTo>
                    <a:pt x="362099" y="76179"/>
                  </a:lnTo>
                  <a:lnTo>
                    <a:pt x="330601" y="44681"/>
                  </a:lnTo>
                  <a:lnTo>
                    <a:pt x="292837" y="20672"/>
                  </a:lnTo>
                  <a:lnTo>
                    <a:pt x="250026" y="5371"/>
                  </a:lnTo>
                  <a:lnTo>
                    <a:pt x="203390" y="0"/>
                  </a:lnTo>
                  <a:close/>
                </a:path>
              </a:pathLst>
            </a:custGeom>
            <a:solidFill>
              <a:srgbClr val="1CA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0CCE9207-A48E-804B-B399-5C82CC14E700}"/>
                </a:ext>
              </a:extLst>
            </p:cNvPr>
            <p:cNvSpPr/>
            <p:nvPr/>
          </p:nvSpPr>
          <p:spPr>
            <a:xfrm>
              <a:off x="4082857" y="5015153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271"/>
                  </a:lnTo>
                </a:path>
              </a:pathLst>
            </a:custGeom>
            <a:ln w="446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2F95F156-F92E-4B40-990E-C4A5F115CA7A}"/>
                </a:ext>
              </a:extLst>
            </p:cNvPr>
            <p:cNvSpPr/>
            <p:nvPr/>
          </p:nvSpPr>
          <p:spPr>
            <a:xfrm>
              <a:off x="4056243" y="4943017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6403" y="0"/>
                  </a:moveTo>
                  <a:lnTo>
                    <a:pt x="16127" y="2091"/>
                  </a:lnTo>
                  <a:lnTo>
                    <a:pt x="7734" y="7794"/>
                  </a:lnTo>
                  <a:lnTo>
                    <a:pt x="2075" y="16255"/>
                  </a:lnTo>
                  <a:lnTo>
                    <a:pt x="0" y="26619"/>
                  </a:lnTo>
                  <a:lnTo>
                    <a:pt x="2078" y="36982"/>
                  </a:lnTo>
                  <a:lnTo>
                    <a:pt x="7741" y="45443"/>
                  </a:lnTo>
                  <a:lnTo>
                    <a:pt x="16135" y="51147"/>
                  </a:lnTo>
                  <a:lnTo>
                    <a:pt x="26403" y="53238"/>
                  </a:lnTo>
                  <a:lnTo>
                    <a:pt x="36682" y="51145"/>
                  </a:lnTo>
                  <a:lnTo>
                    <a:pt x="45075" y="45439"/>
                  </a:lnTo>
                  <a:lnTo>
                    <a:pt x="50732" y="36977"/>
                  </a:lnTo>
                  <a:lnTo>
                    <a:pt x="52806" y="26619"/>
                  </a:lnTo>
                  <a:lnTo>
                    <a:pt x="50731" y="16255"/>
                  </a:lnTo>
                  <a:lnTo>
                    <a:pt x="45072" y="7794"/>
                  </a:lnTo>
                  <a:lnTo>
                    <a:pt x="36679" y="2091"/>
                  </a:lnTo>
                  <a:lnTo>
                    <a:pt x="26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0C9612CC-7116-6448-80DA-76619A908951}"/>
                </a:ext>
              </a:extLst>
            </p:cNvPr>
            <p:cNvSpPr/>
            <p:nvPr/>
          </p:nvSpPr>
          <p:spPr>
            <a:xfrm>
              <a:off x="4133739" y="5010742"/>
              <a:ext cx="139065" cy="149225"/>
            </a:xfrm>
            <a:custGeom>
              <a:avLst/>
              <a:gdLst/>
              <a:ahLst/>
              <a:cxnLst/>
              <a:rect l="l" t="t" r="r" b="b"/>
              <a:pathLst>
                <a:path w="139064" h="149225">
                  <a:moveTo>
                    <a:pt x="42837" y="4406"/>
                  </a:moveTo>
                  <a:lnTo>
                    <a:pt x="0" y="4406"/>
                  </a:lnTo>
                  <a:lnTo>
                    <a:pt x="0" y="148678"/>
                  </a:lnTo>
                  <a:lnTo>
                    <a:pt x="42837" y="148678"/>
                  </a:lnTo>
                  <a:lnTo>
                    <a:pt x="42837" y="72948"/>
                  </a:lnTo>
                  <a:lnTo>
                    <a:pt x="44574" y="59328"/>
                  </a:lnTo>
                  <a:lnTo>
                    <a:pt x="49737" y="49152"/>
                  </a:lnTo>
                  <a:lnTo>
                    <a:pt x="58251" y="42780"/>
                  </a:lnTo>
                  <a:lnTo>
                    <a:pt x="70040" y="40576"/>
                  </a:lnTo>
                  <a:lnTo>
                    <a:pt x="136212" y="40576"/>
                  </a:lnTo>
                  <a:lnTo>
                    <a:pt x="134899" y="32066"/>
                  </a:lnTo>
                  <a:lnTo>
                    <a:pt x="129899" y="23837"/>
                  </a:lnTo>
                  <a:lnTo>
                    <a:pt x="42837" y="23837"/>
                  </a:lnTo>
                  <a:lnTo>
                    <a:pt x="42837" y="4406"/>
                  </a:lnTo>
                  <a:close/>
                </a:path>
                <a:path w="139064" h="149225">
                  <a:moveTo>
                    <a:pt x="136212" y="40576"/>
                  </a:moveTo>
                  <a:lnTo>
                    <a:pt x="70040" y="40576"/>
                  </a:lnTo>
                  <a:lnTo>
                    <a:pt x="80773" y="42712"/>
                  </a:lnTo>
                  <a:lnTo>
                    <a:pt x="88363" y="48971"/>
                  </a:lnTo>
                  <a:lnTo>
                    <a:pt x="92871" y="59125"/>
                  </a:lnTo>
                  <a:lnTo>
                    <a:pt x="94360" y="72948"/>
                  </a:lnTo>
                  <a:lnTo>
                    <a:pt x="94360" y="148678"/>
                  </a:lnTo>
                  <a:lnTo>
                    <a:pt x="138798" y="148678"/>
                  </a:lnTo>
                  <a:lnTo>
                    <a:pt x="138798" y="57327"/>
                  </a:lnTo>
                  <a:lnTo>
                    <a:pt x="136212" y="40576"/>
                  </a:lnTo>
                  <a:close/>
                </a:path>
                <a:path w="139064" h="149225">
                  <a:moveTo>
                    <a:pt x="86309" y="0"/>
                  </a:moveTo>
                  <a:lnTo>
                    <a:pt x="68420" y="372"/>
                  </a:lnTo>
                  <a:lnTo>
                    <a:pt x="57929" y="2979"/>
                  </a:lnTo>
                  <a:lnTo>
                    <a:pt x="50760" y="10056"/>
                  </a:lnTo>
                  <a:lnTo>
                    <a:pt x="42837" y="23837"/>
                  </a:lnTo>
                  <a:lnTo>
                    <a:pt x="129899" y="23837"/>
                  </a:lnTo>
                  <a:lnTo>
                    <a:pt x="124026" y="14171"/>
                  </a:lnTo>
                  <a:lnTo>
                    <a:pt x="107417" y="3522"/>
                  </a:lnTo>
                  <a:lnTo>
                    <a:pt x="86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4">
            <a:extLst>
              <a:ext uri="{FF2B5EF4-FFF2-40B4-BE49-F238E27FC236}">
                <a16:creationId xmlns:a16="http://schemas.microsoft.com/office/drawing/2014/main" id="{782E3133-7DE7-154A-9DD5-A2720B49F1A5}"/>
              </a:ext>
            </a:extLst>
          </p:cNvPr>
          <p:cNvSpPr txBox="1"/>
          <p:nvPr/>
        </p:nvSpPr>
        <p:spPr>
          <a:xfrm>
            <a:off x="3956062" y="3212371"/>
            <a:ext cx="3263352" cy="582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200" b="1" dirty="0">
                <a:solidFill>
                  <a:srgbClr val="504642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3200" b="1" spc="-15" dirty="0">
                <a:solidFill>
                  <a:srgbClr val="504642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3200" b="1" spc="-40" dirty="0">
                <a:solidFill>
                  <a:srgbClr val="504642"/>
                </a:solidFill>
                <a:latin typeface="Calibri"/>
                <a:cs typeface="Calibri"/>
                <a:hlinkClick r:id="rId5"/>
              </a:rPr>
              <a:t>f</a:t>
            </a:r>
            <a:r>
              <a:rPr sz="3200" b="1" dirty="0">
                <a:solidFill>
                  <a:srgbClr val="504642"/>
                </a:solidFill>
                <a:latin typeface="Calibri"/>
                <a:cs typeface="Calibri"/>
                <a:hlinkClick r:id="rId5"/>
              </a:rPr>
              <a:t>o@uidp.n</a:t>
            </a:r>
            <a:r>
              <a:rPr sz="3200" b="1" spc="-25" dirty="0">
                <a:solidFill>
                  <a:srgbClr val="504642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3200" b="1" dirty="0">
                <a:solidFill>
                  <a:srgbClr val="504642"/>
                </a:solidFill>
                <a:latin typeface="Calibri"/>
                <a:cs typeface="Calibri"/>
                <a:hlinkClick r:id="rId5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6CA5456-4094-4DA7-897F-C3D5FF75E1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uidp.org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654DEB4-905F-4747-9B3C-8F37B8E97346}"/>
              </a:ext>
            </a:extLst>
          </p:cNvPr>
          <p:cNvSpPr txBox="1">
            <a:spLocks/>
          </p:cNvSpPr>
          <p:nvPr/>
        </p:nvSpPr>
        <p:spPr>
          <a:xfrm>
            <a:off x="411479" y="374904"/>
            <a:ext cx="2847657" cy="150469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Helvetica Neue Light"/>
              </a:rPr>
              <a:t>Keep in touch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DC7556-C5AC-4B41-83CB-47A66F6F6EF7}"/>
              </a:ext>
            </a:extLst>
          </p:cNvPr>
          <p:cNvSpPr txBox="1"/>
          <p:nvPr/>
        </p:nvSpPr>
        <p:spPr>
          <a:xfrm>
            <a:off x="3666930" y="5383763"/>
            <a:ext cx="439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TeamUIDP</a:t>
            </a:r>
            <a:r>
              <a:rPr lang="en-US" dirty="0"/>
              <a:t>	#collaboration		#UIDP</a:t>
            </a:r>
          </a:p>
        </p:txBody>
      </p:sp>
    </p:spTree>
    <p:extLst>
      <p:ext uri="{BB962C8B-B14F-4D97-AF65-F5344CB8AC3E}">
        <p14:creationId xmlns:p14="http://schemas.microsoft.com/office/powerpoint/2010/main" val="207783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9261-6E68-4B17-907E-D6F4B79B6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79" y="374904"/>
            <a:ext cx="2847657" cy="1504696"/>
          </a:xfrm>
        </p:spPr>
        <p:txBody>
          <a:bodyPr/>
          <a:lstStyle/>
          <a:p>
            <a:r>
              <a:rPr lang="en-US" dirty="0"/>
              <a:t>Gross domestic expenditures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10006-8205-416F-8D8B-5701AE76B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479" y="1816872"/>
            <a:ext cx="2968328" cy="695325"/>
          </a:xfrm>
        </p:spPr>
        <p:txBody>
          <a:bodyPr>
            <a:noAutofit/>
          </a:bodyPr>
          <a:lstStyle/>
          <a:p>
            <a:r>
              <a:rPr lang="en-US" sz="3400" dirty="0"/>
              <a:t>ON R&amp;D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57AE606-0E58-4D8A-9E62-07ABBBAAD008}"/>
              </a:ext>
            </a:extLst>
          </p:cNvPr>
          <p:cNvSpPr txBox="1">
            <a:spLocks/>
          </p:cNvSpPr>
          <p:nvPr/>
        </p:nvSpPr>
        <p:spPr>
          <a:xfrm>
            <a:off x="457200" y="5166360"/>
            <a:ext cx="2801937" cy="673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 LT Std"/>
              </a:rPr>
              <a:t>Source: National Science Board | Science &amp; Engineering Indicators | NSB-2022-1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332AE-097E-4FC5-990A-84C7AB857ED1}"/>
              </a:ext>
            </a:extLst>
          </p:cNvPr>
          <p:cNvSpPr txBox="1"/>
          <p:nvPr/>
        </p:nvSpPr>
        <p:spPr>
          <a:xfrm>
            <a:off x="3797559" y="457200"/>
            <a:ext cx="7511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Gross domestic expenditures on R&amp;D, 2000-19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7C2E8-1E3B-46A1-9BAB-87E080682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 t="17625" r="4790" b="24311"/>
          <a:stretch/>
        </p:blipFill>
        <p:spPr>
          <a:xfrm>
            <a:off x="3379807" y="1106277"/>
            <a:ext cx="8475664" cy="46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1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9261-6E68-4B17-907E-D6F4B79B6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79" y="374904"/>
            <a:ext cx="2847657" cy="1504696"/>
          </a:xfrm>
        </p:spPr>
        <p:txBody>
          <a:bodyPr/>
          <a:lstStyle/>
          <a:p>
            <a:r>
              <a:rPr lang="en-US" dirty="0"/>
              <a:t>Contributions to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10006-8205-416F-8D8B-5701AE76B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479" y="1346968"/>
            <a:ext cx="2968328" cy="10660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 dirty="0"/>
              <a:t>R&amp;D</a:t>
            </a:r>
          </a:p>
          <a:p>
            <a:pPr>
              <a:spcBef>
                <a:spcPts val="0"/>
              </a:spcBef>
            </a:pPr>
            <a:r>
              <a:rPr lang="en-US" sz="3400" spc="-150" dirty="0"/>
              <a:t>SPENDING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57AE606-0E58-4D8A-9E62-07ABBBAAD008}"/>
              </a:ext>
            </a:extLst>
          </p:cNvPr>
          <p:cNvSpPr txBox="1">
            <a:spLocks/>
          </p:cNvSpPr>
          <p:nvPr/>
        </p:nvSpPr>
        <p:spPr>
          <a:xfrm>
            <a:off x="457200" y="5166360"/>
            <a:ext cx="2801937" cy="673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 LT Std"/>
              </a:rPr>
              <a:t>Source: National Science Board | Science &amp; Engineering Indicators | NSB-2022-1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332AE-097E-4FC5-990A-84C7AB857ED1}"/>
              </a:ext>
            </a:extLst>
          </p:cNvPr>
          <p:cNvSpPr txBox="1"/>
          <p:nvPr/>
        </p:nvSpPr>
        <p:spPr>
          <a:xfrm>
            <a:off x="3797559" y="457200"/>
            <a:ext cx="7511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Contributions to growth of worldwide R&amp;D expenditures, 2000-17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B549C-6A47-4BB8-B8E5-40D530C52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" t="20701" r="17051" b="23619"/>
          <a:stretch/>
        </p:blipFill>
        <p:spPr>
          <a:xfrm>
            <a:off x="3553609" y="1226641"/>
            <a:ext cx="7755093" cy="48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1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9261-6E68-4B17-907E-D6F4B79B6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79" y="374904"/>
            <a:ext cx="2847657" cy="1504696"/>
          </a:xfrm>
        </p:spPr>
        <p:txBody>
          <a:bodyPr/>
          <a:lstStyle/>
          <a:p>
            <a:r>
              <a:rPr lang="en-US" dirty="0"/>
              <a:t>R&amp;D</a:t>
            </a:r>
          </a:p>
          <a:p>
            <a:r>
              <a:rPr lang="en-US" dirty="0"/>
              <a:t>expenditures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10006-8205-416F-8D8B-5701AE76B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479" y="1338502"/>
            <a:ext cx="2968328" cy="1066029"/>
          </a:xfrm>
        </p:spPr>
        <p:txBody>
          <a:bodyPr>
            <a:noAutofit/>
          </a:bodyPr>
          <a:lstStyle/>
          <a:p>
            <a:r>
              <a:rPr lang="en-US" sz="3400" dirty="0"/>
              <a:t>BY GROSS</a:t>
            </a:r>
          </a:p>
          <a:p>
            <a:r>
              <a:rPr lang="en-US" sz="3400" dirty="0"/>
              <a:t>DOMESTIC PRODUCT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57AE606-0E58-4D8A-9E62-07ABBBAAD008}"/>
              </a:ext>
            </a:extLst>
          </p:cNvPr>
          <p:cNvSpPr txBox="1">
            <a:spLocks/>
          </p:cNvSpPr>
          <p:nvPr/>
        </p:nvSpPr>
        <p:spPr>
          <a:xfrm>
            <a:off x="457200" y="5166360"/>
            <a:ext cx="2801937" cy="673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 LT Std"/>
              </a:rPr>
              <a:t>Source: National Science Board | Science &amp; Engineering Indicators | NSB-2022-1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332AE-097E-4FC5-990A-84C7AB857ED1}"/>
              </a:ext>
            </a:extLst>
          </p:cNvPr>
          <p:cNvSpPr txBox="1"/>
          <p:nvPr/>
        </p:nvSpPr>
        <p:spPr>
          <a:xfrm>
            <a:off x="3797559" y="457200"/>
            <a:ext cx="7511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R&amp;D intensity, by selected country: 2000 and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A6C19-7D32-4C1A-9DB4-C61C7A2C0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17864" r="6690" b="23718"/>
          <a:stretch/>
        </p:blipFill>
        <p:spPr>
          <a:xfrm>
            <a:off x="3379807" y="953313"/>
            <a:ext cx="8415642" cy="49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5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9261-6E68-4B17-907E-D6F4B79B6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79" y="374904"/>
            <a:ext cx="2847657" cy="1504696"/>
          </a:xfrm>
        </p:spPr>
        <p:txBody>
          <a:bodyPr/>
          <a:lstStyle/>
          <a:p>
            <a:r>
              <a:rPr lang="en-US" dirty="0"/>
              <a:t>Shares of worldwide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10006-8205-416F-8D8B-5701AE76B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479" y="1304638"/>
            <a:ext cx="2968328" cy="1066029"/>
          </a:xfrm>
        </p:spPr>
        <p:txBody>
          <a:bodyPr>
            <a:noAutofit/>
          </a:bodyPr>
          <a:lstStyle/>
          <a:p>
            <a:r>
              <a:rPr lang="en-US" sz="3400" dirty="0"/>
              <a:t>R&amp;D SPENDING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57AE606-0E58-4D8A-9E62-07ABBBAAD008}"/>
              </a:ext>
            </a:extLst>
          </p:cNvPr>
          <p:cNvSpPr txBox="1">
            <a:spLocks/>
          </p:cNvSpPr>
          <p:nvPr/>
        </p:nvSpPr>
        <p:spPr>
          <a:xfrm>
            <a:off x="457200" y="5166360"/>
            <a:ext cx="2801937" cy="673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 LT Std"/>
              </a:rPr>
              <a:t>Source: National Science Board | Science &amp; Engineering Indicators | NSB-2022-1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332AE-097E-4FC5-990A-84C7AB857ED1}"/>
              </a:ext>
            </a:extLst>
          </p:cNvPr>
          <p:cNvSpPr txBox="1"/>
          <p:nvPr/>
        </p:nvSpPr>
        <p:spPr>
          <a:xfrm>
            <a:off x="3797559" y="457200"/>
            <a:ext cx="7511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Shares of worldwide R&amp;D expenditures, 2000, 2010, and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7B5F5-DA64-4782-9FC4-931186DBF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16998" r="8521" b="23713"/>
          <a:stretch/>
        </p:blipFill>
        <p:spPr>
          <a:xfrm>
            <a:off x="3477931" y="888087"/>
            <a:ext cx="8150398" cy="50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9261-6E68-4B17-907E-D6F4B79B6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79" y="374904"/>
            <a:ext cx="2847657" cy="1504696"/>
          </a:xfrm>
        </p:spPr>
        <p:txBody>
          <a:bodyPr/>
          <a:lstStyle/>
          <a:p>
            <a:r>
              <a:rPr lang="en-US" dirty="0"/>
              <a:t>U.S. R&amp;D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10006-8205-416F-8D8B-5701AE76B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479" y="813571"/>
            <a:ext cx="2968328" cy="1066029"/>
          </a:xfrm>
        </p:spPr>
        <p:txBody>
          <a:bodyPr>
            <a:noAutofit/>
          </a:bodyPr>
          <a:lstStyle/>
          <a:p>
            <a:r>
              <a:rPr lang="en-US" sz="3400" dirty="0"/>
              <a:t>SPENDING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57AE606-0E58-4D8A-9E62-07ABBBAAD008}"/>
              </a:ext>
            </a:extLst>
          </p:cNvPr>
          <p:cNvSpPr txBox="1">
            <a:spLocks/>
          </p:cNvSpPr>
          <p:nvPr/>
        </p:nvSpPr>
        <p:spPr>
          <a:xfrm>
            <a:off x="457200" y="5166360"/>
            <a:ext cx="2801937" cy="673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 LT Std"/>
              </a:rPr>
              <a:t>Source: National Science Board | Science &amp; Engineering Indicators | NSB-2022-1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332AE-097E-4FC5-990A-84C7AB857ED1}"/>
              </a:ext>
            </a:extLst>
          </p:cNvPr>
          <p:cNvSpPr txBox="1"/>
          <p:nvPr/>
        </p:nvSpPr>
        <p:spPr>
          <a:xfrm>
            <a:off x="3797559" y="457200"/>
            <a:ext cx="7511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U.S. R&amp;D expenditures, by performing sector: 2000-19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44272-C08C-4174-8FC2-501F22261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18785" r="7603" b="23095"/>
          <a:stretch/>
        </p:blipFill>
        <p:spPr>
          <a:xfrm>
            <a:off x="3428057" y="947930"/>
            <a:ext cx="8352464" cy="49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7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9261-6E68-4B17-907E-D6F4B79B6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79" y="374904"/>
            <a:ext cx="2847657" cy="1504696"/>
          </a:xfrm>
        </p:spPr>
        <p:txBody>
          <a:bodyPr/>
          <a:lstStyle/>
          <a:p>
            <a:r>
              <a:rPr lang="en-US" dirty="0"/>
              <a:t>U.S.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10006-8205-416F-8D8B-5701AE76B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479" y="813571"/>
            <a:ext cx="2968328" cy="1066029"/>
          </a:xfrm>
        </p:spPr>
        <p:txBody>
          <a:bodyPr>
            <a:noAutofit/>
          </a:bodyPr>
          <a:lstStyle/>
          <a:p>
            <a:r>
              <a:rPr lang="en-US" sz="3400" dirty="0"/>
              <a:t>R&amp;D SPENDING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57AE606-0E58-4D8A-9E62-07ABBBAAD008}"/>
              </a:ext>
            </a:extLst>
          </p:cNvPr>
          <p:cNvSpPr txBox="1">
            <a:spLocks/>
          </p:cNvSpPr>
          <p:nvPr/>
        </p:nvSpPr>
        <p:spPr>
          <a:xfrm>
            <a:off x="457200" y="5166360"/>
            <a:ext cx="2801937" cy="673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 LT Std"/>
              </a:rPr>
              <a:t>Source: National Science Board | Science &amp; Engineering Indicators | NSB-2022-1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332AE-097E-4FC5-990A-84C7AB857ED1}"/>
              </a:ext>
            </a:extLst>
          </p:cNvPr>
          <p:cNvSpPr txBox="1"/>
          <p:nvPr/>
        </p:nvSpPr>
        <p:spPr>
          <a:xfrm>
            <a:off x="3797559" y="457200"/>
            <a:ext cx="7511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U.S. R&amp;D expenditures, by source of funds: 2000-19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65125-469F-4180-AB15-3DB448C3B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7545" r="7473" b="23688"/>
          <a:stretch/>
        </p:blipFill>
        <p:spPr>
          <a:xfrm>
            <a:off x="3379807" y="813571"/>
            <a:ext cx="8606290" cy="51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3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9261-6E68-4B17-907E-D6F4B79B6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79" y="374904"/>
            <a:ext cx="2847657" cy="1504696"/>
          </a:xfrm>
        </p:spPr>
        <p:txBody>
          <a:bodyPr/>
          <a:lstStyle/>
          <a:p>
            <a:r>
              <a:rPr lang="en-US" dirty="0"/>
              <a:t>U.S.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10006-8205-416F-8D8B-5701AE76B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479" y="813571"/>
            <a:ext cx="2968328" cy="1066029"/>
          </a:xfrm>
        </p:spPr>
        <p:txBody>
          <a:bodyPr>
            <a:noAutofit/>
          </a:bodyPr>
          <a:lstStyle/>
          <a:p>
            <a:r>
              <a:rPr lang="en-US" sz="3400" dirty="0"/>
              <a:t>R&amp;D FUNDING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57AE606-0E58-4D8A-9E62-07ABBBAAD008}"/>
              </a:ext>
            </a:extLst>
          </p:cNvPr>
          <p:cNvSpPr txBox="1">
            <a:spLocks/>
          </p:cNvSpPr>
          <p:nvPr/>
        </p:nvSpPr>
        <p:spPr>
          <a:xfrm>
            <a:off x="457200" y="5166360"/>
            <a:ext cx="2801937" cy="673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 LT Std"/>
              </a:rPr>
              <a:t>Source: National Science Board | Science &amp; Engineering Indicators | NSB-2022-1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332AE-097E-4FC5-990A-84C7AB857ED1}"/>
              </a:ext>
            </a:extLst>
          </p:cNvPr>
          <p:cNvSpPr txBox="1"/>
          <p:nvPr/>
        </p:nvSpPr>
        <p:spPr>
          <a:xfrm>
            <a:off x="3379807" y="457200"/>
            <a:ext cx="8354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U.S. R&amp;D performance and funding, by type of R&amp;D and Sector: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71F0B-9741-432B-A3BE-DAC55D4EF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19879" r="10064" b="24283"/>
          <a:stretch/>
        </p:blipFill>
        <p:spPr>
          <a:xfrm>
            <a:off x="3379806" y="1038917"/>
            <a:ext cx="8339589" cy="45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9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9261-6E68-4B17-907E-D6F4B79B65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79" y="374904"/>
            <a:ext cx="2847657" cy="1504696"/>
          </a:xfrm>
        </p:spPr>
        <p:txBody>
          <a:bodyPr/>
          <a:lstStyle/>
          <a:p>
            <a:r>
              <a:rPr lang="en-US" dirty="0"/>
              <a:t>R&amp;D performance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10006-8205-416F-8D8B-5701AE76B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1945" y="1346585"/>
            <a:ext cx="2968328" cy="1066029"/>
          </a:xfrm>
        </p:spPr>
        <p:txBody>
          <a:bodyPr>
            <a:noAutofit/>
          </a:bodyPr>
          <a:lstStyle/>
          <a:p>
            <a:r>
              <a:rPr lang="en-US" sz="3400" dirty="0"/>
              <a:t>FEDERALLY FUNDED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57AE606-0E58-4D8A-9E62-07ABBBAAD008}"/>
              </a:ext>
            </a:extLst>
          </p:cNvPr>
          <p:cNvSpPr txBox="1">
            <a:spLocks/>
          </p:cNvSpPr>
          <p:nvPr/>
        </p:nvSpPr>
        <p:spPr>
          <a:xfrm>
            <a:off x="457200" y="5166360"/>
            <a:ext cx="2801937" cy="673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 LT Std"/>
              </a:rPr>
              <a:t>Source: National Science Board | Science &amp; Engineering Indicators | NSB-2022-1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332AE-097E-4FC5-990A-84C7AB857ED1}"/>
              </a:ext>
            </a:extLst>
          </p:cNvPr>
          <p:cNvSpPr txBox="1"/>
          <p:nvPr/>
        </p:nvSpPr>
        <p:spPr>
          <a:xfrm>
            <a:off x="3370273" y="457200"/>
            <a:ext cx="8706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R&amp;D performance funded by the federal government, </a:t>
            </a:r>
          </a:p>
          <a:p>
            <a:pPr algn="ctr"/>
            <a:r>
              <a:rPr lang="en-US" sz="2200" b="1" dirty="0">
                <a:solidFill>
                  <a:schemeClr val="accent1"/>
                </a:solidFill>
              </a:rPr>
              <a:t>by type of R&amp;D, 2010 and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F0DED-CE33-4A36-94F7-27319878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20228" r="8674" b="16332"/>
          <a:stretch/>
        </p:blipFill>
        <p:spPr>
          <a:xfrm>
            <a:off x="4514599" y="1127252"/>
            <a:ext cx="6418055" cy="48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90949"/>
      </p:ext>
    </p:extLst>
  </p:cSld>
  <p:clrMapOvr>
    <a:masterClrMapping/>
  </p:clrMapOvr>
</p:sld>
</file>

<file path=ppt/theme/theme1.xml><?xml version="1.0" encoding="utf-8"?>
<a:theme xmlns:a="http://schemas.openxmlformats.org/drawingml/2006/main" name="UIDP Template 101819">
  <a:themeElements>
    <a:clrScheme name="Custom 4">
      <a:dk1>
        <a:sysClr val="windowText" lastClr="000000"/>
      </a:dk1>
      <a:lt1>
        <a:sysClr val="window" lastClr="FFFFFF"/>
      </a:lt1>
      <a:dk2>
        <a:srgbClr val="3D3935"/>
      </a:dk2>
      <a:lt2>
        <a:srgbClr val="EEECE1"/>
      </a:lt2>
      <a:accent1>
        <a:srgbClr val="35B9E8"/>
      </a:accent1>
      <a:accent2>
        <a:srgbClr val="E36F1E"/>
      </a:accent2>
      <a:accent3>
        <a:srgbClr val="C4D600"/>
      </a:accent3>
      <a:accent4>
        <a:srgbClr val="9FA61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IDP Template 101819" id="{F95A9413-4989-4970-8525-622804561AAB}" vid="{ED0B7C4B-E186-4B51-B281-9C9EFB7CA8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UIDP Template 101819</Template>
  <TotalTime>6316</TotalTime>
  <Words>425</Words>
  <Application>Microsoft Office PowerPoint</Application>
  <PresentationFormat>Widescreen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Helvetica LT Std</vt:lpstr>
      <vt:lpstr>Helvetica LT Std Condensed</vt:lpstr>
      <vt:lpstr>Helvetica Neue</vt:lpstr>
      <vt:lpstr>Helvetica Neue </vt:lpstr>
      <vt:lpstr>Helvetica Neue Light</vt:lpstr>
      <vt:lpstr>Helvetica Neue Medium</vt:lpstr>
      <vt:lpstr>Wingdings</vt:lpstr>
      <vt:lpstr>UIDP Template 101819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Mau</dc:creator>
  <cp:lastModifiedBy>Morgan Jones-King</cp:lastModifiedBy>
  <cp:revision>30</cp:revision>
  <dcterms:created xsi:type="dcterms:W3CDTF">2020-01-03T14:52:23Z</dcterms:created>
  <dcterms:modified xsi:type="dcterms:W3CDTF">2022-08-05T17:15:40Z</dcterms:modified>
</cp:coreProperties>
</file>