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3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701" r:id="rId3"/>
  </p:sldMasterIdLst>
  <p:notesMasterIdLst>
    <p:notesMasterId r:id="rId21"/>
  </p:notesMasterIdLst>
  <p:handoutMasterIdLst>
    <p:handoutMasterId r:id="rId22"/>
  </p:handoutMasterIdLst>
  <p:sldIdLst>
    <p:sldId id="303" r:id="rId4"/>
    <p:sldId id="380" r:id="rId5"/>
    <p:sldId id="355" r:id="rId6"/>
    <p:sldId id="371" r:id="rId7"/>
    <p:sldId id="356" r:id="rId8"/>
    <p:sldId id="381" r:id="rId9"/>
    <p:sldId id="372" r:id="rId10"/>
    <p:sldId id="366" r:id="rId11"/>
    <p:sldId id="373" r:id="rId12"/>
    <p:sldId id="374" r:id="rId13"/>
    <p:sldId id="379" r:id="rId14"/>
    <p:sldId id="377" r:id="rId15"/>
    <p:sldId id="378" r:id="rId16"/>
    <p:sldId id="358" r:id="rId17"/>
    <p:sldId id="359" r:id="rId18"/>
    <p:sldId id="370" r:id="rId19"/>
    <p:sldId id="298" r:id="rId20"/>
  </p:sldIdLst>
  <p:sldSz cx="12190413" cy="6858000"/>
  <p:notesSz cx="7010400" cy="9296400"/>
  <p:custDataLst>
    <p:tags r:id="rId2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042" userDrawn="1">
          <p15:clr>
            <a:srgbClr val="A4A3A4"/>
          </p15:clr>
        </p15:guide>
        <p15:guide id="4" pos="142">
          <p15:clr>
            <a:srgbClr val="A4A3A4"/>
          </p15:clr>
        </p15:guide>
        <p15:guide id="5" pos="7514" userDrawn="1">
          <p15:clr>
            <a:srgbClr val="A4A3A4"/>
          </p15:clr>
        </p15:guide>
        <p15:guide id="8" orient="horz" pos="1275"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9500"/>
    <a:srgbClr val="65AC1E"/>
    <a:srgbClr val="FF99FF"/>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34580"/>
    <p:restoredTop sz="86410" autoAdjust="0"/>
  </p:normalViewPr>
  <p:slideViewPr>
    <p:cSldViewPr snapToGrid="0" showGuides="1">
      <p:cViewPr varScale="1">
        <p:scale>
          <a:sx n="111" d="100"/>
          <a:sy n="111" d="100"/>
        </p:scale>
        <p:origin x="1392" y="114"/>
      </p:cViewPr>
      <p:guideLst>
        <p:guide orient="horz" pos="4042"/>
        <p:guide pos="142"/>
        <p:guide pos="7514"/>
        <p:guide orient="horz" pos="1275"/>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p:scale>
          <a:sx n="66" d="100"/>
          <a:sy n="66" d="100"/>
        </p:scale>
        <p:origin x="4182" y="576"/>
      </p:cViewPr>
      <p:guideLst>
        <p:guide orient="horz" pos="2928"/>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de-DE" dirty="0">
              <a:latin typeface="Arial" pitchFamily="34" charset="0"/>
              <a:cs typeface="Arial" pitchFamily="34" charset="0"/>
            </a:endParaRPr>
          </a:p>
        </p:txBody>
      </p:sp>
      <p:sp>
        <p:nvSpPr>
          <p:cNvPr id="3" name="Datumsplatzhalter 2"/>
          <p:cNvSpPr>
            <a:spLocks noGrp="1"/>
          </p:cNvSpPr>
          <p:nvPr>
            <p:ph type="dt" sz="quarter" idx="1"/>
          </p:nvPr>
        </p:nvSpPr>
        <p:spPr>
          <a:xfrm>
            <a:off x="3970939" y="0"/>
            <a:ext cx="3037840" cy="464820"/>
          </a:xfrm>
          <a:prstGeom prst="rect">
            <a:avLst/>
          </a:prstGeom>
        </p:spPr>
        <p:txBody>
          <a:bodyPr vert="horz" lIns="91440" tIns="45720" rIns="91440" bIns="45720" rtlCol="0"/>
          <a:lstStyle>
            <a:lvl1pPr algn="r">
              <a:defRPr sz="1200"/>
            </a:lvl1pPr>
          </a:lstStyle>
          <a:p>
            <a:fld id="{564A2BDF-37AA-4A0C-8BCC-F222B45EA34E}" type="datetimeFigureOut">
              <a:rPr lang="de-DE" smtClean="0">
                <a:latin typeface="Arial" pitchFamily="34" charset="0"/>
                <a:cs typeface="Arial" pitchFamily="34" charset="0"/>
              </a:rPr>
              <a:t>27.07.2017</a:t>
            </a:fld>
            <a:endParaRPr lang="de-DE">
              <a:latin typeface="Arial" pitchFamily="34" charset="0"/>
              <a:cs typeface="Arial" pitchFamily="34" charset="0"/>
            </a:endParaRPr>
          </a:p>
        </p:txBody>
      </p:sp>
      <p:sp>
        <p:nvSpPr>
          <p:cNvPr id="4" name="Fußzeilenplatzhalt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r>
              <a:rPr lang="de-DE">
                <a:latin typeface="Arial" pitchFamily="34" charset="0"/>
                <a:cs typeface="Arial" pitchFamily="34" charset="0"/>
              </a:rPr>
              <a:t>INTERN</a:t>
            </a:r>
          </a:p>
        </p:txBody>
      </p:sp>
      <p:sp>
        <p:nvSpPr>
          <p:cNvPr id="5" name="Foliennummernplatzhalter 4"/>
          <p:cNvSpPr>
            <a:spLocks noGrp="1"/>
          </p:cNvSpPr>
          <p:nvPr>
            <p:ph type="sldNum" sz="quarter" idx="3"/>
          </p:nvPr>
        </p:nvSpPr>
        <p:spPr>
          <a:xfrm>
            <a:off x="3970939" y="8829967"/>
            <a:ext cx="3037840" cy="464820"/>
          </a:xfrm>
          <a:prstGeom prst="rect">
            <a:avLst/>
          </a:prstGeom>
        </p:spPr>
        <p:txBody>
          <a:bodyPr vert="horz" lIns="91440" tIns="45720" rIns="91440" bIns="45720" rtlCol="0" anchor="b"/>
          <a:lstStyle>
            <a:lvl1pPr algn="r">
              <a:defRPr sz="1200"/>
            </a:lvl1pPr>
          </a:lstStyle>
          <a:p>
            <a:fld id="{8D186466-5020-480F-98D6-C4C83B2E2945}" type="slidenum">
              <a:rPr lang="de-DE" smtClean="0">
                <a:latin typeface="Arial" pitchFamily="34" charset="0"/>
                <a:cs typeface="Arial" pitchFamily="34" charset="0"/>
              </a:rPr>
              <a:t>‹#›</a:t>
            </a:fld>
            <a:endParaRPr lang="de-DE">
              <a:latin typeface="Arial" pitchFamily="34" charset="0"/>
              <a:cs typeface="Arial" pitchFamily="34" charset="0"/>
            </a:endParaRPr>
          </a:p>
        </p:txBody>
      </p:sp>
    </p:spTree>
    <p:extLst>
      <p:ext uri="{BB962C8B-B14F-4D97-AF65-F5344CB8AC3E}">
        <p14:creationId xmlns:p14="http://schemas.microsoft.com/office/powerpoint/2010/main" val="36162879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atin typeface="Arial" pitchFamily="34" charset="0"/>
                <a:cs typeface="Arial" pitchFamily="34" charset="0"/>
              </a:defRPr>
            </a:lvl1pPr>
          </a:lstStyle>
          <a:p>
            <a:endParaRPr lang="de-DE" dirty="0"/>
          </a:p>
        </p:txBody>
      </p:sp>
      <p:sp>
        <p:nvSpPr>
          <p:cNvPr id="3" name="Datumsplatzhalter 2"/>
          <p:cNvSpPr>
            <a:spLocks noGrp="1"/>
          </p:cNvSpPr>
          <p:nvPr>
            <p:ph type="dt" idx="1"/>
          </p:nvPr>
        </p:nvSpPr>
        <p:spPr>
          <a:xfrm>
            <a:off x="3970939" y="0"/>
            <a:ext cx="3037840" cy="464820"/>
          </a:xfrm>
          <a:prstGeom prst="rect">
            <a:avLst/>
          </a:prstGeom>
        </p:spPr>
        <p:txBody>
          <a:bodyPr vert="horz" lIns="91440" tIns="45720" rIns="91440" bIns="45720" rtlCol="0"/>
          <a:lstStyle>
            <a:lvl1pPr algn="r">
              <a:defRPr sz="1200">
                <a:latin typeface="Arial" pitchFamily="34" charset="0"/>
                <a:cs typeface="Arial" pitchFamily="34" charset="0"/>
              </a:defRPr>
            </a:lvl1pPr>
          </a:lstStyle>
          <a:p>
            <a:fld id="{425A39D3-6024-42A6-97A9-096177FCC5F8}" type="datetimeFigureOut">
              <a:rPr lang="de-DE" smtClean="0"/>
              <a:pPr/>
              <a:t>27.07.2017</a:t>
            </a:fld>
            <a:endParaRPr lang="de-DE"/>
          </a:p>
        </p:txBody>
      </p:sp>
      <p:sp>
        <p:nvSpPr>
          <p:cNvPr id="4" name="Folienbildplatzhalt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701040" y="4415790"/>
            <a:ext cx="5608320" cy="4183380"/>
          </a:xfrm>
          <a:prstGeom prst="rect">
            <a:avLst/>
          </a:prstGeom>
        </p:spPr>
        <p:txBody>
          <a:bodyPr vert="horz" lIns="0" tIns="0" rIns="0" bIns="0" rtlCol="0"/>
          <a:lstStyle/>
          <a:p>
            <a:pPr marL="179388" lvl="0" indent="-179388">
              <a:lnSpc>
                <a:spcPct val="95000"/>
              </a:lnSpc>
              <a:spcBef>
                <a:spcPts val="1800"/>
              </a:spcBef>
              <a:buClr>
                <a:schemeClr val="accent1"/>
              </a:buClr>
              <a:buFont typeface="Wingdings" pitchFamily="2" charset="2"/>
              <a:buChar char="n"/>
            </a:pPr>
            <a:r>
              <a:rPr lang="de-DE" dirty="0"/>
              <a:t>Textmasterformat bearbeiten</a:t>
            </a:r>
          </a:p>
          <a:p>
            <a:pPr marL="360363" lvl="1" indent="-180975">
              <a:lnSpc>
                <a:spcPct val="95000"/>
              </a:lnSpc>
              <a:spcBef>
                <a:spcPts val="600"/>
              </a:spcBef>
              <a:buClr>
                <a:schemeClr val="accent1"/>
              </a:buClr>
              <a:buSzPct val="90000"/>
              <a:buFont typeface="Wingdings 3" pitchFamily="18" charset="2"/>
              <a:buChar char="u"/>
            </a:pPr>
            <a:r>
              <a:rPr lang="de-DE" dirty="0"/>
              <a:t>Zweite Ebene</a:t>
            </a:r>
          </a:p>
          <a:p>
            <a:pPr marL="525463" lvl="2" indent="-165100">
              <a:lnSpc>
                <a:spcPct val="95000"/>
              </a:lnSpc>
              <a:spcBef>
                <a:spcPts val="300"/>
              </a:spcBef>
              <a:buClr>
                <a:schemeClr val="accent1"/>
              </a:buClr>
              <a:buSzPct val="90000"/>
              <a:buFont typeface="Wingdings" pitchFamily="2" charset="2"/>
              <a:buChar char="l"/>
            </a:pPr>
            <a:r>
              <a:rPr lang="de-DE" dirty="0"/>
              <a:t>Dritte Ebene</a:t>
            </a:r>
          </a:p>
          <a:p>
            <a:pPr marL="673100" lvl="3" indent="-136525">
              <a:lnSpc>
                <a:spcPct val="95000"/>
              </a:lnSpc>
              <a:buFont typeface="Arial" pitchFamily="34" charset="0"/>
              <a:buChar char="–"/>
            </a:pPr>
            <a:r>
              <a:rPr lang="de-DE" dirty="0"/>
              <a:t>Vierte Ebene</a:t>
            </a:r>
          </a:p>
        </p:txBody>
      </p:sp>
      <p:sp>
        <p:nvSpPr>
          <p:cNvPr id="6" name="Fußzeilenplatzhalt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atin typeface="Arial" pitchFamily="34" charset="0"/>
                <a:cs typeface="Arial" pitchFamily="34" charset="0"/>
              </a:defRPr>
            </a:lvl1pPr>
          </a:lstStyle>
          <a:p>
            <a:endParaRPr lang="de-DE"/>
          </a:p>
        </p:txBody>
      </p:sp>
      <p:sp>
        <p:nvSpPr>
          <p:cNvPr id="7" name="Foliennummernplatzhalter 6"/>
          <p:cNvSpPr>
            <a:spLocks noGrp="1"/>
          </p:cNvSpPr>
          <p:nvPr>
            <p:ph type="sldNum" sz="quarter" idx="5"/>
          </p:nvPr>
        </p:nvSpPr>
        <p:spPr>
          <a:xfrm>
            <a:off x="3970939" y="8829967"/>
            <a:ext cx="3037840" cy="464820"/>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fld id="{8FF7B9E9-6F9D-4999-8E35-8BAD09A8460E}" type="slidenum">
              <a:rPr lang="de-DE" smtClean="0"/>
              <a:pPr/>
              <a:t>‹#›</a:t>
            </a:fld>
            <a:endParaRPr lang="de-DE"/>
          </a:p>
        </p:txBody>
      </p:sp>
    </p:spTree>
    <p:extLst>
      <p:ext uri="{BB962C8B-B14F-4D97-AF65-F5344CB8AC3E}">
        <p14:creationId xmlns:p14="http://schemas.microsoft.com/office/powerpoint/2010/main" val="360941214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lang="de-DE" sz="1200" kern="1200" noProof="0" smtClean="0">
        <a:solidFill>
          <a:schemeClr val="tx1"/>
        </a:solidFill>
        <a:latin typeface="Arial" pitchFamily="34" charset="0"/>
        <a:ea typeface="+mn-ea"/>
        <a:cs typeface="Arial" pitchFamily="34" charset="0"/>
      </a:defRPr>
    </a:lvl1pPr>
    <a:lvl2pPr marL="457200" algn="l" defTabSz="914400" rtl="0" eaLnBrk="1" latinLnBrk="0" hangingPunct="1">
      <a:defRPr lang="de-DE" sz="1200" kern="1200" noProof="0" smtClean="0">
        <a:solidFill>
          <a:schemeClr val="tx1"/>
        </a:solidFill>
        <a:latin typeface="Arial" pitchFamily="34" charset="0"/>
        <a:ea typeface="+mn-ea"/>
        <a:cs typeface="Arial" pitchFamily="34" charset="0"/>
      </a:defRPr>
    </a:lvl2pPr>
    <a:lvl3pPr marL="914400" algn="l" defTabSz="914400" rtl="0" eaLnBrk="1" latinLnBrk="0" hangingPunct="1">
      <a:defRPr lang="de-DE" sz="1200" kern="1200" noProof="0" smtClean="0">
        <a:solidFill>
          <a:schemeClr val="tx1"/>
        </a:solidFill>
        <a:latin typeface="Arial" pitchFamily="34" charset="0"/>
        <a:ea typeface="+mn-ea"/>
        <a:cs typeface="Arial" pitchFamily="34" charset="0"/>
      </a:defRPr>
    </a:lvl3pPr>
    <a:lvl4pPr marL="1371600" algn="l" defTabSz="914400" rtl="0" eaLnBrk="1" latinLnBrk="0" hangingPunct="1">
      <a:defRPr lang="de-DE" sz="1200" kern="1200" noProof="0" smtClean="0">
        <a:solidFill>
          <a:schemeClr val="tx1"/>
        </a:solidFill>
        <a:latin typeface="Arial" pitchFamily="34" charset="0"/>
        <a:ea typeface="+mn-ea"/>
        <a:cs typeface="Arial" pitchFamily="34" charset="0"/>
      </a:defRPr>
    </a:lvl4pPr>
    <a:lvl5pPr marL="1828800" algn="l" defTabSz="914400" rtl="0" eaLnBrk="1" latinLnBrk="0" hangingPunct="1">
      <a:defRPr lang="de-DE" sz="1200" kern="1200" noProof="0" dirty="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a:t>
            </a:r>
            <a:r>
              <a:rPr lang="en-US" baseline="0" dirty="0"/>
              <a:t> name is Mike Pcolinski and I’m with BASF Corporation.  And as </a:t>
            </a:r>
            <a:r>
              <a:rPr lang="en-US" sz="1200" kern="1200" noProof="0" dirty="0">
                <a:solidFill>
                  <a:schemeClr val="tx1"/>
                </a:solidFill>
                <a:effectLst/>
                <a:latin typeface="Arial" pitchFamily="34" charset="0"/>
                <a:ea typeface="+mn-ea"/>
                <a:cs typeface="Arial" pitchFamily="34" charset="0"/>
              </a:rPr>
              <a:t>Vice President for our Advanced Materials &amp; Systems Research at BASF, </a:t>
            </a:r>
            <a:r>
              <a:rPr lang="en-US" sz="1200" kern="1200" baseline="0" noProof="0" dirty="0">
                <a:solidFill>
                  <a:schemeClr val="tx1"/>
                </a:solidFill>
                <a:effectLst/>
                <a:latin typeface="Arial" pitchFamily="34" charset="0"/>
                <a:ea typeface="+mn-ea"/>
                <a:cs typeface="Arial" pitchFamily="34" charset="0"/>
              </a:rPr>
              <a:t> I have the best job in the company</a:t>
            </a:r>
            <a:r>
              <a:rPr lang="en-US" sz="1200" kern="1200" noProof="0" dirty="0">
                <a:solidFill>
                  <a:schemeClr val="tx1"/>
                </a:solidFill>
                <a:effectLst/>
                <a:latin typeface="Arial" pitchFamily="34" charset="0"/>
                <a:ea typeface="+mn-ea"/>
                <a:cs typeface="Arial" pitchFamily="34" charset="0"/>
              </a:rPr>
              <a:t>.</a:t>
            </a:r>
            <a:r>
              <a:rPr lang="en-US" sz="1200" kern="1200" baseline="0" noProof="0" dirty="0">
                <a:solidFill>
                  <a:schemeClr val="tx1"/>
                </a:solidFill>
                <a:effectLst/>
                <a:latin typeface="Arial" pitchFamily="34" charset="0"/>
                <a:ea typeface="+mn-ea"/>
                <a:cs typeface="Arial" pitchFamily="34" charset="0"/>
              </a:rPr>
              <a:t>  You see jointly with my team and our global colleagues in Research and Development, we explore, design and develop materials to meet the ever changing demands of our customers.</a:t>
            </a:r>
          </a:p>
          <a:p>
            <a:r>
              <a:rPr lang="en-US" sz="1200" kern="1200" baseline="0" noProof="0" dirty="0">
                <a:solidFill>
                  <a:schemeClr val="tx1"/>
                </a:solidFill>
                <a:effectLst/>
                <a:latin typeface="Arial" pitchFamily="34" charset="0"/>
                <a:ea typeface="+mn-ea"/>
                <a:cs typeface="Arial" pitchFamily="34" charset="0"/>
              </a:rPr>
              <a:t> </a:t>
            </a:r>
          </a:p>
          <a:p>
            <a:r>
              <a:rPr lang="en-US" baseline="0" dirty="0"/>
              <a:t>It’s my privilege to be with you all today and share some examples of where </a:t>
            </a:r>
            <a:r>
              <a:rPr lang="en-US" b="1" i="1" baseline="0" dirty="0"/>
              <a:t>chemistry</a:t>
            </a:r>
            <a:r>
              <a:rPr lang="en-US" baseline="0" dirty="0"/>
              <a:t> plays a vital role for sustainable mobility. </a:t>
            </a:r>
            <a:endParaRPr lang="en-US" dirty="0"/>
          </a:p>
        </p:txBody>
      </p:sp>
      <p:sp>
        <p:nvSpPr>
          <p:cNvPr id="4" name="Footer Placeholder 3"/>
          <p:cNvSpPr>
            <a:spLocks noGrp="1"/>
          </p:cNvSpPr>
          <p:nvPr>
            <p:ph type="ftr" sz="quarter" idx="10"/>
          </p:nvPr>
        </p:nvSpPr>
        <p:spPr/>
        <p:txBody>
          <a:bodyPr/>
          <a:lstStyle/>
          <a:p>
            <a:endParaRPr lang="de-DE"/>
          </a:p>
        </p:txBody>
      </p:sp>
      <p:sp>
        <p:nvSpPr>
          <p:cNvPr id="5" name="Slide Number Placeholder 4"/>
          <p:cNvSpPr>
            <a:spLocks noGrp="1"/>
          </p:cNvSpPr>
          <p:nvPr>
            <p:ph type="sldNum" sz="quarter" idx="11"/>
          </p:nvPr>
        </p:nvSpPr>
        <p:spPr/>
        <p:txBody>
          <a:bodyPr/>
          <a:lstStyle/>
          <a:p>
            <a:fld id="{8FF7B9E9-6F9D-4999-8E35-8BAD09A8460E}" type="slidenum">
              <a:rPr lang="de-DE" smtClean="0"/>
              <a:pPr/>
              <a:t>1</a:t>
            </a:fld>
            <a:endParaRPr lang="de-DE"/>
          </a:p>
        </p:txBody>
      </p:sp>
    </p:spTree>
    <p:extLst>
      <p:ext uri="{BB962C8B-B14F-4D97-AF65-F5344CB8AC3E}">
        <p14:creationId xmlns:p14="http://schemas.microsoft.com/office/powerpoint/2010/main" val="55617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noProof="0" dirty="0">
                <a:solidFill>
                  <a:schemeClr val="tx1"/>
                </a:solidFill>
                <a:effectLst/>
                <a:latin typeface="Arial" pitchFamily="34" charset="0"/>
                <a:ea typeface="+mn-ea"/>
                <a:cs typeface="Arial" pitchFamily="34" charset="0"/>
              </a:rPr>
              <a:t>Imagine using modeling &amp; simulation coupled with materials properties know-how to develop</a:t>
            </a:r>
            <a:r>
              <a:rPr lang="en-US" sz="1200" b="0" kern="1200" baseline="0" noProof="0" dirty="0">
                <a:solidFill>
                  <a:schemeClr val="tx1"/>
                </a:solidFill>
                <a:effectLst/>
                <a:latin typeface="Arial" pitchFamily="34" charset="0"/>
                <a:ea typeface="+mn-ea"/>
                <a:cs typeface="Arial" pitchFamily="34" charset="0"/>
              </a:rPr>
              <a:t> alternatives to current ways of thinking about automotive components.  </a:t>
            </a:r>
            <a:r>
              <a:rPr lang="en-US" sz="1200" kern="1200" noProof="0" dirty="0">
                <a:solidFill>
                  <a:schemeClr val="tx1"/>
                </a:solidFill>
                <a:effectLst/>
                <a:latin typeface="Arial" pitchFamily="34" charset="0"/>
                <a:ea typeface="+mn-ea"/>
                <a:cs typeface="Arial" pitchFamily="34" charset="0"/>
              </a:rPr>
              <a:t>Our studies on the fundamental elements</a:t>
            </a:r>
            <a:r>
              <a:rPr lang="en-US" sz="1200" kern="1200" baseline="0" noProof="0" dirty="0">
                <a:solidFill>
                  <a:schemeClr val="tx1"/>
                </a:solidFill>
                <a:effectLst/>
                <a:latin typeface="Arial" pitchFamily="34" charset="0"/>
                <a:ea typeface="+mn-ea"/>
                <a:cs typeface="Arial" pitchFamily="34" charset="0"/>
              </a:rPr>
              <a:t> of materials and </a:t>
            </a:r>
            <a:r>
              <a:rPr lang="en-US" sz="1200" kern="1200" noProof="0" dirty="0">
                <a:solidFill>
                  <a:schemeClr val="tx1"/>
                </a:solidFill>
                <a:effectLst/>
                <a:latin typeface="Arial" pitchFamily="34" charset="0"/>
                <a:ea typeface="+mn-ea"/>
                <a:cs typeface="Arial" pitchFamily="34" charset="0"/>
              </a:rPr>
              <a:t>dampening of NVH effects</a:t>
            </a:r>
            <a:r>
              <a:rPr lang="en-US" sz="1200" kern="1200" baseline="0" noProof="0" dirty="0">
                <a:solidFill>
                  <a:schemeClr val="tx1"/>
                </a:solidFill>
                <a:effectLst/>
                <a:latin typeface="Arial" pitchFamily="34" charset="0"/>
                <a:ea typeface="+mn-ea"/>
                <a:cs typeface="Arial" pitchFamily="34" charset="0"/>
              </a:rPr>
              <a:t>  have yielded products for our customers that create safer and smoother rides for passengers and drivers.</a:t>
            </a:r>
          </a:p>
          <a:p>
            <a:pPr lvl="0"/>
            <a:endParaRPr lang="en-US" sz="1200" kern="1200" baseline="0" noProof="0" dirty="0">
              <a:solidFill>
                <a:schemeClr val="tx1"/>
              </a:solidFill>
              <a:effectLst/>
              <a:latin typeface="Arial" pitchFamily="34" charset="0"/>
              <a:ea typeface="+mn-ea"/>
              <a:cs typeface="Arial" pitchFamily="34" charset="0"/>
            </a:endParaRPr>
          </a:p>
          <a:p>
            <a:pPr lvl="0"/>
            <a:r>
              <a:rPr lang="en-US" sz="1200" kern="1200" baseline="0" noProof="0" dirty="0">
                <a:solidFill>
                  <a:schemeClr val="tx1"/>
                </a:solidFill>
                <a:effectLst/>
                <a:latin typeface="Arial" pitchFamily="34" charset="0"/>
                <a:ea typeface="+mn-ea"/>
                <a:cs typeface="Arial" pitchFamily="34" charset="0"/>
              </a:rPr>
              <a:t>Collaboration with Mercedes Benz on lightweight construction options leveraged fundamental computer modeling, physics and materials properties to produce the MB GL series’ composite engine mount that not only saved weight and reduces vibration, but also resulted in a reduction in ambient noise levels in the passenger cabin.  </a:t>
            </a:r>
            <a:endParaRPr lang="en-US" sz="1200" kern="1200" noProof="0" dirty="0">
              <a:solidFill>
                <a:schemeClr val="tx1"/>
              </a:solidFill>
              <a:effectLst/>
              <a:latin typeface="Arial" pitchFamily="34" charset="0"/>
              <a:ea typeface="+mn-ea"/>
              <a:cs typeface="Arial" pitchFamily="34" charset="0"/>
            </a:endParaRPr>
          </a:p>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FF7B9E9-6F9D-4999-8E35-8BAD09A8460E}"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de-D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16252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itchFamily="34" charset="0"/>
                <a:ea typeface="+mn-ea"/>
                <a:cs typeface="Arial" pitchFamily="34" charset="0"/>
              </a:rPr>
              <a:t>Fuel Efficiency Targets are changing…and</a:t>
            </a:r>
            <a:r>
              <a:rPr lang="en-US" sz="1200" kern="1200" baseline="0" noProof="0" dirty="0">
                <a:solidFill>
                  <a:schemeClr val="tx1"/>
                </a:solidFill>
                <a:effectLst/>
                <a:latin typeface="Arial" pitchFamily="34" charset="0"/>
                <a:ea typeface="+mn-ea"/>
                <a:cs typeface="Arial" pitchFamily="34" charset="0"/>
              </a:rPr>
              <a:t> creating new jobs in discovery and technology….</a:t>
            </a:r>
            <a:r>
              <a:rPr lang="en-US" sz="1200" kern="1200" noProof="0" dirty="0">
                <a:solidFill>
                  <a:schemeClr val="tx1"/>
                </a:solidFill>
                <a:effectLst/>
                <a:latin typeface="Arial" pitchFamily="34" charset="0"/>
                <a:ea typeface="+mn-ea"/>
                <a:cs typeface="Arial" pitchFamily="34" charset="0"/>
              </a:rPr>
              <a:t>What if we could lower greenhouse gas generation by designing parts and coatings that contributed to lightweight construction of planes, buses, cars and even trains?  We have tailor-made solutions for mass transportation and personal vehicles. Our solutions from coatings, lightweight flooring, chassis and battery technologies to lubricants, sealants and adhesives </a:t>
            </a:r>
            <a:r>
              <a:rPr lang="en-US" sz="1200" b="1" kern="1200" noProof="0" dirty="0">
                <a:solidFill>
                  <a:schemeClr val="tx1"/>
                </a:solidFill>
                <a:effectLst/>
                <a:latin typeface="Arial" pitchFamily="34" charset="0"/>
                <a:ea typeface="+mn-ea"/>
                <a:cs typeface="Arial" pitchFamily="34" charset="0"/>
              </a:rPr>
              <a:t>all</a:t>
            </a:r>
            <a:r>
              <a:rPr lang="en-US" sz="1200" b="1" kern="1200" baseline="0" noProof="0" dirty="0">
                <a:solidFill>
                  <a:schemeClr val="tx1"/>
                </a:solidFill>
                <a:effectLst/>
                <a:latin typeface="Arial" pitchFamily="34" charset="0"/>
                <a:ea typeface="+mn-ea"/>
                <a:cs typeface="Arial" pitchFamily="34" charset="0"/>
              </a:rPr>
              <a:t> leverage chemistry </a:t>
            </a:r>
            <a:r>
              <a:rPr lang="en-US" sz="1200" kern="1200" baseline="0" noProof="0" dirty="0">
                <a:solidFill>
                  <a:schemeClr val="tx1"/>
                </a:solidFill>
                <a:effectLst/>
                <a:latin typeface="Arial" pitchFamily="34" charset="0"/>
                <a:ea typeface="+mn-ea"/>
                <a:cs typeface="Arial" pitchFamily="34" charset="0"/>
              </a:rPr>
              <a:t>as an enabler in design and performance</a:t>
            </a:r>
            <a:r>
              <a:rPr lang="en-US" sz="1200" b="0" kern="1200" noProof="0" dirty="0">
                <a:solidFill>
                  <a:schemeClr val="tx1"/>
                </a:solidFill>
                <a:effectLst/>
                <a:latin typeface="Arial" pitchFamily="34" charset="0"/>
                <a:ea typeface="+mn-ea"/>
                <a:cs typeface="Arial" pitchFamily="34" charset="0"/>
              </a:rPr>
              <a:t>.  These sort of design choices that</a:t>
            </a:r>
            <a:r>
              <a:rPr lang="en-US" sz="1200" b="0" kern="1200" baseline="0" noProof="0" dirty="0">
                <a:solidFill>
                  <a:schemeClr val="tx1"/>
                </a:solidFill>
                <a:effectLst/>
                <a:latin typeface="Arial" pitchFamily="34" charset="0"/>
                <a:ea typeface="+mn-ea"/>
                <a:cs typeface="Arial" pitchFamily="34" charset="0"/>
              </a:rPr>
              <a:t> </a:t>
            </a:r>
            <a:r>
              <a:rPr lang="en-US" sz="1200" b="0" kern="1200" noProof="0" dirty="0">
                <a:solidFill>
                  <a:schemeClr val="tx1"/>
                </a:solidFill>
                <a:effectLst/>
                <a:latin typeface="Arial" pitchFamily="34" charset="0"/>
                <a:ea typeface="+mn-ea"/>
                <a:cs typeface="Arial" pitchFamily="34" charset="0"/>
              </a:rPr>
              <a:t>deliver lighter weight, longer-lasting, &amp; lower maintenance vehicles offer sustainability advantages.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noProof="0" dirty="0">
              <a:solidFill>
                <a:schemeClr val="tx1"/>
              </a:solidFill>
              <a:effectLst/>
              <a:latin typeface="Arial" pitchFamily="34" charset="0"/>
              <a:ea typeface="+mn-ea"/>
              <a:cs typeface="Arial" pitchFamily="34" charset="0"/>
            </a:endParaRPr>
          </a:p>
          <a:p>
            <a:endParaRPr lang="en-US" sz="1200" kern="1200" baseline="0" noProof="0" dirty="0">
              <a:solidFill>
                <a:schemeClr val="tx1"/>
              </a:solidFill>
              <a:effectLst/>
              <a:latin typeface="Arial" pitchFamily="34" charset="0"/>
              <a:ea typeface="+mn-ea"/>
              <a:cs typeface="Arial" pitchFamily="34" charset="0"/>
            </a:endParaRPr>
          </a:p>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FF7B9E9-6F9D-4999-8E35-8BAD09A8460E}"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de-D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74501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itchFamily="34" charset="0"/>
                <a:ea typeface="+mn-ea"/>
                <a:cs typeface="Arial" pitchFamily="34" charset="0"/>
              </a:rPr>
              <a:t>What if we could make air in planes cleaner? </a:t>
            </a:r>
            <a:r>
              <a:rPr lang="de-DE" dirty="0"/>
              <a:t>air quality in airplane</a:t>
            </a:r>
            <a:r>
              <a:rPr lang="de-DE" baseline="0" dirty="0"/>
              <a:t> cabins and cars is improved</a:t>
            </a:r>
            <a:r>
              <a:rPr lang="de-DE" dirty="0"/>
              <a:t> with our catalyst solutions</a:t>
            </a:r>
            <a:r>
              <a:rPr lang="en-US" sz="1200" b="0" kern="1200" baseline="0" noProof="0" dirty="0">
                <a:solidFill>
                  <a:schemeClr val="tx1"/>
                </a:solidFill>
                <a:effectLst/>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noProof="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noProof="0" dirty="0">
                <a:solidFill>
                  <a:schemeClr val="tx1"/>
                </a:solidFill>
                <a:effectLst/>
                <a:latin typeface="Arial" pitchFamily="34" charset="0"/>
                <a:ea typeface="+mn-ea"/>
                <a:cs typeface="Arial" pitchFamily="34" charset="0"/>
              </a:rPr>
              <a:t>Removing pollutants and particulates in the air we breathe is important. The catalytic converters in cars </a:t>
            </a:r>
            <a:r>
              <a:rPr lang="en-US" sz="1200" kern="1200" noProof="0" dirty="0">
                <a:solidFill>
                  <a:schemeClr val="tx1"/>
                </a:solidFill>
                <a:effectLst/>
                <a:latin typeface="Arial" pitchFamily="34" charset="0"/>
                <a:ea typeface="+mn-ea"/>
                <a:cs typeface="Arial" pitchFamily="34" charset="0"/>
              </a:rPr>
              <a:t>with internal combustion engines have long been equipped with catalytic converters to clean the exhaust gas flow.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itchFamily="34" charset="0"/>
                <a:ea typeface="+mn-ea"/>
                <a:cs typeface="Arial" pitchFamily="34" charset="0"/>
              </a:rPr>
              <a:t>Scientists at BASF have now further developed the well-established Three-Way Conversion catalyst used in gasoline applications. Our new Four-Way Conversion </a:t>
            </a:r>
            <a:r>
              <a:rPr lang="en-US" baseline="0" dirty="0"/>
              <a:t>(</a:t>
            </a:r>
            <a:r>
              <a:rPr lang="en-US" dirty="0"/>
              <a:t>FWC™)</a:t>
            </a:r>
            <a:r>
              <a:rPr lang="en-US" sz="1200" kern="1200" noProof="0" dirty="0">
                <a:solidFill>
                  <a:schemeClr val="tx1"/>
                </a:solidFill>
                <a:effectLst/>
                <a:latin typeface="Arial" pitchFamily="34" charset="0"/>
                <a:ea typeface="+mn-ea"/>
                <a:cs typeface="Arial" pitchFamily="34" charset="0"/>
              </a:rPr>
              <a:t> catalyst combines the catalyst function and a particulate filter in a single component. </a:t>
            </a:r>
            <a:r>
              <a:rPr lang="en-US" sz="1200" b="0" kern="1200" baseline="0" noProof="0" dirty="0">
                <a:solidFill>
                  <a:schemeClr val="tx1"/>
                </a:solidFill>
                <a:effectLst/>
                <a:latin typeface="Arial" pitchFamily="34" charset="0"/>
                <a:ea typeface="+mn-ea"/>
                <a:cs typeface="Arial" pitchFamily="34" charset="0"/>
              </a:rPr>
              <a:t>This c</a:t>
            </a:r>
            <a:r>
              <a:rPr lang="en-US" sz="1200" kern="1200" noProof="0" dirty="0">
                <a:solidFill>
                  <a:schemeClr val="tx1"/>
                </a:solidFill>
                <a:effectLst/>
                <a:latin typeface="Arial" pitchFamily="34" charset="0"/>
                <a:ea typeface="+mn-ea"/>
                <a:cs typeface="Arial" pitchFamily="34" charset="0"/>
              </a:rPr>
              <a:t>ompact catalytic converter system from BASF removes gaseous pollutants AND</a:t>
            </a:r>
            <a:r>
              <a:rPr lang="en-US" sz="1200" kern="1200" baseline="0" noProof="0" dirty="0">
                <a:solidFill>
                  <a:schemeClr val="tx1"/>
                </a:solidFill>
                <a:effectLst/>
                <a:latin typeface="Arial" pitchFamily="34" charset="0"/>
                <a:ea typeface="+mn-ea"/>
                <a:cs typeface="Arial" pitchFamily="34" charset="0"/>
              </a:rPr>
              <a:t> p</a:t>
            </a:r>
            <a:r>
              <a:rPr lang="en-US" sz="1200" kern="1200" noProof="0" dirty="0">
                <a:solidFill>
                  <a:schemeClr val="tx1"/>
                </a:solidFill>
                <a:effectLst/>
                <a:latin typeface="Arial" pitchFamily="34" charset="0"/>
                <a:ea typeface="+mn-ea"/>
                <a:cs typeface="Arial" pitchFamily="34" charset="0"/>
              </a:rPr>
              <a:t>articulates. </a:t>
            </a:r>
            <a:r>
              <a:rPr lang="en-US" dirty="0"/>
              <a:t>This new technology helps automakers meet strict new emissions regulations.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noProof="0" dirty="0">
                <a:solidFill>
                  <a:schemeClr val="tx1"/>
                </a:solidFill>
                <a:effectLst/>
                <a:latin typeface="Arial" pitchFamily="34" charset="0"/>
                <a:ea typeface="+mn-ea"/>
                <a:cs typeface="Arial" pitchFamily="34" charset="0"/>
              </a:rPr>
              <a:t>Our Seneca, South Carolina site is BASF‘s global production hub for the recylcing of end of life automotive and chemical catalysts. BASF‘s efficient recovery and recycling of platumim group metals</a:t>
            </a:r>
            <a:r>
              <a:rPr lang="de-DE" sz="1200" kern="1200" baseline="0" noProof="0" dirty="0">
                <a:solidFill>
                  <a:schemeClr val="tx1"/>
                </a:solidFill>
                <a:effectLst/>
                <a:latin typeface="Arial" pitchFamily="34" charset="0"/>
                <a:ea typeface="+mn-ea"/>
                <a:cs typeface="Arial" pitchFamily="34" charset="0"/>
              </a:rPr>
              <a:t> </a:t>
            </a:r>
            <a:r>
              <a:rPr lang="de-DE" sz="1200" kern="1200" noProof="0" dirty="0">
                <a:solidFill>
                  <a:schemeClr val="tx1"/>
                </a:solidFill>
                <a:effectLst/>
                <a:latin typeface="Arial" pitchFamily="34" charset="0"/>
                <a:ea typeface="+mn-ea"/>
                <a:cs typeface="Arial" pitchFamily="34" charset="0"/>
              </a:rPr>
              <a:t>creates a sustainable secondary supply source for limited global resources</a:t>
            </a:r>
            <a:r>
              <a:rPr lang="de-DE" sz="1200" kern="1200" baseline="0" noProof="0" dirty="0">
                <a:solidFill>
                  <a:schemeClr val="tx1"/>
                </a:solidFill>
                <a:effectLst/>
                <a:latin typeface="Arial" pitchFamily="34" charset="0"/>
                <a:ea typeface="+mn-ea"/>
                <a:cs typeface="Arial" pitchFamily="34" charset="0"/>
              </a:rPr>
              <a:t> and expands our engagement for promoting a circular economic mindset across our organization. </a:t>
            </a:r>
            <a:endParaRPr lang="en-US" sz="1200" kern="1200" noProof="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noProof="0" dirty="0">
              <a:solidFill>
                <a:schemeClr val="tx1"/>
              </a:solidFill>
              <a:effectLst/>
              <a:latin typeface="Arial" pitchFamily="34" charset="0"/>
              <a:ea typeface="+mn-ea"/>
              <a:cs typeface="Arial" pitchFamily="34" charset="0"/>
            </a:endParaRPr>
          </a:p>
          <a:p>
            <a:endParaRPr lang="en-US" sz="1200" kern="1200" baseline="0" noProof="0" dirty="0">
              <a:solidFill>
                <a:schemeClr val="tx1"/>
              </a:solidFill>
              <a:effectLst/>
              <a:latin typeface="Arial" pitchFamily="34" charset="0"/>
              <a:ea typeface="+mn-ea"/>
              <a:cs typeface="Arial" pitchFamily="34" charset="0"/>
            </a:endParaRPr>
          </a:p>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FF7B9E9-6F9D-4999-8E35-8BAD09A8460E}"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de-D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7909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noProof="0" dirty="0">
              <a:solidFill>
                <a:schemeClr val="tx1"/>
              </a:solidFill>
              <a:effectLst/>
              <a:latin typeface="Arial" pitchFamily="34" charset="0"/>
              <a:ea typeface="+mn-ea"/>
              <a:cs typeface="Arial" pitchFamily="34" charset="0"/>
            </a:endParaRPr>
          </a:p>
          <a:p>
            <a:r>
              <a:rPr lang="en-US" sz="1200" kern="1200" baseline="0" noProof="0" dirty="0">
                <a:solidFill>
                  <a:schemeClr val="tx1"/>
                </a:solidFill>
                <a:effectLst/>
                <a:latin typeface="Arial" pitchFamily="34" charset="0"/>
                <a:ea typeface="+mn-ea"/>
                <a:cs typeface="Arial" pitchFamily="34" charset="0"/>
              </a:rPr>
              <a:t>We’ve all heard about 3D Printing &amp; it’s pretty exciting… but could you imagine the various ways chemistry plays a key role?  Chemistry-enabled additive manufacturing offers solutions for current and future needs in functional integration, lightweight construction, individualization and ultimately faster time to market.</a:t>
            </a:r>
          </a:p>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FF7B9E9-6F9D-4999-8E35-8BAD09A8460E}"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de-D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70474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chemeClr val="accent1"/>
              </a:buClr>
              <a:buFont typeface="Wingdings" panose="05000000000000000000" pitchFamily="2" charset="2"/>
              <a:buChar char="§"/>
            </a:pPr>
            <a:r>
              <a:rPr lang="en-US" b="1" dirty="0"/>
              <a:t>What a bore!</a:t>
            </a:r>
            <a:r>
              <a:rPr lang="en-US" dirty="0"/>
              <a:t> What we’re looking at here is a boring machine. </a:t>
            </a:r>
          </a:p>
          <a:p>
            <a:pPr marL="285750" indent="-285750">
              <a:buClr>
                <a:schemeClr val="accent1"/>
              </a:buClr>
              <a:buFont typeface="Wingdings" panose="05000000000000000000" pitchFamily="2" charset="2"/>
              <a:buChar char="§"/>
            </a:pPr>
            <a:r>
              <a:rPr lang="en-US" dirty="0"/>
              <a:t>Bertha, affectionately</a:t>
            </a:r>
            <a:r>
              <a:rPr lang="en-US" baseline="0" dirty="0"/>
              <a:t> ni</a:t>
            </a:r>
            <a:r>
              <a:rPr lang="en-US" dirty="0"/>
              <a:t>cknamed after</a:t>
            </a:r>
            <a:r>
              <a:rPr lang="en-US" baseline="0" dirty="0"/>
              <a:t> S</a:t>
            </a:r>
            <a:r>
              <a:rPr lang="en-US" dirty="0"/>
              <a:t>eattle's mayor from the 1920’s, Bertha Knight </a:t>
            </a:r>
            <a:r>
              <a:rPr lang="en-US" dirty="0" err="1"/>
              <a:t>Landes</a:t>
            </a:r>
            <a:r>
              <a:rPr lang="en-US" dirty="0"/>
              <a:t>, is the tunneling machine that recently bored the SR 99 tunnel to replace Seattle’s Alaskan Way Viaduct, a tunnel nearly 3,2 </a:t>
            </a:r>
            <a:r>
              <a:rPr lang="en-US" dirty="0" err="1"/>
              <a:t>Kilometre</a:t>
            </a:r>
            <a:r>
              <a:rPr lang="en-US" baseline="0" dirty="0" err="1"/>
              <a:t>s</a:t>
            </a:r>
            <a:r>
              <a:rPr lang="en-US" baseline="0" dirty="0"/>
              <a:t> </a:t>
            </a:r>
            <a:r>
              <a:rPr lang="en-US" dirty="0"/>
              <a:t>in length.</a:t>
            </a:r>
            <a:r>
              <a:rPr lang="en-US" baseline="0" dirty="0"/>
              <a:t> </a:t>
            </a:r>
            <a:endParaRPr lang="en-US" dirty="0"/>
          </a:p>
          <a:p>
            <a:pPr marL="285750" indent="-285750">
              <a:buClr>
                <a:schemeClr val="accent1"/>
              </a:buClr>
              <a:buFont typeface="Wingdings" panose="05000000000000000000" pitchFamily="2" charset="2"/>
              <a:buChar char="§"/>
            </a:pPr>
            <a:r>
              <a:rPr lang="en-US" dirty="0"/>
              <a:t>Bertha is 5</a:t>
            </a:r>
            <a:r>
              <a:rPr lang="en-US" baseline="0" dirty="0"/>
              <a:t> stories tall and 100m long – about as long as a football field.</a:t>
            </a:r>
          </a:p>
          <a:p>
            <a:pPr marL="285750" indent="-285750">
              <a:buClr>
                <a:schemeClr val="accent1"/>
              </a:buClr>
              <a:buFont typeface="Wingdings" panose="05000000000000000000" pitchFamily="2" charset="2"/>
              <a:buChar char="§"/>
            </a:pPr>
            <a:r>
              <a:rPr lang="en-US" sz="1200" kern="1200" noProof="0" dirty="0">
                <a:solidFill>
                  <a:schemeClr val="tx1"/>
                </a:solidFill>
                <a:effectLst/>
                <a:latin typeface="Arial" pitchFamily="34" charset="0"/>
                <a:ea typeface="+mn-ea"/>
                <a:cs typeface="Arial" pitchFamily="34" charset="0"/>
              </a:rPr>
              <a:t>Bertha not only drills, digs and carries rock and soil</a:t>
            </a:r>
            <a:r>
              <a:rPr lang="en-US" sz="1200" kern="1200" baseline="0" noProof="0" dirty="0">
                <a:solidFill>
                  <a:schemeClr val="tx1"/>
                </a:solidFill>
                <a:effectLst/>
                <a:latin typeface="Arial" pitchFamily="34" charset="0"/>
                <a:ea typeface="+mn-ea"/>
                <a:cs typeface="Arial" pitchFamily="34" charset="0"/>
              </a:rPr>
              <a:t> out of its way</a:t>
            </a:r>
            <a:r>
              <a:rPr lang="en-US" sz="1200" kern="1200" noProof="0" dirty="0">
                <a:solidFill>
                  <a:schemeClr val="tx1"/>
                </a:solidFill>
                <a:effectLst/>
                <a:latin typeface="Arial" pitchFamily="34" charset="0"/>
                <a:ea typeface="+mn-ea"/>
                <a:cs typeface="Arial" pitchFamily="34" charset="0"/>
              </a:rPr>
              <a:t>, </a:t>
            </a:r>
            <a:r>
              <a:rPr lang="en-US" sz="1200" b="1" kern="1200" noProof="0" dirty="0">
                <a:solidFill>
                  <a:srgbClr val="FF0000"/>
                </a:solidFill>
                <a:effectLst/>
                <a:latin typeface="Arial" pitchFamily="34" charset="0"/>
                <a:ea typeface="+mn-ea"/>
                <a:cs typeface="Arial" pitchFamily="34" charset="0"/>
              </a:rPr>
              <a:t>the machine also assembles the precast concrete segments that line the tunnel</a:t>
            </a:r>
            <a:r>
              <a:rPr lang="en-US" sz="1200" kern="1200" noProof="0" dirty="0">
                <a:solidFill>
                  <a:schemeClr val="tx1"/>
                </a:solidFill>
                <a:effectLst/>
                <a:latin typeface="Arial" pitchFamily="34" charset="0"/>
                <a:ea typeface="+mn-ea"/>
                <a:cs typeface="Arial" pitchFamily="34" charset="0"/>
              </a:rPr>
              <a:t>.</a:t>
            </a:r>
            <a:endParaRPr lang="en-US" baseline="0" dirty="0"/>
          </a:p>
          <a:p>
            <a:pPr marL="285750" indent="-285750">
              <a:buClr>
                <a:schemeClr val="accent1"/>
              </a:buClr>
              <a:buFont typeface="Wingdings" panose="05000000000000000000" pitchFamily="2" charset="2"/>
              <a:buChar char="§"/>
            </a:pPr>
            <a:r>
              <a:rPr lang="en-US" baseline="0" dirty="0"/>
              <a:t>Bertha’s power excavated </a:t>
            </a:r>
            <a:r>
              <a:rPr lang="en-US" b="0" baseline="0" dirty="0"/>
              <a:t>up to</a:t>
            </a:r>
            <a:r>
              <a:rPr lang="en-US" b="1" baseline="0" dirty="0"/>
              <a:t> </a:t>
            </a:r>
            <a:r>
              <a:rPr lang="en-US" baseline="0" dirty="0"/>
              <a:t>28 truckloads of soil every 25 minutes. </a:t>
            </a:r>
          </a:p>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US" baseline="0" dirty="0"/>
              <a:t>Bertha even has her own Twitter account… with close to 22K followers! So why I am mentioning all of this to you?.... </a:t>
            </a:r>
            <a:r>
              <a:rPr lang="en-US" sz="1200" kern="1200" noProof="0" dirty="0">
                <a:solidFill>
                  <a:schemeClr val="tx1"/>
                </a:solidFill>
                <a:effectLst/>
                <a:latin typeface="Arial" pitchFamily="34" charset="0"/>
                <a:ea typeface="+mn-ea"/>
                <a:cs typeface="Arial" pitchFamily="34" charset="0"/>
              </a:rPr>
              <a:t>What if we could design road infrastructure &amp; airport runways, and tunnels that were more durable?</a:t>
            </a:r>
          </a:p>
          <a:p>
            <a:pPr marL="285750" indent="-285750">
              <a:buClr>
                <a:schemeClr val="accent1"/>
              </a:buClr>
              <a:buFont typeface="Wingdings" panose="05000000000000000000" pitchFamily="2" charset="2"/>
              <a:buChar char="§"/>
            </a:pPr>
            <a:endParaRPr lang="en-US" baseline="0" dirty="0"/>
          </a:p>
          <a:p>
            <a:pPr marL="285750" indent="-285750">
              <a:buClr>
                <a:schemeClr val="accent1"/>
              </a:buClr>
              <a:buFont typeface="Wingdings" panose="05000000000000000000" pitchFamily="2" charset="2"/>
              <a:buChar char="§"/>
            </a:pPr>
            <a:endParaRPr lang="en-US" baseline="0" dirty="0">
              <a:effectLst/>
            </a:endParaRPr>
          </a:p>
          <a:p>
            <a:pPr marL="285750" indent="-285750">
              <a:buClr>
                <a:schemeClr val="accent1"/>
              </a:buClr>
              <a:buFont typeface="Wingdings" panose="05000000000000000000" pitchFamily="2" charset="2"/>
              <a:buChar char="§"/>
            </a:pPr>
            <a:endParaRPr lang="en-US" baseline="0" dirty="0">
              <a:effectLst/>
            </a:endParaRPr>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r>
              <a:rPr lang="en-US" i="1" baseline="0" dirty="0"/>
              <a:t>Sources: https://www.flickr.com/photos/wsdot/sets/72157675202550505/; https://creativecommons.org/licenses/by-nc-nd/2.0/</a:t>
            </a:r>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r>
              <a:rPr lang="en-US" i="1" baseline="0" dirty="0"/>
              <a:t> </a:t>
            </a:r>
            <a:r>
              <a:rPr lang="en-US" i="1" dirty="0"/>
              <a:t>http://www.wsdot.wa.gov/Projects/Viaduct/About/FollowBertha?mc_cid=de3aac31e6&amp;mc_eid=%5BUNIQID%5D</a:t>
            </a:r>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r>
              <a:rPr lang="en-US" i="1" baseline="0" dirty="0"/>
              <a:t>https://twitter.com/BerthaDigsSR99?ref_src=twsrc%5Etfw&amp;ref_url=http%3A%2F%2Fwww.wsdot.wa.gov%2FProjects%2FViaduct%2FAbout%2FFollowBertha%3Fmc_cid%3Dde3aac31e6%26mc_eid%3D%255BUNIQID%255D</a:t>
            </a:r>
          </a:p>
          <a:p>
            <a:pPr marL="0" indent="0">
              <a:buClr>
                <a:schemeClr val="accent1"/>
              </a:buClr>
              <a:buFont typeface="Wingdings" panose="05000000000000000000" pitchFamily="2" charset="2"/>
              <a:buNone/>
            </a:pPr>
            <a:endParaRPr lang="en-US" baseline="0" dirty="0"/>
          </a:p>
          <a:p>
            <a:endParaRPr lang="en-US" dirty="0"/>
          </a:p>
        </p:txBody>
      </p:sp>
      <p:sp>
        <p:nvSpPr>
          <p:cNvPr id="4" name="Footer Placeholder 3"/>
          <p:cNvSpPr>
            <a:spLocks noGrp="1"/>
          </p:cNvSpPr>
          <p:nvPr>
            <p:ph type="ftr" sz="quarter" idx="10"/>
          </p:nvPr>
        </p:nvSpPr>
        <p:spPr/>
        <p:txBody>
          <a:bodyPr/>
          <a:lstStyle/>
          <a:p>
            <a:endParaRPr lang="de-DE"/>
          </a:p>
        </p:txBody>
      </p:sp>
      <p:sp>
        <p:nvSpPr>
          <p:cNvPr id="5" name="Slide Number Placeholder 4"/>
          <p:cNvSpPr>
            <a:spLocks noGrp="1"/>
          </p:cNvSpPr>
          <p:nvPr>
            <p:ph type="sldNum" sz="quarter" idx="11"/>
          </p:nvPr>
        </p:nvSpPr>
        <p:spPr/>
        <p:txBody>
          <a:bodyPr/>
          <a:lstStyle/>
          <a:p>
            <a:fld id="{8FF7B9E9-6F9D-4999-8E35-8BAD09A8460E}" type="slidenum">
              <a:rPr lang="de-DE" smtClean="0"/>
              <a:pPr/>
              <a:t>14</a:t>
            </a:fld>
            <a:endParaRPr lang="de-DE"/>
          </a:p>
        </p:txBody>
      </p:sp>
    </p:spTree>
    <p:extLst>
      <p:ext uri="{BB962C8B-B14F-4D97-AF65-F5344CB8AC3E}">
        <p14:creationId xmlns:p14="http://schemas.microsoft.com/office/powerpoint/2010/main" val="156864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chemeClr val="accent1"/>
              </a:buClr>
              <a:buFont typeface="Wingdings" panose="05000000000000000000" pitchFamily="2" charset="2"/>
              <a:buChar char="§"/>
            </a:pPr>
            <a:r>
              <a:rPr lang="en-US" baseline="0" dirty="0"/>
              <a:t>This is an innovative way of creating sustainable mobility in and around the city of Seattle.  And BASF experts along with around 25 of our products helped Bertha dig through dense, wet soil and rock and produced the concrete segments that line the 3,2 Kilometer tunnel. </a:t>
            </a:r>
          </a:p>
          <a:p>
            <a:r>
              <a:rPr lang="en-US" baseline="0" dirty="0"/>
              <a:t>Our products include </a:t>
            </a:r>
            <a:r>
              <a:rPr lang="en-US" b="0" baseline="0" dirty="0"/>
              <a:t>s</a:t>
            </a:r>
            <a:r>
              <a:rPr lang="en-US" b="0" dirty="0">
                <a:effectLst/>
              </a:rPr>
              <a:t>oil conditioners,  sealant greases, grout admixtures, polymer injection systems and </a:t>
            </a:r>
            <a:r>
              <a:rPr lang="en-US" b="1" dirty="0">
                <a:effectLst/>
              </a:rPr>
              <a:t>admixtures for manufacturing the precast concrete segments</a:t>
            </a:r>
            <a:r>
              <a:rPr lang="en-US" b="0" baseline="0" dirty="0">
                <a:effectLst/>
              </a:rPr>
              <a:t>.  We even formulated some</a:t>
            </a:r>
            <a:r>
              <a:rPr lang="en-US" baseline="0" dirty="0">
                <a:effectLst/>
              </a:rPr>
              <a:t> new products, customized just for this project. </a:t>
            </a:r>
          </a:p>
          <a:p>
            <a:pPr marL="285750" indent="-285750">
              <a:buClr>
                <a:schemeClr val="accent1"/>
              </a:buClr>
              <a:buFont typeface="Wingdings" panose="05000000000000000000" pitchFamily="2" charset="2"/>
              <a:buChar char="§"/>
            </a:pPr>
            <a:r>
              <a:rPr lang="en-US" baseline="0" dirty="0"/>
              <a:t>Road decking will be installed – both lower and upper decks (northbound and southbound roadways, respectively). </a:t>
            </a:r>
          </a:p>
          <a:p>
            <a:pPr marL="285750" indent="-285750">
              <a:buClr>
                <a:schemeClr val="accent1"/>
              </a:buClr>
              <a:buFont typeface="Wingdings" panose="05000000000000000000" pitchFamily="2" charset="2"/>
              <a:buChar char="§"/>
            </a:pPr>
            <a:r>
              <a:rPr lang="en-US" baseline="0" dirty="0"/>
              <a:t>The tunnel is due to open around the spring of </a:t>
            </a:r>
            <a:r>
              <a:rPr lang="en-US" b="1" baseline="0" dirty="0"/>
              <a:t>2019. </a:t>
            </a:r>
          </a:p>
          <a:p>
            <a:pPr marL="285750" indent="-285750">
              <a:buClr>
                <a:schemeClr val="accent1"/>
              </a:buClr>
              <a:buFont typeface="Wingdings" panose="05000000000000000000" pitchFamily="2" charset="2"/>
              <a:buChar char="§"/>
            </a:pPr>
            <a:endParaRPr lang="en-US" baseline="0" dirty="0"/>
          </a:p>
          <a:p>
            <a:pPr marL="0" indent="0">
              <a:buClr>
                <a:schemeClr val="accent1"/>
              </a:buClr>
              <a:buFont typeface="Wingdings" panose="05000000000000000000" pitchFamily="2" charset="2"/>
              <a:buNone/>
            </a:pPr>
            <a:endParaRPr lang="en-US" baseline="0" dirty="0"/>
          </a:p>
          <a:p>
            <a:pPr marL="285750" indent="-285750">
              <a:buClr>
                <a:schemeClr val="accent1"/>
              </a:buClr>
              <a:buFont typeface="Wingdings" panose="05000000000000000000" pitchFamily="2" charset="2"/>
              <a:buChar char="§"/>
            </a:pPr>
            <a:endParaRPr lang="en-US" dirty="0"/>
          </a:p>
          <a:p>
            <a:pPr eaLnBrk="1" hangingPunct="1"/>
            <a:endParaRPr lang="de-DE" altLang="de-DE" dirty="0"/>
          </a:p>
          <a:p>
            <a:endParaRPr lang="en-US" dirty="0"/>
          </a:p>
        </p:txBody>
      </p:sp>
      <p:sp>
        <p:nvSpPr>
          <p:cNvPr id="4" name="Footer Placeholder 3"/>
          <p:cNvSpPr>
            <a:spLocks noGrp="1"/>
          </p:cNvSpPr>
          <p:nvPr>
            <p:ph type="ftr" sz="quarter" idx="10"/>
          </p:nvPr>
        </p:nvSpPr>
        <p:spPr/>
        <p:txBody>
          <a:bodyPr/>
          <a:lstStyle/>
          <a:p>
            <a:endParaRPr lang="de-DE"/>
          </a:p>
        </p:txBody>
      </p:sp>
      <p:sp>
        <p:nvSpPr>
          <p:cNvPr id="5" name="Slide Number Placeholder 4"/>
          <p:cNvSpPr>
            <a:spLocks noGrp="1"/>
          </p:cNvSpPr>
          <p:nvPr>
            <p:ph type="sldNum" sz="quarter" idx="11"/>
          </p:nvPr>
        </p:nvSpPr>
        <p:spPr/>
        <p:txBody>
          <a:bodyPr/>
          <a:lstStyle/>
          <a:p>
            <a:fld id="{8FF7B9E9-6F9D-4999-8E35-8BAD09A8460E}" type="slidenum">
              <a:rPr lang="de-DE" smtClean="0"/>
              <a:pPr/>
              <a:t>15</a:t>
            </a:fld>
            <a:endParaRPr lang="de-DE"/>
          </a:p>
        </p:txBody>
      </p:sp>
    </p:spTree>
    <p:extLst>
      <p:ext uri="{BB962C8B-B14F-4D97-AF65-F5344CB8AC3E}">
        <p14:creationId xmlns:p14="http://schemas.microsoft.com/office/powerpoint/2010/main" val="3860968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noProof="0" dirty="0">
                <a:solidFill>
                  <a:schemeClr val="tx1"/>
                </a:solidFill>
                <a:effectLst/>
                <a:latin typeface="Arial" pitchFamily="34" charset="0"/>
                <a:ea typeface="+mn-ea"/>
                <a:cs typeface="Arial" pitchFamily="34" charset="0"/>
              </a:rPr>
              <a:t>What if</a:t>
            </a:r>
            <a:r>
              <a:rPr lang="en-US" sz="1200" kern="1200" noProof="0" dirty="0">
                <a:solidFill>
                  <a:schemeClr val="tx1"/>
                </a:solidFill>
                <a:effectLst/>
                <a:latin typeface="Arial" pitchFamily="34" charset="0"/>
                <a:ea typeface="+mn-ea"/>
                <a:cs typeface="Arial" pitchFamily="34" charset="0"/>
              </a:rPr>
              <a:t>…it’s an interesting question.</a:t>
            </a:r>
          </a:p>
          <a:p>
            <a:r>
              <a:rPr lang="en-US" sz="1200" kern="1200" noProof="0" dirty="0">
                <a:solidFill>
                  <a:schemeClr val="tx1"/>
                </a:solidFill>
                <a:effectLst/>
                <a:latin typeface="Arial" pitchFamily="34" charset="0"/>
                <a:ea typeface="+mn-ea"/>
                <a:cs typeface="Arial" pitchFamily="34" charset="0"/>
              </a:rPr>
              <a:t>Some year’s back a study of UK children &lt; 5 years old whose language and interactions were being tracked on a daily basis for several months was conducted. And the Researchers compared those interactions &amp; language with Adults.  And the most surprising thing they found is that the children asked 300+ questions/day where as the average</a:t>
            </a:r>
            <a:r>
              <a:rPr lang="en-US" sz="1200" kern="1200" baseline="0" noProof="0" dirty="0">
                <a:solidFill>
                  <a:schemeClr val="tx1"/>
                </a:solidFill>
                <a:effectLst/>
                <a:latin typeface="Arial" pitchFamily="34" charset="0"/>
                <a:ea typeface="+mn-ea"/>
                <a:cs typeface="Arial" pitchFamily="34" charset="0"/>
              </a:rPr>
              <a:t> adult </a:t>
            </a:r>
            <a:r>
              <a:rPr lang="en-US" sz="1200" kern="1200" noProof="0" dirty="0">
                <a:solidFill>
                  <a:schemeClr val="tx1"/>
                </a:solidFill>
                <a:effectLst/>
                <a:latin typeface="Arial" pitchFamily="34" charset="0"/>
                <a:ea typeface="+mn-ea"/>
                <a:cs typeface="Arial" pitchFamily="34" charset="0"/>
              </a:rPr>
              <a:t>asked 6.</a:t>
            </a:r>
          </a:p>
          <a:p>
            <a:endParaRPr lang="en-US" sz="12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Women &amp; men throughout history have persistently asked “What if.”  A smaller number have heard the what</a:t>
            </a:r>
            <a:r>
              <a:rPr lang="en-US" sz="1200" kern="1200" baseline="0" noProof="0" dirty="0">
                <a:solidFill>
                  <a:schemeClr val="tx1"/>
                </a:solidFill>
                <a:effectLst/>
                <a:latin typeface="Arial" pitchFamily="34" charset="0"/>
                <a:ea typeface="+mn-ea"/>
                <a:cs typeface="Arial" pitchFamily="34" charset="0"/>
              </a:rPr>
              <a:t> if and </a:t>
            </a:r>
            <a:r>
              <a:rPr lang="en-US" sz="1200" kern="1200" noProof="0" dirty="0">
                <a:solidFill>
                  <a:schemeClr val="tx1"/>
                </a:solidFill>
                <a:effectLst/>
                <a:latin typeface="Arial" pitchFamily="34" charset="0"/>
                <a:ea typeface="+mn-ea"/>
                <a:cs typeface="Arial" pitchFamily="34" charset="0"/>
              </a:rPr>
              <a:t>have contributed to figuring out “How”.  And those What if and How success stories have almost always been a result of collaborations.</a:t>
            </a:r>
          </a:p>
          <a:p>
            <a:r>
              <a:rPr lang="en-US" sz="1200" kern="1200" noProof="0" dirty="0">
                <a:solidFill>
                  <a:schemeClr val="tx1"/>
                </a:solidFill>
                <a:effectLst/>
                <a:latin typeface="Arial" pitchFamily="34" charset="0"/>
                <a:ea typeface="+mn-ea"/>
                <a:cs typeface="Arial" pitchFamily="34" charset="0"/>
              </a:rPr>
              <a:t> </a:t>
            </a:r>
          </a:p>
          <a:p>
            <a:r>
              <a:rPr lang="en-US" sz="1200" kern="1200" noProof="0" dirty="0">
                <a:solidFill>
                  <a:schemeClr val="tx1"/>
                </a:solidFill>
                <a:effectLst/>
                <a:latin typeface="Arial" pitchFamily="34" charset="0"/>
                <a:ea typeface="+mn-ea"/>
                <a:cs typeface="Arial" pitchFamily="34" charset="0"/>
              </a:rPr>
              <a:t>We are often asked by our customers “What if.”   At BASF, we’re most excited to be able to determine “How.”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itchFamily="34" charset="0"/>
                <a:ea typeface="+mn-ea"/>
                <a:cs typeface="Arial" pitchFamily="34" charset="0"/>
              </a:rPr>
              <a:t>Chemistry is involved in everything you want to do – so collaborate with BASF, the world’s leading chemical company.</a:t>
            </a:r>
          </a:p>
          <a:p>
            <a:endParaRPr lang="en-US" sz="12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 </a:t>
            </a:r>
          </a:p>
          <a:p>
            <a:r>
              <a:rPr lang="en-US" sz="1200" kern="1200" noProof="0" dirty="0">
                <a:solidFill>
                  <a:schemeClr val="tx1"/>
                </a:solidFill>
                <a:effectLst/>
                <a:latin typeface="Arial" pitchFamily="34" charset="0"/>
                <a:ea typeface="+mn-ea"/>
                <a:cs typeface="Arial" pitchFamily="34" charset="0"/>
              </a:rPr>
              <a:t> </a:t>
            </a:r>
          </a:p>
          <a:p>
            <a:r>
              <a:rPr lang="en-US" sz="1200" kern="1200" noProof="0" dirty="0">
                <a:solidFill>
                  <a:schemeClr val="tx1"/>
                </a:solidFill>
                <a:effectLst/>
                <a:latin typeface="Arial" pitchFamily="34" charset="0"/>
                <a:ea typeface="+mn-ea"/>
                <a:cs typeface="Arial" pitchFamily="34" charset="0"/>
              </a:rPr>
              <a:t>Thank you very much for your attention.  It’s been an honor for me to be here and explore mobility of the future.</a:t>
            </a:r>
          </a:p>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FF7B9E9-6F9D-4999-8E35-8BAD09A8460E}"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de-D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88131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CDE2E4-6465-43C0-B135-E74B90780C13}" type="slidenum">
              <a:rPr lang="de-DE">
                <a:solidFill>
                  <a:prstClr val="black"/>
                </a:solidFill>
              </a:rPr>
              <a:pPr/>
              <a:t>17</a:t>
            </a:fld>
            <a:endParaRPr lang="de-DE">
              <a:solidFill>
                <a:prstClr val="black"/>
              </a:solidFill>
            </a:endParaRPr>
          </a:p>
        </p:txBody>
      </p:sp>
      <p:sp>
        <p:nvSpPr>
          <p:cNvPr id="256002" name="Rectangle 2"/>
          <p:cNvSpPr>
            <a:spLocks noGrp="1" noRot="1" noChangeAspect="1" noChangeArrowheads="1" noTextEdit="1"/>
          </p:cNvSpPr>
          <p:nvPr>
            <p:ph type="sldImg"/>
          </p:nvPr>
        </p:nvSpPr>
        <p:spPr>
          <a:xfrm>
            <a:off x="144463" y="781050"/>
            <a:ext cx="6938962" cy="3903663"/>
          </a:xfrm>
          <a:ln/>
        </p:spPr>
      </p:sp>
      <p:sp>
        <p:nvSpPr>
          <p:cNvPr id="256003" name="Rectangle 3"/>
          <p:cNvSpPr>
            <a:spLocks noGrp="1" noChangeArrowheads="1"/>
          </p:cNvSpPr>
          <p:nvPr>
            <p:ph type="body" idx="1"/>
          </p:nvPr>
        </p:nvSpPr>
        <p:spPr/>
        <p:txBody>
          <a:bodyPr/>
          <a:lstStyle/>
          <a:p>
            <a:r>
              <a:rPr lang="en-US" sz="1200" kern="1200" noProof="0" dirty="0">
                <a:solidFill>
                  <a:schemeClr val="tx1"/>
                </a:solidFill>
                <a:effectLst/>
                <a:latin typeface="Arial" pitchFamily="34" charset="0"/>
                <a:ea typeface="+mn-ea"/>
                <a:cs typeface="Arial" pitchFamily="34" charset="0"/>
              </a:rPr>
              <a:t> </a:t>
            </a:r>
          </a:p>
          <a:p>
            <a:endParaRPr lang="en-GB" dirty="0"/>
          </a:p>
        </p:txBody>
      </p:sp>
    </p:spTree>
    <p:extLst>
      <p:ext uri="{BB962C8B-B14F-4D97-AF65-F5344CB8AC3E}">
        <p14:creationId xmlns:p14="http://schemas.microsoft.com/office/powerpoint/2010/main" val="345772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tx1"/>
                </a:solidFill>
                <a:effectLst/>
                <a:latin typeface="Arial" pitchFamily="34" charset="0"/>
                <a:ea typeface="+mn-ea"/>
                <a:cs typeface="Arial" pitchFamily="34" charset="0"/>
              </a:rPr>
              <a:t>“MICHELIN® X® TWEEL®  Turf Airless Radial Tire”</a:t>
            </a:r>
            <a:r>
              <a:rPr lang="en-US" sz="1200" b="1" kern="1200" baseline="0" noProof="0" dirty="0">
                <a:solidFill>
                  <a:schemeClr val="tx1"/>
                </a:solidFill>
                <a:effectLst/>
                <a:latin typeface="Arial" pitchFamily="34" charset="0"/>
                <a:ea typeface="+mn-ea"/>
                <a:cs typeface="Arial" pitchFamily="34" charset="0"/>
              </a:rPr>
              <a:t> video</a:t>
            </a:r>
            <a:endParaRPr lang="en-US" sz="1200" b="1" kern="1200" noProof="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noProof="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t>Here‘s a short video about the Michelin X Tweel Turf airless radial</a:t>
            </a:r>
            <a:r>
              <a:rPr lang="de-DE" altLang="de-DE" baseline="0" dirty="0"/>
              <a:t> tire. The example shown here is for turf, but these tires can also be seen on </a:t>
            </a:r>
            <a:r>
              <a:rPr lang="en-US" dirty="0"/>
              <a:t>skid steer loaders</a:t>
            </a:r>
            <a:r>
              <a:rPr lang="de-DE" altLang="de-DE" baseline="0" dirty="0"/>
              <a:t>.  Through our partnership BASF and Michelin technologists and commercial colleagues worked collaboratively on creating Michelin Tweel airless radial tires.  It is </a:t>
            </a:r>
            <a:r>
              <a:rPr lang="en-US" dirty="0">
                <a:effectLst/>
              </a:rPr>
              <a:t>an alternative to the pneumatic wheel – pneumatic meaning that it uses air. This tire is non pneumatic… airless. It uses BASF high performance compounds to create a light but strong wheel rim.  It replaces the metal components in the wheel and helps reduce air-loss-related maintenance and downtime. Let’s take a look…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aseline="0" dirty="0">
                <a:effectLst/>
              </a:rPr>
              <a:t>(After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aseline="0" dirty="0">
                <a:effectLst/>
              </a:rPr>
              <a:t>So what if the technology used in this example is something that could be used in the future for on road vehicles? </a:t>
            </a:r>
            <a:endParaRPr lang="de-DE" alt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p>
          <a:p>
            <a:pPr eaLnBrk="1" hangingPunct="1"/>
            <a:endParaRPr lang="de-DE" altLang="de-DE" dirty="0"/>
          </a:p>
          <a:p>
            <a:pPr eaLnBrk="1" hangingPunct="1"/>
            <a:endParaRPr lang="de-DE" altLang="de-DE" baseline="0" dirty="0"/>
          </a:p>
          <a:p>
            <a:pPr eaLnBrk="1" hangingPunct="1"/>
            <a:endParaRPr lang="de-DE" altLang="de-DE" dirty="0"/>
          </a:p>
          <a:p>
            <a:endParaRPr lang="en-US" dirty="0"/>
          </a:p>
        </p:txBody>
      </p:sp>
      <p:sp>
        <p:nvSpPr>
          <p:cNvPr id="4" name="Footer Placeholder 3"/>
          <p:cNvSpPr>
            <a:spLocks noGrp="1"/>
          </p:cNvSpPr>
          <p:nvPr>
            <p:ph type="ftr" sz="quarter" idx="10"/>
          </p:nvPr>
        </p:nvSpPr>
        <p:spPr/>
        <p:txBody>
          <a:bodyPr/>
          <a:lstStyle/>
          <a:p>
            <a:endParaRPr lang="de-DE"/>
          </a:p>
        </p:txBody>
      </p:sp>
      <p:sp>
        <p:nvSpPr>
          <p:cNvPr id="5" name="Slide Number Placeholder 4"/>
          <p:cNvSpPr>
            <a:spLocks noGrp="1"/>
          </p:cNvSpPr>
          <p:nvPr>
            <p:ph type="sldNum" sz="quarter" idx="11"/>
          </p:nvPr>
        </p:nvSpPr>
        <p:spPr/>
        <p:txBody>
          <a:bodyPr/>
          <a:lstStyle/>
          <a:p>
            <a:fld id="{8FF7B9E9-6F9D-4999-8E35-8BAD09A8460E}" type="slidenum">
              <a:rPr lang="de-DE" smtClean="0"/>
              <a:pPr/>
              <a:t>2</a:t>
            </a:fld>
            <a:endParaRPr lang="de-DE"/>
          </a:p>
        </p:txBody>
      </p:sp>
    </p:spTree>
    <p:extLst>
      <p:ext uri="{BB962C8B-B14F-4D97-AF65-F5344CB8AC3E}">
        <p14:creationId xmlns:p14="http://schemas.microsoft.com/office/powerpoint/2010/main" val="351219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a:t>
            </a:r>
            <a:r>
              <a:rPr lang="en-US" baseline="0" dirty="0"/>
              <a:t> of you took a flight to get to the MOVIN’ ON conference? Who drove? Who flew and then drove to get here? What about a train or a bus? What were your mobility experiences?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t>We all traveled from somewhere to get to this event.  Planes, trains and automobiles.</a:t>
            </a:r>
            <a:r>
              <a:rPr lang="de-DE" altLang="de-DE" baseline="0" dirty="0"/>
              <a:t>  </a:t>
            </a:r>
            <a:r>
              <a:rPr lang="de-DE" altLang="de-DE" dirty="0"/>
              <a:t>We‘re all consumers when it comes to the topic of mobility</a:t>
            </a:r>
            <a:r>
              <a:rPr lang="de-DE" altLang="de-DE" baseline="0" dirty="0"/>
              <a:t> and there are certain trends that we are noticing.  </a:t>
            </a:r>
            <a:r>
              <a:rPr lang="de-DE" altLang="de-DE" dirty="0"/>
              <a:t>We‘re concerned</a:t>
            </a:r>
            <a:r>
              <a:rPr lang="de-DE" altLang="de-DE" baseline="0" dirty="0"/>
              <a:t> about the comfort of the ride, our personal safety in the event of an accident.  We want better fuel efficiency and reduced emissions.    I want my ride to be in my favorite color.  Our focus at BASF is figuring out how </a:t>
            </a:r>
            <a:r>
              <a:rPr lang="de-DE" altLang="de-DE" b="1" baseline="0" dirty="0"/>
              <a:t>chemistry</a:t>
            </a:r>
            <a:r>
              <a:rPr lang="de-DE" altLang="de-DE" baseline="0" dirty="0"/>
              <a:t> can address those needs. </a:t>
            </a:r>
            <a:r>
              <a:rPr lang="en-US" dirty="0">
                <a:effectLst/>
              </a:rPr>
              <a:t>We supply and develop functional materials and solutions that enable vehicles to be built and to operate more efficiently</a:t>
            </a:r>
            <a:r>
              <a:rPr lang="en-US" baseline="0" dirty="0">
                <a:effectLst/>
              </a:rPr>
              <a:t> and for roads, bridges and tunnels to be more durable.</a:t>
            </a:r>
            <a:endParaRPr lang="en-US" dirty="0">
              <a:effectLst/>
            </a:endParaRPr>
          </a:p>
          <a:p>
            <a:endParaRPr lang="en-US" baseline="0" dirty="0"/>
          </a:p>
          <a:p>
            <a:r>
              <a:rPr lang="en-US" dirty="0"/>
              <a:t>At</a:t>
            </a:r>
            <a:r>
              <a:rPr lang="en-US" baseline="0" dirty="0"/>
              <a:t> BASF, </a:t>
            </a:r>
            <a:r>
              <a:rPr lang="en-US" dirty="0"/>
              <a:t>we’ve been a player in this industry for many years and we always look to innovate.</a:t>
            </a:r>
            <a:r>
              <a:rPr lang="en-US" baseline="0" dirty="0"/>
              <a:t> </a:t>
            </a:r>
          </a:p>
          <a:p>
            <a:endParaRPr lang="en-US" baseline="0" dirty="0"/>
          </a:p>
          <a:p>
            <a:r>
              <a:rPr lang="en-US" sz="1200" kern="1200" noProof="0" dirty="0">
                <a:solidFill>
                  <a:schemeClr val="tx1"/>
                </a:solidFill>
                <a:effectLst/>
                <a:latin typeface="Arial" pitchFamily="34" charset="0"/>
                <a:ea typeface="+mn-ea"/>
                <a:cs typeface="Arial" pitchFamily="34" charset="0"/>
              </a:rPr>
              <a:t>New ways of thinking about mobility are easier today than ever before.</a:t>
            </a:r>
          </a:p>
          <a:p>
            <a:r>
              <a:rPr lang="en-US" sz="1200" kern="1200" noProof="0" dirty="0">
                <a:solidFill>
                  <a:schemeClr val="tx1"/>
                </a:solidFill>
                <a:effectLst/>
                <a:latin typeface="Arial" pitchFamily="34" charset="0"/>
                <a:ea typeface="+mn-ea"/>
                <a:cs typeface="Arial" pitchFamily="34" charset="0"/>
              </a:rPr>
              <a:t>Tools for enabling collaboration broaden the pool of possible collaborators; feedback loops are fast paced &amp; urgent</a:t>
            </a:r>
          </a:p>
          <a:p>
            <a:r>
              <a:rPr lang="en-US" sz="1200" kern="1200" noProof="0" dirty="0">
                <a:solidFill>
                  <a:schemeClr val="tx1"/>
                </a:solidFill>
                <a:effectLst/>
                <a:latin typeface="Arial" pitchFamily="34" charset="0"/>
                <a:ea typeface="+mn-ea"/>
                <a:cs typeface="Arial" pitchFamily="34" charset="0"/>
              </a:rPr>
              <a:t>The capability to explore new modes of assembly are better than ever</a:t>
            </a:r>
          </a:p>
          <a:p>
            <a:r>
              <a:rPr lang="en-US" sz="1200" kern="1200" noProof="0" dirty="0">
                <a:solidFill>
                  <a:schemeClr val="tx1"/>
                </a:solidFill>
                <a:effectLst/>
                <a:latin typeface="Arial" pitchFamily="34" charset="0"/>
                <a:ea typeface="+mn-ea"/>
                <a:cs typeface="Arial" pitchFamily="34" charset="0"/>
              </a:rPr>
              <a:t>So what’s lagging?</a:t>
            </a:r>
          </a:p>
          <a:p>
            <a:r>
              <a:rPr lang="en-US" sz="1200" kern="1200" noProof="0" dirty="0">
                <a:solidFill>
                  <a:schemeClr val="tx1"/>
                </a:solidFill>
                <a:effectLst/>
                <a:latin typeface="Arial" pitchFamily="34" charset="0"/>
                <a:ea typeface="+mn-ea"/>
                <a:cs typeface="Arial" pitchFamily="34" charset="0"/>
              </a:rPr>
              <a:t>According to Materials Genome Initiative, there is an estimated 15-20 year gap in moving significant advances in materials for transportation out of universities &amp; institutes and into production</a:t>
            </a:r>
          </a:p>
          <a:p>
            <a:r>
              <a:rPr lang="en-US" sz="1200" kern="1200" noProof="0" dirty="0">
                <a:solidFill>
                  <a:schemeClr val="tx1"/>
                </a:solidFill>
                <a:effectLst/>
                <a:latin typeface="Arial" pitchFamily="34" charset="0"/>
                <a:ea typeface="+mn-ea"/>
                <a:cs typeface="Arial" pitchFamily="34" charset="0"/>
              </a:rPr>
              <a:t>	And the question is why?</a:t>
            </a:r>
          </a:p>
          <a:p>
            <a:endParaRPr lang="en-US" baseline="0" dirty="0"/>
          </a:p>
          <a:p>
            <a:pPr eaLnBrk="1" hangingPunct="1"/>
            <a:endParaRPr lang="de-DE" altLang="de-DE" dirty="0"/>
          </a:p>
          <a:p>
            <a:endParaRPr lang="en-US" dirty="0"/>
          </a:p>
        </p:txBody>
      </p:sp>
      <p:sp>
        <p:nvSpPr>
          <p:cNvPr id="4" name="Footer Placeholder 3"/>
          <p:cNvSpPr>
            <a:spLocks noGrp="1"/>
          </p:cNvSpPr>
          <p:nvPr>
            <p:ph type="ftr" sz="quarter" idx="10"/>
          </p:nvPr>
        </p:nvSpPr>
        <p:spPr/>
        <p:txBody>
          <a:bodyPr/>
          <a:lstStyle/>
          <a:p>
            <a:endParaRPr lang="de-DE"/>
          </a:p>
        </p:txBody>
      </p:sp>
      <p:sp>
        <p:nvSpPr>
          <p:cNvPr id="5" name="Slide Number Placeholder 4"/>
          <p:cNvSpPr>
            <a:spLocks noGrp="1"/>
          </p:cNvSpPr>
          <p:nvPr>
            <p:ph type="sldNum" sz="quarter" idx="11"/>
          </p:nvPr>
        </p:nvSpPr>
        <p:spPr/>
        <p:txBody>
          <a:bodyPr/>
          <a:lstStyle/>
          <a:p>
            <a:fld id="{8FF7B9E9-6F9D-4999-8E35-8BAD09A8460E}" type="slidenum">
              <a:rPr lang="de-DE" smtClean="0"/>
              <a:pPr/>
              <a:t>3</a:t>
            </a:fld>
            <a:endParaRPr lang="de-DE"/>
          </a:p>
        </p:txBody>
      </p:sp>
    </p:spTree>
    <p:extLst>
      <p:ext uri="{BB962C8B-B14F-4D97-AF65-F5344CB8AC3E}">
        <p14:creationId xmlns:p14="http://schemas.microsoft.com/office/powerpoint/2010/main" val="274075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itchFamily="34" charset="0"/>
                <a:ea typeface="+mn-ea"/>
                <a:cs typeface="Arial" pitchFamily="34" charset="0"/>
              </a:rPr>
              <a:t>Approaches to innovation haven’t changed so much from the early decades of industrialization; concepts &amp; language around innovation for example have</a:t>
            </a:r>
            <a:r>
              <a:rPr lang="en-US" sz="1200" kern="1200" baseline="0" noProof="0" dirty="0">
                <a:solidFill>
                  <a:schemeClr val="tx1"/>
                </a:solidFill>
                <a:effectLst/>
                <a:latin typeface="Arial" pitchFamily="34" charset="0"/>
                <a:ea typeface="+mn-ea"/>
                <a:cs typeface="Arial" pitchFamily="34" charset="0"/>
              </a:rPr>
              <a:t> </a:t>
            </a:r>
            <a:r>
              <a:rPr lang="en-US" sz="1200" kern="1200" noProof="0" dirty="0">
                <a:solidFill>
                  <a:schemeClr val="tx1"/>
                </a:solidFill>
                <a:effectLst/>
                <a:latin typeface="Arial" pitchFamily="34" charset="0"/>
                <a:ea typeface="+mn-ea"/>
                <a:cs typeface="Arial" pitchFamily="34" charset="0"/>
              </a:rPr>
              <a:t>changed over the last century.</a:t>
            </a:r>
          </a:p>
          <a:p>
            <a:endParaRPr lang="en-US" sz="12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When asked about innovation the great inventor Thomas Edison said that he &amp; his teams were continuously building on previous innovations, and more importantly, anticipating what consumers wanted in their new products.  Edison,  like many other inventors,</a:t>
            </a:r>
            <a:r>
              <a:rPr lang="en-US" sz="1200" kern="1200" baseline="0" noProof="0" dirty="0">
                <a:solidFill>
                  <a:schemeClr val="tx1"/>
                </a:solidFill>
                <a:effectLst/>
                <a:latin typeface="Arial" pitchFamily="34" charset="0"/>
                <a:ea typeface="+mn-ea"/>
                <a:cs typeface="Arial" pitchFamily="34" charset="0"/>
              </a:rPr>
              <a:t> </a:t>
            </a:r>
            <a:r>
              <a:rPr lang="en-US" sz="1200" kern="1200" noProof="0" dirty="0">
                <a:solidFill>
                  <a:schemeClr val="tx1"/>
                </a:solidFill>
                <a:effectLst/>
                <a:latin typeface="Arial" pitchFamily="34" charset="0"/>
                <a:ea typeface="+mn-ea"/>
                <a:cs typeface="Arial" pitchFamily="34" charset="0"/>
              </a:rPr>
              <a:t>worked to meet the expectations of customers.</a:t>
            </a:r>
          </a:p>
          <a:p>
            <a:endParaRPr lang="en-US" dirty="0"/>
          </a:p>
        </p:txBody>
      </p:sp>
      <p:sp>
        <p:nvSpPr>
          <p:cNvPr id="4" name="Footer Placeholder 3"/>
          <p:cNvSpPr>
            <a:spLocks noGrp="1"/>
          </p:cNvSpPr>
          <p:nvPr>
            <p:ph type="ftr" sz="quarter" idx="10"/>
          </p:nvPr>
        </p:nvSpPr>
        <p:spPr/>
        <p:txBody>
          <a:bodyPr/>
          <a:lstStyle/>
          <a:p>
            <a:endParaRPr lang="de-DE"/>
          </a:p>
        </p:txBody>
      </p:sp>
      <p:sp>
        <p:nvSpPr>
          <p:cNvPr id="5" name="Slide Number Placeholder 4"/>
          <p:cNvSpPr>
            <a:spLocks noGrp="1"/>
          </p:cNvSpPr>
          <p:nvPr>
            <p:ph type="sldNum" sz="quarter" idx="11"/>
          </p:nvPr>
        </p:nvSpPr>
        <p:spPr/>
        <p:txBody>
          <a:bodyPr/>
          <a:lstStyle/>
          <a:p>
            <a:fld id="{8FF7B9E9-6F9D-4999-8E35-8BAD09A8460E}" type="slidenum">
              <a:rPr lang="de-DE" smtClean="0"/>
              <a:pPr/>
              <a:t>4</a:t>
            </a:fld>
            <a:endParaRPr lang="de-DE"/>
          </a:p>
        </p:txBody>
      </p:sp>
    </p:spTree>
    <p:extLst>
      <p:ext uri="{BB962C8B-B14F-4D97-AF65-F5344CB8AC3E}">
        <p14:creationId xmlns:p14="http://schemas.microsoft.com/office/powerpoint/2010/main" val="243068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itchFamily="34" charset="0"/>
                <a:ea typeface="+mn-ea"/>
                <a:cs typeface="Arial" pitchFamily="34" charset="0"/>
              </a:rPr>
              <a:t>At BASF, Sustainability informs all that we do.  Our 150+ year history is built on a tradition of developing &amp; driving technology commercialization through open collaboration and innovation.  For example, the industrial production of ammonia, one of the world’s most important chemicals for the production of fertilizers was the culmination of very close collaboration between Fritz Haber working at the University of Karlsruhe and Carl Bosch of BASF.  </a:t>
            </a:r>
          </a:p>
          <a:p>
            <a:r>
              <a:rPr lang="en-US" sz="1200" kern="1200" noProof="0" dirty="0">
                <a:solidFill>
                  <a:schemeClr val="tx1"/>
                </a:solidFill>
                <a:effectLst/>
                <a:latin typeface="Arial" pitchFamily="34" charset="0"/>
                <a:ea typeface="+mn-ea"/>
                <a:cs typeface="Arial" pitchFamily="34" charset="0"/>
              </a:rPr>
              <a:t> </a:t>
            </a:r>
          </a:p>
          <a:p>
            <a:r>
              <a:rPr lang="en-US" sz="1200" kern="1200" noProof="0" dirty="0">
                <a:solidFill>
                  <a:schemeClr val="tx1"/>
                </a:solidFill>
                <a:effectLst/>
                <a:latin typeface="Arial" pitchFamily="34" charset="0"/>
                <a:ea typeface="+mn-ea"/>
                <a:cs typeface="Arial" pitchFamily="34" charset="0"/>
              </a:rPr>
              <a:t>In the lab Prof Haber proved the concept of Nitrogen capture from air to make ammonia.  Carl Bosch and a team of world class engineers, scientists, metallurgists &amp; financial colleagues made it commercially possible on an industrial scale.  The food production for half the world's current population depends on this method for producing nitrogen fertilizers</a:t>
            </a:r>
          </a:p>
          <a:p>
            <a:r>
              <a:rPr lang="en-US" sz="1200" kern="1200" noProof="0" dirty="0">
                <a:solidFill>
                  <a:schemeClr val="tx1"/>
                </a:solidFill>
                <a:effectLst/>
                <a:latin typeface="Arial" pitchFamily="34" charset="0"/>
                <a:ea typeface="+mn-ea"/>
                <a:cs typeface="Arial" pitchFamily="34" charset="0"/>
              </a:rPr>
              <a:t> </a:t>
            </a:r>
          </a:p>
          <a:p>
            <a:r>
              <a:rPr lang="en-US" sz="1200" kern="1200" noProof="0" dirty="0">
                <a:solidFill>
                  <a:schemeClr val="tx1"/>
                </a:solidFill>
                <a:effectLst/>
                <a:latin typeface="Arial" pitchFamily="34" charset="0"/>
                <a:ea typeface="+mn-ea"/>
                <a:cs typeface="Arial" pitchFamily="34" charset="0"/>
              </a:rPr>
              <a:t>Let me couple innovation approaches from the past to our approaches today: Words like ‘high throughput screening”, or data discipline are not new; Alwin </a:t>
            </a:r>
            <a:r>
              <a:rPr lang="en-US" sz="1200" kern="1200" noProof="0" dirty="0" err="1">
                <a:solidFill>
                  <a:schemeClr val="tx1"/>
                </a:solidFill>
                <a:effectLst/>
                <a:latin typeface="Arial" pitchFamily="34" charset="0"/>
                <a:ea typeface="+mn-ea"/>
                <a:cs typeface="Arial" pitchFamily="34" charset="0"/>
              </a:rPr>
              <a:t>Mittash</a:t>
            </a:r>
            <a:r>
              <a:rPr lang="en-US" sz="1200" kern="1200" noProof="0" dirty="0">
                <a:solidFill>
                  <a:schemeClr val="tx1"/>
                </a:solidFill>
                <a:effectLst/>
                <a:latin typeface="Arial" pitchFamily="34" charset="0"/>
                <a:ea typeface="+mn-ea"/>
                <a:cs typeface="Arial" pitchFamily="34" charset="0"/>
              </a:rPr>
              <a:t> and a troupe of expert lab technicians tested &gt;20,000 compounds for catalytic activity in less than 2 years!   The picture above shows what a “high throughput catalyst screening” lab looked like in 1910.  Today the concept is the same, however we approach the hardware/software in a much more effective manner.</a:t>
            </a:r>
          </a:p>
          <a:p>
            <a:endParaRPr lang="en-US" dirty="0"/>
          </a:p>
        </p:txBody>
      </p:sp>
      <p:sp>
        <p:nvSpPr>
          <p:cNvPr id="4" name="Footer Placeholder 3"/>
          <p:cNvSpPr>
            <a:spLocks noGrp="1"/>
          </p:cNvSpPr>
          <p:nvPr>
            <p:ph type="ftr" sz="quarter" idx="10"/>
          </p:nvPr>
        </p:nvSpPr>
        <p:spPr/>
        <p:txBody>
          <a:bodyPr/>
          <a:lstStyle/>
          <a:p>
            <a:endParaRPr lang="de-DE"/>
          </a:p>
        </p:txBody>
      </p:sp>
      <p:sp>
        <p:nvSpPr>
          <p:cNvPr id="5" name="Slide Number Placeholder 4"/>
          <p:cNvSpPr>
            <a:spLocks noGrp="1"/>
          </p:cNvSpPr>
          <p:nvPr>
            <p:ph type="sldNum" sz="quarter" idx="11"/>
          </p:nvPr>
        </p:nvSpPr>
        <p:spPr/>
        <p:txBody>
          <a:bodyPr/>
          <a:lstStyle/>
          <a:p>
            <a:fld id="{8FF7B9E9-6F9D-4999-8E35-8BAD09A8460E}" type="slidenum">
              <a:rPr lang="de-DE" smtClean="0"/>
              <a:pPr/>
              <a:t>5</a:t>
            </a:fld>
            <a:endParaRPr lang="de-DE"/>
          </a:p>
        </p:txBody>
      </p:sp>
    </p:spTree>
    <p:extLst>
      <p:ext uri="{BB962C8B-B14F-4D97-AF65-F5344CB8AC3E}">
        <p14:creationId xmlns:p14="http://schemas.microsoft.com/office/powerpoint/2010/main" val="1246927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accent1"/>
              </a:buClr>
              <a:buFont typeface="Wingdings" panose="05000000000000000000" pitchFamily="2" charset="2"/>
              <a:buNone/>
            </a:pPr>
            <a:r>
              <a:rPr lang="en-US" b="1" dirty="0"/>
              <a:t>Intro to BASF</a:t>
            </a:r>
          </a:p>
          <a:p>
            <a:pPr marL="0" indent="0">
              <a:buClr>
                <a:schemeClr val="accent1"/>
              </a:buClr>
              <a:buFont typeface="Wingdings" panose="05000000000000000000" pitchFamily="2" charset="2"/>
              <a:buNone/>
            </a:pPr>
            <a:r>
              <a:rPr lang="en-US" dirty="0"/>
              <a:t>So let me provide you a framework of who we are.</a:t>
            </a:r>
            <a:r>
              <a:rPr lang="en-US" baseline="0" dirty="0"/>
              <a:t>  </a:t>
            </a:r>
            <a:r>
              <a:rPr lang="en-US" dirty="0"/>
              <a:t>Our portfolio breadth:</a:t>
            </a:r>
            <a:r>
              <a:rPr lang="en-US" baseline="0" dirty="0"/>
              <a:t>  </a:t>
            </a:r>
            <a:r>
              <a:rPr lang="en-US" dirty="0"/>
              <a:t>we’re in everything. You think of it, we probably do something within it! </a:t>
            </a:r>
          </a:p>
          <a:p>
            <a:endParaRPr lang="en-US" sz="12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Chemistry</a:t>
            </a:r>
            <a:r>
              <a:rPr lang="en-US" sz="1200" kern="1200" baseline="0" noProof="0" dirty="0">
                <a:solidFill>
                  <a:schemeClr val="tx1"/>
                </a:solidFill>
                <a:effectLst/>
                <a:latin typeface="Arial" pitchFamily="34" charset="0"/>
                <a:ea typeface="+mn-ea"/>
                <a:cs typeface="Arial" pitchFamily="34" charset="0"/>
              </a:rPr>
              <a:t> is an enabler. </a:t>
            </a:r>
            <a:r>
              <a:rPr lang="en-US" sz="1200" kern="1200" noProof="0" dirty="0">
                <a:solidFill>
                  <a:schemeClr val="tx1"/>
                </a:solidFill>
                <a:effectLst/>
                <a:latin typeface="Arial" pitchFamily="34" charset="0"/>
                <a:ea typeface="+mn-ea"/>
                <a:cs typeface="Arial" pitchFamily="34" charset="0"/>
              </a:rPr>
              <a:t>Our products and solutions contribute to conserving resources, ensuring nutrition and improving quality of life. </a:t>
            </a:r>
            <a:r>
              <a:rPr lang="en-US" sz="1600" kern="1200" baseline="0" noProof="0" dirty="0">
                <a:solidFill>
                  <a:schemeClr val="tx1"/>
                </a:solidFill>
                <a:effectLst/>
                <a:latin typeface="Arial" pitchFamily="34" charset="0"/>
                <a:ea typeface="+mn-ea"/>
                <a:cs typeface="Arial" pitchFamily="34" charset="0"/>
              </a:rPr>
              <a:t> </a:t>
            </a:r>
            <a:r>
              <a:rPr lang="en-US" dirty="0"/>
              <a:t>We have building and construction materials, foams and plastics that </a:t>
            </a:r>
            <a:r>
              <a:rPr lang="en-US" baseline="0" dirty="0"/>
              <a:t>go into sporting equipment, spandex that goes into clothing, UV filters for sun care creams, hygiene materials… we sell materials that go into detergents, soaps and shampoos, including the containers that the products are packaged in. </a:t>
            </a:r>
          </a:p>
          <a:p>
            <a:endParaRPr lang="en-US" baseline="0" dirty="0"/>
          </a:p>
          <a:p>
            <a:r>
              <a:rPr lang="en-US" baseline="0" dirty="0"/>
              <a:t>It’s not just about creating chemistry, but it’s about doing so </a:t>
            </a:r>
            <a:r>
              <a:rPr lang="en-US" b="1" baseline="0" dirty="0"/>
              <a:t>sustainably </a:t>
            </a:r>
            <a:r>
              <a:rPr lang="en-US" baseline="0" dirty="0"/>
              <a:t>- how we produce materials and where they end up in products and consumables.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These are just a handful of techologies</a:t>
            </a:r>
            <a:r>
              <a:rPr lang="de-DE" baseline="0" dirty="0"/>
              <a:t> and solutions that BASF offers to help customers be more successful and consumers more satisfied.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More info... </a:t>
            </a:r>
          </a:p>
          <a:p>
            <a:r>
              <a:rPr lang="en-US" sz="1200" kern="1200" noProof="0" dirty="0">
                <a:solidFill>
                  <a:schemeClr val="tx1"/>
                </a:solidFill>
                <a:effectLst/>
                <a:latin typeface="Arial" pitchFamily="34" charset="0"/>
                <a:ea typeface="+mn-ea"/>
                <a:cs typeface="Arial" pitchFamily="34" charset="0"/>
              </a:rPr>
              <a:t>(We have seven distinct segment strategies for BASF’s We create chemistry.  We have products and solutions for: </a:t>
            </a:r>
            <a:endParaRPr lang="en-US" sz="16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Agriculture</a:t>
            </a:r>
            <a:endParaRPr lang="en-US" sz="16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Construction</a:t>
            </a:r>
            <a:endParaRPr lang="en-US" sz="16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Consumer Goods</a:t>
            </a:r>
            <a:endParaRPr lang="en-US" sz="16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Electronics</a:t>
            </a:r>
            <a:endParaRPr lang="en-US" sz="16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Energy &amp; Resources</a:t>
            </a:r>
            <a:endParaRPr lang="en-US" sz="16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Health &amp; Nutrition</a:t>
            </a:r>
          </a:p>
          <a:p>
            <a:r>
              <a:rPr lang="en-US" sz="1200" kern="1200" noProof="0" dirty="0">
                <a:solidFill>
                  <a:schemeClr val="tx1"/>
                </a:solidFill>
                <a:effectLst/>
                <a:latin typeface="Arial" pitchFamily="34" charset="0"/>
                <a:ea typeface="+mn-ea"/>
                <a:cs typeface="Arial" pitchFamily="34" charset="0"/>
              </a:rPr>
              <a:t>and</a:t>
            </a:r>
            <a:r>
              <a:rPr lang="en-US" sz="1200" kern="1200" baseline="0" noProof="0" dirty="0">
                <a:solidFill>
                  <a:schemeClr val="tx1"/>
                </a:solidFill>
                <a:effectLst/>
                <a:latin typeface="Arial" pitchFamily="34" charset="0"/>
                <a:ea typeface="+mn-ea"/>
                <a:cs typeface="Arial" pitchFamily="34" charset="0"/>
              </a:rPr>
              <a:t> </a:t>
            </a:r>
            <a:endParaRPr lang="en-US" sz="16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Transportation)</a:t>
            </a:r>
            <a:endParaRPr lang="en-US" sz="1600" kern="1200" noProof="0" dirty="0">
              <a:solidFill>
                <a:schemeClr val="tx1"/>
              </a:solidFill>
              <a:effectLst/>
              <a:latin typeface="Arial" pitchFamily="34" charset="0"/>
              <a:ea typeface="+mn-ea"/>
              <a:cs typeface="Arial" pitchFamily="34" charset="0"/>
            </a:endParaRPr>
          </a:p>
          <a:p>
            <a:pPr eaLnBrk="1" hangingPunct="1"/>
            <a:endParaRPr lang="de-DE" altLang="de-DE" dirty="0"/>
          </a:p>
          <a:p>
            <a:endParaRPr lang="en-US" dirty="0"/>
          </a:p>
        </p:txBody>
      </p:sp>
      <p:sp>
        <p:nvSpPr>
          <p:cNvPr id="4" name="Footer Placeholder 3"/>
          <p:cNvSpPr>
            <a:spLocks noGrp="1"/>
          </p:cNvSpPr>
          <p:nvPr>
            <p:ph type="ftr" sz="quarter" idx="10"/>
          </p:nvPr>
        </p:nvSpPr>
        <p:spPr/>
        <p:txBody>
          <a:bodyPr/>
          <a:lstStyle/>
          <a:p>
            <a:endParaRPr lang="de-DE"/>
          </a:p>
        </p:txBody>
      </p:sp>
      <p:sp>
        <p:nvSpPr>
          <p:cNvPr id="5" name="Slide Number Placeholder 4"/>
          <p:cNvSpPr>
            <a:spLocks noGrp="1"/>
          </p:cNvSpPr>
          <p:nvPr>
            <p:ph type="sldNum" sz="quarter" idx="11"/>
          </p:nvPr>
        </p:nvSpPr>
        <p:spPr/>
        <p:txBody>
          <a:bodyPr/>
          <a:lstStyle/>
          <a:p>
            <a:fld id="{8FF7B9E9-6F9D-4999-8E35-8BAD09A8460E}" type="slidenum">
              <a:rPr lang="de-DE" smtClean="0"/>
              <a:pPr/>
              <a:t>6</a:t>
            </a:fld>
            <a:endParaRPr lang="de-DE"/>
          </a:p>
        </p:txBody>
      </p:sp>
    </p:spTree>
    <p:extLst>
      <p:ext uri="{BB962C8B-B14F-4D97-AF65-F5344CB8AC3E}">
        <p14:creationId xmlns:p14="http://schemas.microsoft.com/office/powerpoint/2010/main" val="365411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2050, nine billion people will live on this planet. If we don’t change anything in the way we live and manufacture goods then we will need the resources of almost three of our planets to meet the demands of the population. We are therefore facing huge global challenges. At the same time, these challenges open up many opportunities for using</a:t>
            </a:r>
            <a:r>
              <a:rPr lang="en-US" baseline="0" dirty="0"/>
              <a:t> chemistry as an enabler to help, solve, improve and innovate. </a:t>
            </a:r>
          </a:p>
          <a:p>
            <a:r>
              <a:rPr lang="en-US" baseline="0" dirty="0"/>
              <a:t> </a:t>
            </a:r>
            <a:endParaRPr lang="en-US" dirty="0"/>
          </a:p>
          <a:p>
            <a:r>
              <a:rPr lang="en-US" dirty="0"/>
              <a:t>Resources, environment and climate: Dramatically rising energy demand is one of the world’s most pressing challenges. In addition, access to clean water and efficient use of resources are becoming increasingly important.</a:t>
            </a:r>
          </a:p>
          <a:p>
            <a:r>
              <a:rPr lang="en-US" dirty="0"/>
              <a:t>Food and nutrition: A growing world population obviously needs correspondingly more food, which has to be produced from less arable land. And it will be necessary to enhance nutrition quality. </a:t>
            </a:r>
          </a:p>
          <a:p>
            <a:r>
              <a:rPr lang="en-US" dirty="0"/>
              <a:t>Quality of life: Aspirations differ greatly from region to region and among different social groups, but there is a common ambition: People want to improve their individual quality of life. This may take very different forms, depending on a country’s economic and demographic development: In some places, the focus is on affordable housing or mobility, elsewhere the emphasis is on good healthcare or effective pharmaceuticals.</a:t>
            </a:r>
          </a:p>
          <a:p>
            <a:r>
              <a:rPr lang="en-US" dirty="0"/>
              <a:t>In all these areas, chemistry acts as an enabler for innovation and sustainability.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BASF is uniquely positioned to address society’s needs of resources and environment, food and nutrition and quality</a:t>
            </a:r>
            <a:r>
              <a:rPr lang="en-US" sz="1200" b="0" baseline="0" dirty="0">
                <a:solidFill>
                  <a:schemeClr val="tx1"/>
                </a:solidFill>
              </a:rPr>
              <a:t> of life </a:t>
            </a:r>
            <a:r>
              <a:rPr lang="en-US" sz="1200" b="0" dirty="0">
                <a:solidFill>
                  <a:schemeClr val="tx1"/>
                </a:solidFill>
              </a:rPr>
              <a:t>– with our broad portfolio of technologies, our market access, and our resources and expertise.</a:t>
            </a:r>
          </a:p>
          <a:p>
            <a:pPr lvl="0"/>
            <a:endParaRPr lang="en-US" sz="1200" kern="1200" baseline="0" noProof="0" dirty="0">
              <a:solidFill>
                <a:schemeClr val="tx1"/>
              </a:solidFill>
              <a:effectLst/>
              <a:latin typeface="Arial" pitchFamily="34" charset="0"/>
              <a:ea typeface="+mn-ea"/>
              <a:cs typeface="Arial" pitchFamily="34" charset="0"/>
            </a:endParaRPr>
          </a:p>
          <a:p>
            <a:pPr lvl="0"/>
            <a:r>
              <a:rPr lang="en-US" sz="1200" kern="1200" noProof="0" dirty="0">
                <a:solidFill>
                  <a:schemeClr val="tx1"/>
                </a:solidFill>
                <a:effectLst/>
                <a:latin typeface="Arial" pitchFamily="34" charset="0"/>
                <a:ea typeface="+mn-ea"/>
                <a:cs typeface="Arial" pitchFamily="34" charset="0"/>
              </a:rPr>
              <a:t>For our resources and environment  -  we have advances in fuel economy, lightweight construction and  greenhouse gas reduction</a:t>
            </a:r>
          </a:p>
          <a:p>
            <a:pPr lvl="0"/>
            <a:r>
              <a:rPr lang="en-US" sz="1200" kern="1200" noProof="0" dirty="0">
                <a:solidFill>
                  <a:schemeClr val="tx1"/>
                </a:solidFill>
                <a:effectLst/>
                <a:latin typeface="Arial" pitchFamily="34" charset="0"/>
                <a:ea typeface="+mn-ea"/>
                <a:cs typeface="Arial" pitchFamily="34" charset="0"/>
              </a:rPr>
              <a:t>Within the spaces of food and nutrition </a:t>
            </a:r>
            <a:r>
              <a:rPr lang="en-US" sz="1200" kern="1200" baseline="0" noProof="0" dirty="0">
                <a:solidFill>
                  <a:schemeClr val="tx1"/>
                </a:solidFill>
                <a:effectLst/>
                <a:latin typeface="Arial" pitchFamily="34" charset="0"/>
                <a:ea typeface="+mn-ea"/>
                <a:cs typeface="Arial" pitchFamily="34" charset="0"/>
              </a:rPr>
              <a:t> - chemistry plays in the space for </a:t>
            </a:r>
            <a:r>
              <a:rPr lang="en-US" sz="1200" kern="1200" noProof="0" dirty="0">
                <a:solidFill>
                  <a:schemeClr val="tx1"/>
                </a:solidFill>
                <a:effectLst/>
                <a:latin typeface="Arial" pitchFamily="34" charset="0"/>
                <a:ea typeface="+mn-ea"/>
                <a:cs typeface="Arial" pitchFamily="34" charset="0"/>
              </a:rPr>
              <a:t>farm equipment &amp; transportation/distribution of food</a:t>
            </a:r>
          </a:p>
          <a:p>
            <a:pPr lvl="0"/>
            <a:r>
              <a:rPr lang="en-US" sz="1200" kern="1200" noProof="0" dirty="0">
                <a:solidFill>
                  <a:schemeClr val="tx1"/>
                </a:solidFill>
                <a:effectLst/>
                <a:latin typeface="Arial" pitchFamily="34" charset="0"/>
                <a:ea typeface="+mn-ea"/>
                <a:cs typeface="Arial" pitchFamily="34" charset="0"/>
              </a:rPr>
              <a:t>The quality of life – quieter cars, autonomous vehicles, improved public/mass transportation, construction and infrastructure - chemistry play</a:t>
            </a:r>
            <a:r>
              <a:rPr lang="en-US" sz="1200" kern="1200" baseline="0" noProof="0" dirty="0">
                <a:solidFill>
                  <a:schemeClr val="tx1"/>
                </a:solidFill>
                <a:effectLst/>
                <a:latin typeface="Arial" pitchFamily="34" charset="0"/>
                <a:ea typeface="+mn-ea"/>
                <a:cs typeface="Arial" pitchFamily="34" charset="0"/>
              </a:rPr>
              <a:t>s enormous roles to help </a:t>
            </a:r>
            <a:endParaRPr lang="en-US" sz="1200" kern="1200" noProof="0" dirty="0">
              <a:solidFill>
                <a:schemeClr val="tx1"/>
              </a:solidFill>
              <a:effectLst/>
              <a:latin typeface="Arial" pitchFamily="34" charset="0"/>
              <a:ea typeface="+mn-ea"/>
              <a:cs typeface="Arial" pitchFamily="34" charset="0"/>
            </a:endParaRPr>
          </a:p>
          <a:p>
            <a:endParaRPr lang="en-US" sz="1200" kern="1200" noProof="0" dirty="0">
              <a:solidFill>
                <a:schemeClr val="tx1"/>
              </a:solidFill>
              <a:effectLst/>
              <a:latin typeface="Arial" pitchFamily="34" charset="0"/>
              <a:ea typeface="+mn-ea"/>
              <a:cs typeface="Arial" pitchFamily="34" charset="0"/>
            </a:endParaRPr>
          </a:p>
        </p:txBody>
      </p:sp>
      <p:sp>
        <p:nvSpPr>
          <p:cNvPr id="4" name="Footer Placeholder 3"/>
          <p:cNvSpPr>
            <a:spLocks noGrp="1"/>
          </p:cNvSpPr>
          <p:nvPr>
            <p:ph type="ftr" sz="quarter" idx="10"/>
          </p:nvPr>
        </p:nvSpPr>
        <p:spPr/>
        <p:txBody>
          <a:bodyPr/>
          <a:lstStyle/>
          <a:p>
            <a:endParaRPr lang="de-DE"/>
          </a:p>
        </p:txBody>
      </p:sp>
      <p:sp>
        <p:nvSpPr>
          <p:cNvPr id="5" name="Slide Number Placeholder 4"/>
          <p:cNvSpPr>
            <a:spLocks noGrp="1"/>
          </p:cNvSpPr>
          <p:nvPr>
            <p:ph type="sldNum" sz="quarter" idx="11"/>
          </p:nvPr>
        </p:nvSpPr>
        <p:spPr/>
        <p:txBody>
          <a:bodyPr/>
          <a:lstStyle/>
          <a:p>
            <a:fld id="{8FF7B9E9-6F9D-4999-8E35-8BAD09A8460E}" type="slidenum">
              <a:rPr lang="de-DE" smtClean="0"/>
              <a:pPr/>
              <a:t>7</a:t>
            </a:fld>
            <a:endParaRPr lang="de-DE"/>
          </a:p>
        </p:txBody>
      </p:sp>
    </p:spTree>
    <p:extLst>
      <p:ext uri="{BB962C8B-B14F-4D97-AF65-F5344CB8AC3E}">
        <p14:creationId xmlns:p14="http://schemas.microsoft.com/office/powerpoint/2010/main" val="2941972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But what if? </a:t>
            </a:r>
          </a:p>
          <a:p>
            <a:pPr lvl="0"/>
            <a:endParaRPr lang="en-US" b="1" dirty="0"/>
          </a:p>
          <a:p>
            <a:pPr lvl="0"/>
            <a:r>
              <a:rPr lang="en-US" sz="1200" b="1" kern="1200" noProof="0" dirty="0">
                <a:solidFill>
                  <a:schemeClr val="tx1"/>
                </a:solidFill>
                <a:effectLst/>
                <a:latin typeface="Arial" pitchFamily="34" charset="0"/>
                <a:ea typeface="+mn-ea"/>
                <a:cs typeface="Arial" pitchFamily="34" charset="0"/>
              </a:rPr>
              <a:t>What if </a:t>
            </a:r>
            <a:r>
              <a:rPr lang="en-US" sz="1200" b="0" kern="1200" noProof="0" dirty="0">
                <a:solidFill>
                  <a:schemeClr val="tx1"/>
                </a:solidFill>
                <a:effectLst/>
                <a:latin typeface="Arial" pitchFamily="34" charset="0"/>
                <a:ea typeface="+mn-ea"/>
                <a:cs typeface="Arial" pitchFamily="34" charset="0"/>
              </a:rPr>
              <a:t>w</a:t>
            </a:r>
            <a:r>
              <a:rPr lang="en-US" sz="1200" kern="1200" noProof="0" dirty="0">
                <a:solidFill>
                  <a:schemeClr val="tx1"/>
                </a:solidFill>
                <a:effectLst/>
                <a:latin typeface="Arial" pitchFamily="34" charset="0"/>
                <a:ea typeface="+mn-ea"/>
                <a:cs typeface="Arial" pitchFamily="34" charset="0"/>
              </a:rPr>
              <a:t>e could make cars &amp; buses that are more comfortable? (NVH reduction)</a:t>
            </a:r>
          </a:p>
          <a:p>
            <a:pPr lvl="0"/>
            <a:r>
              <a:rPr lang="en-US" sz="1200" kern="1200" noProof="0" dirty="0">
                <a:solidFill>
                  <a:schemeClr val="tx1"/>
                </a:solidFill>
                <a:effectLst/>
                <a:latin typeface="Arial" pitchFamily="34" charset="0"/>
                <a:ea typeface="+mn-ea"/>
                <a:cs typeface="Arial" pitchFamily="34" charset="0"/>
              </a:rPr>
              <a:t>What if we could make air in planes cleaner? (Catalyst)</a:t>
            </a:r>
          </a:p>
          <a:p>
            <a:pPr lvl="0"/>
            <a:r>
              <a:rPr lang="en-US" sz="1200" kern="1200" noProof="0" dirty="0">
                <a:solidFill>
                  <a:schemeClr val="tx1"/>
                </a:solidFill>
                <a:effectLst/>
                <a:latin typeface="Arial" pitchFamily="34" charset="0"/>
                <a:ea typeface="+mn-ea"/>
                <a:cs typeface="Arial" pitchFamily="34" charset="0"/>
              </a:rPr>
              <a:t>What if greenhouse gas generation could be lowered by generating parts &amp; coatings that contributed to lightweight construction of buses &amp; cars or even trains? (Coatings of plastic composite parts)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itchFamily="34" charset="0"/>
                <a:ea typeface="+mn-ea"/>
                <a:cs typeface="Arial" pitchFamily="34" charset="0"/>
              </a:rPr>
              <a:t>What if we could design road infrastructure &amp; airport runways, and tunnels that were more durable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Arial" pitchFamily="34" charset="0"/>
              <a:ea typeface="+mn-ea"/>
              <a:cs typeface="Arial" pitchFamily="34" charset="0"/>
            </a:endParaRPr>
          </a:p>
          <a:p>
            <a:pPr lvl="0"/>
            <a:r>
              <a:rPr lang="en-US" sz="1200" kern="1200" noProof="0" dirty="0">
                <a:solidFill>
                  <a:schemeClr val="tx1"/>
                </a:solidFill>
                <a:effectLst/>
                <a:latin typeface="Arial" pitchFamily="34" charset="0"/>
                <a:ea typeface="+mn-ea"/>
                <a:cs typeface="Arial" pitchFamily="34" charset="0"/>
              </a:rPr>
              <a:t>Imagine the savings</a:t>
            </a:r>
            <a:r>
              <a:rPr lang="en-US" sz="1200" kern="1200" baseline="0" noProof="0" dirty="0">
                <a:solidFill>
                  <a:schemeClr val="tx1"/>
                </a:solidFill>
                <a:effectLst/>
                <a:latin typeface="Arial" pitchFamily="34" charset="0"/>
                <a:ea typeface="+mn-ea"/>
                <a:cs typeface="Arial" pitchFamily="34" charset="0"/>
              </a:rPr>
              <a:t> in resources &amp; money if </a:t>
            </a:r>
            <a:r>
              <a:rPr lang="en-US" sz="1200" kern="1200" noProof="0" dirty="0">
                <a:solidFill>
                  <a:schemeClr val="tx1"/>
                </a:solidFill>
                <a:effectLst/>
                <a:latin typeface="Arial" pitchFamily="34" charset="0"/>
                <a:ea typeface="+mn-ea"/>
                <a:cs typeface="Arial" pitchFamily="34" charset="0"/>
              </a:rPr>
              <a:t>demands for inventory could be significantly reduced through additive manufacturing (3D printing), or if we could reduce the volume of material needed to produce a part by coupling computer design, prototyping, testing and ultimately manufacture of materials efficient, high functional parts or components (3D printing)</a:t>
            </a:r>
          </a:p>
          <a:p>
            <a:pPr lvl="0"/>
            <a:endParaRPr lang="en-US" sz="1200" kern="1200" noProof="0" dirty="0">
              <a:solidFill>
                <a:schemeClr val="tx1"/>
              </a:solidFill>
              <a:effectLst/>
              <a:latin typeface="Arial" pitchFamily="34" charset="0"/>
              <a:ea typeface="+mn-ea"/>
              <a:cs typeface="Arial" pitchFamily="34" charset="0"/>
            </a:endParaRPr>
          </a:p>
          <a:p>
            <a:r>
              <a:rPr lang="en-US" sz="1200" kern="1200" noProof="0" dirty="0">
                <a:solidFill>
                  <a:schemeClr val="tx1"/>
                </a:solidFill>
                <a:effectLst/>
                <a:latin typeface="Arial" pitchFamily="34" charset="0"/>
                <a:ea typeface="+mn-ea"/>
                <a:cs typeface="Arial" pitchFamily="34" charset="0"/>
              </a:rPr>
              <a:t>What about connected systems, or direction/navigation systems, or safety systems that can measure whether you as a driver are paying attention?</a:t>
            </a:r>
          </a:p>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FF7B9E9-6F9D-4999-8E35-8BAD09A8460E}"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de-D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54469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noProof="0" dirty="0">
                <a:solidFill>
                  <a:schemeClr val="tx1"/>
                </a:solidFill>
                <a:effectLst/>
                <a:latin typeface="Arial" pitchFamily="34" charset="0"/>
                <a:ea typeface="+mn-ea"/>
                <a:cs typeface="Arial" pitchFamily="34" charset="0"/>
              </a:rPr>
              <a:t>Comfortable? Noise Vibration and Harshness reduction materials</a:t>
            </a:r>
            <a:r>
              <a:rPr lang="en-US" sz="1200" kern="1200" baseline="0" noProof="0" dirty="0">
                <a:solidFill>
                  <a:schemeClr val="tx1"/>
                </a:solidFill>
                <a:effectLst/>
                <a:latin typeface="Arial" pitchFamily="34" charset="0"/>
                <a:ea typeface="+mn-ea"/>
                <a:cs typeface="Arial" pitchFamily="34" charset="0"/>
              </a:rPr>
              <a:t> create safer and smoother rides for passengers and drivers.  What if chemistry could improve the durability of tires and increase the life of a </a:t>
            </a:r>
            <a:r>
              <a:rPr lang="en-US" sz="1200" kern="1200" baseline="0" noProof="0" dirty="0" err="1">
                <a:solidFill>
                  <a:schemeClr val="tx1"/>
                </a:solidFill>
                <a:effectLst/>
                <a:latin typeface="Arial" pitchFamily="34" charset="0"/>
                <a:ea typeface="+mn-ea"/>
                <a:cs typeface="Arial" pitchFamily="34" charset="0"/>
              </a:rPr>
              <a:t>skidsteer</a:t>
            </a:r>
            <a:r>
              <a:rPr lang="en-US" sz="1200" kern="1200" baseline="0" noProof="0" dirty="0">
                <a:solidFill>
                  <a:schemeClr val="tx1"/>
                </a:solidFill>
                <a:effectLst/>
                <a:latin typeface="Arial" pitchFamily="34" charset="0"/>
                <a:ea typeface="+mn-ea"/>
                <a:cs typeface="Arial" pitchFamily="34" charset="0"/>
              </a:rPr>
              <a:t> loader from 900 hours to 1200 or even 1500? </a:t>
            </a:r>
            <a:endParaRPr lang="en-US" sz="1200" kern="1200" noProof="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Graffiti and other types of vandalism make people feel more vulnerable</a:t>
            </a:r>
            <a:r>
              <a:rPr lang="en-US" b="0" dirty="0"/>
              <a:t>. This can impact ridership numbers, contributing to fewer people taking mass transportation and adding</a:t>
            </a:r>
            <a:r>
              <a:rPr lang="en-US" b="0" baseline="0" dirty="0"/>
              <a:t> more traffic to the roads and increasing our carbon footprint even more. </a:t>
            </a:r>
            <a:r>
              <a:rPr lang="en-US" b="0" dirty="0"/>
              <a:t> With our thermoset coating solution, transit authorities can easily </a:t>
            </a:r>
            <a:r>
              <a:rPr lang="en-US" dirty="0"/>
              <a:t>clean spray paint and other materials from the exterior of trains and buses. </a:t>
            </a:r>
            <a:endParaRPr lang="en-US" sz="1200" b="0" kern="1200" baseline="0" noProof="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Arial" pitchFamily="34" charset="0"/>
              <a:ea typeface="+mn-ea"/>
              <a:cs typeface="Arial" pitchFamily="34" charset="0"/>
            </a:endParaRPr>
          </a:p>
          <a:p>
            <a:r>
              <a:rPr lang="en-US" dirty="0"/>
              <a:t>That’s sustainability</a:t>
            </a:r>
            <a:r>
              <a:rPr lang="en-US" baseline="0" dirty="0"/>
              <a:t> at its best – making our investments in goods last longer and reducing demands on our valuable energy, materials &amp; resources.</a:t>
            </a:r>
          </a:p>
          <a:p>
            <a:endParaRPr lang="en-US" dirty="0"/>
          </a:p>
          <a:p>
            <a:endParaRPr lang="en-US" sz="1200" b="1" kern="1200" baseline="0" noProof="0" dirty="0">
              <a:solidFill>
                <a:schemeClr val="tx1"/>
              </a:solidFill>
              <a:effectLst/>
              <a:latin typeface="Arial" pitchFamily="34" charset="0"/>
              <a:ea typeface="+mn-ea"/>
              <a:cs typeface="Arial" pitchFamily="34" charset="0"/>
            </a:endParaRPr>
          </a:p>
          <a:p>
            <a:endParaRPr lang="en-US" sz="1200" kern="1200" baseline="0" noProof="0" dirty="0">
              <a:solidFill>
                <a:schemeClr val="tx1"/>
              </a:solidFill>
              <a:effectLst/>
              <a:latin typeface="Arial" pitchFamily="34" charset="0"/>
              <a:ea typeface="+mn-ea"/>
              <a:cs typeface="Arial" pitchFamily="34" charset="0"/>
            </a:endParaRPr>
          </a:p>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FF7B9E9-6F9D-4999-8E35-8BAD09A8460E}"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de-D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45515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tiff"/><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tiff"/><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2.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2.xml"/><Relationship Id="rId5" Type="http://schemas.openxmlformats.org/officeDocument/2006/relationships/tags" Target="../tags/tag31.xml"/><Relationship Id="rId4" Type="http://schemas.openxmlformats.org/officeDocument/2006/relationships/tags" Target="../tags/tag30.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tiff"/><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196000" y="4896000"/>
            <a:ext cx="9756775" cy="954000"/>
          </a:xfrm>
          <a:prstGeom prst="rect">
            <a:avLst/>
          </a:prstGeom>
        </p:spPr>
        <p:txBody>
          <a:bodyPr lIns="0" tIns="0" rIns="0" bIns="0" anchor="b">
            <a:normAutofit/>
          </a:bodyPr>
          <a:lstStyle>
            <a:lvl1pPr algn="l">
              <a:lnSpc>
                <a:spcPct val="95000"/>
              </a:lnSpc>
              <a:spcBef>
                <a:spcPts val="0"/>
              </a:spcBef>
              <a:spcAft>
                <a:spcPts val="0"/>
              </a:spcAft>
              <a:defRPr sz="3200" b="1" i="0">
                <a:solidFill>
                  <a:schemeClr val="accent1"/>
                </a:solidFill>
                <a:latin typeface="Arial"/>
              </a:defRPr>
            </a:lvl1pPr>
          </a:lstStyle>
          <a:p>
            <a:r>
              <a:rPr lang="de-DE" dirty="0"/>
              <a:t>Titelmasterformat durch Klicken bearbeiten</a:t>
            </a:r>
          </a:p>
        </p:txBody>
      </p:sp>
      <p:sp>
        <p:nvSpPr>
          <p:cNvPr id="3" name="TextPlaz"/>
          <p:cNvSpPr>
            <a:spLocks noGrp="1"/>
          </p:cNvSpPr>
          <p:nvPr>
            <p:ph type="subTitle" idx="1"/>
          </p:nvPr>
        </p:nvSpPr>
        <p:spPr>
          <a:xfrm>
            <a:off x="2196000" y="6048000"/>
            <a:ext cx="9756775" cy="432000"/>
          </a:xfrm>
          <a:prstGeom prst="rect">
            <a:avLst/>
          </a:prstGeom>
        </p:spPr>
        <p:txBody>
          <a:bodyPr lIns="0" tIns="0" rIns="0" bIns="0" anchor="b"/>
          <a:lstStyle>
            <a:lvl1pPr marL="0" indent="0" algn="l">
              <a:lnSpc>
                <a:spcPct val="95000"/>
              </a:lnSpc>
              <a:spcBef>
                <a:spcPts val="600"/>
              </a:spcBef>
              <a:spcAft>
                <a:spcPts val="0"/>
              </a:spcAft>
              <a:buNone/>
              <a:defRPr sz="1800" b="0" i="0">
                <a:solidFill>
                  <a:schemeClr val="tx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6" name="SeitePlaz"/>
          <p:cNvSpPr>
            <a:spLocks noGrp="1"/>
          </p:cNvSpPr>
          <p:nvPr>
            <p:ph type="sldNum" sz="quarter" idx="12"/>
          </p:nvPr>
        </p:nvSpPr>
        <p:spPr>
          <a:xfrm>
            <a:off x="10995640" y="6645600"/>
            <a:ext cx="959875" cy="151200"/>
          </a:xfrm>
        </p:spPr>
        <p:txBody>
          <a:bodyPr lIns="0" tIns="0" rIns="0" bIns="0" anchor="b"/>
          <a:lstStyle>
            <a:lvl1pPr algn="r">
              <a:lnSpc>
                <a:spcPct val="100000"/>
              </a:lnSpc>
              <a:spcBef>
                <a:spcPct val="110000"/>
              </a:spcBef>
              <a:spcAft>
                <a:spcPct val="110000"/>
              </a:spcAft>
              <a:defRPr sz="800" b="0" i="0">
                <a:latin typeface="Arial"/>
              </a:defRPr>
            </a:lvl1pPr>
          </a:lstStyle>
          <a:p>
            <a:fld id="{3CE899F9-3946-41BC-AB25-3619C98F7D67}" type="slidenum">
              <a:rPr lang="de-DE" smtClean="0"/>
              <a:pPr/>
              <a:t>‹#›</a:t>
            </a:fld>
            <a:endParaRPr lang="de-DE" dirty="0"/>
          </a:p>
        </p:txBody>
      </p:sp>
      <p:sp>
        <p:nvSpPr>
          <p:cNvPr id="5" name="FussPlaz"/>
          <p:cNvSpPr>
            <a:spLocks noGrp="1"/>
          </p:cNvSpPr>
          <p:nvPr>
            <p:ph type="ftr" sz="quarter" idx="11"/>
          </p:nvPr>
        </p:nvSpPr>
        <p:spPr>
          <a:xfrm>
            <a:off x="5809070" y="6630134"/>
            <a:ext cx="572273" cy="184666"/>
          </a:xfrm>
        </p:spPr>
        <p:txBody>
          <a:bodyPr wrap="none" lIns="0" tIns="0" rIns="0" bIns="0" anchor="b"/>
          <a:lstStyle>
            <a:lvl1pPr algn="ctr">
              <a:lnSpc>
                <a:spcPct val="100000"/>
              </a:lnSpc>
              <a:spcBef>
                <a:spcPct val="110000"/>
              </a:spcBef>
              <a:spcAft>
                <a:spcPct val="110000"/>
              </a:spcAft>
              <a:defRPr sz="1200" b="0" i="0">
                <a:latin typeface="Arial"/>
              </a:defRPr>
            </a:lvl1pPr>
          </a:lstStyle>
          <a:p>
            <a:r>
              <a:rPr lang="de-DE" dirty="0"/>
              <a:t>INTERN</a:t>
            </a:r>
          </a:p>
        </p:txBody>
      </p:sp>
      <p:sp>
        <p:nvSpPr>
          <p:cNvPr id="4" name="DatumPlaz"/>
          <p:cNvSpPr>
            <a:spLocks noGrp="1"/>
          </p:cNvSpPr>
          <p:nvPr>
            <p:ph type="dt" sz="half" idx="10"/>
          </p:nvPr>
        </p:nvSpPr>
        <p:spPr>
          <a:xfrm>
            <a:off x="2206625" y="6645600"/>
            <a:ext cx="959875" cy="151200"/>
          </a:xfrm>
        </p:spPr>
        <p:txBody>
          <a:bodyPr lIns="0" tIns="0" rIns="0" bIns="0" anchor="b"/>
          <a:lstStyle>
            <a:lvl1pPr algn="l">
              <a:lnSpc>
                <a:spcPct val="100000"/>
              </a:lnSpc>
              <a:spcBef>
                <a:spcPct val="110000"/>
              </a:spcBef>
              <a:spcAft>
                <a:spcPct val="110000"/>
              </a:spcAft>
              <a:defRPr sz="800" b="0" i="0">
                <a:latin typeface="Arial"/>
              </a:defRPr>
            </a:lvl1pPr>
          </a:lstStyle>
          <a:p>
            <a:fld id="{3228F203-691F-42F3-9FC9-28A22DE0A7DC}" type="datetime1">
              <a:rPr lang="de-DE" smtClean="0"/>
              <a:t>27.07.2017</a:t>
            </a:fld>
            <a:endParaRPr lang="de-DE"/>
          </a:p>
        </p:txBody>
      </p:sp>
    </p:spTree>
    <p:custDataLst>
      <p:tags r:id="rId1"/>
    </p:custDataLst>
    <p:extLst>
      <p:ext uri="{BB962C8B-B14F-4D97-AF65-F5344CB8AC3E}">
        <p14:creationId xmlns:p14="http://schemas.microsoft.com/office/powerpoint/2010/main" val="2544222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B76CFE-5D57-41FB-BA94-40EAC67956E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118431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09739"/>
            <a:ext cx="10514231"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B76CFE-5D57-41FB-BA94-40EAC67956E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2805920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B76CFE-5D57-41FB-BA94-40EAC67956E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1311204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126"/>
            <a:ext cx="1051423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p:cNvSpPr>
            <a:spLocks noGrp="1"/>
          </p:cNvSpPr>
          <p:nvPr>
            <p:ph sz="half" idx="2"/>
          </p:nvPr>
        </p:nvSpPr>
        <p:spPr>
          <a:xfrm>
            <a:off x="839679" y="2505075"/>
            <a:ext cx="51571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p:cNvSpPr>
            <a:spLocks noGrp="1"/>
          </p:cNvSpPr>
          <p:nvPr>
            <p:ph sz="quarter" idx="4"/>
          </p:nvPr>
        </p:nvSpPr>
        <p:spPr>
          <a:xfrm>
            <a:off x="6171397"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B76CFE-5D57-41FB-BA94-40EAC67956E5}" type="datetimeFigureOut">
              <a:rPr lang="en-US" smtClean="0"/>
              <a:t>7/27/2017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1953284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B76CFE-5D57-41FB-BA94-40EAC67956E5}" type="datetimeFigureOut">
              <a:rPr lang="en-US" smtClean="0"/>
              <a:t>7/27/2017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700568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B76CFE-5D57-41FB-BA94-40EAC67956E5}" type="datetimeFigureOut">
              <a:rPr lang="en-US" smtClean="0"/>
              <a:t>7/27/2017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4037392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B76CFE-5D57-41FB-BA94-40EAC67956E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2400844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2513" y="987426"/>
            <a:ext cx="6171397"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B76CFE-5D57-41FB-BA94-40EAC67956E5}"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2253532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B76CFE-5D57-41FB-BA94-40EAC67956E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2498945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125"/>
            <a:ext cx="2628558"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91"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B76CFE-5D57-41FB-BA94-40EAC67956E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307355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196000" y="4896000"/>
            <a:ext cx="9756775" cy="954000"/>
          </a:xfrm>
          <a:prstGeom prst="rect">
            <a:avLst/>
          </a:prstGeom>
        </p:spPr>
        <p:txBody>
          <a:bodyPr lIns="0" tIns="0" rIns="0" bIns="0" anchor="b">
            <a:normAutofit/>
          </a:bodyPr>
          <a:lstStyle>
            <a:lvl1pPr algn="l">
              <a:lnSpc>
                <a:spcPct val="95000"/>
              </a:lnSpc>
              <a:spcBef>
                <a:spcPts val="0"/>
              </a:spcBef>
              <a:spcAft>
                <a:spcPts val="0"/>
              </a:spcAft>
              <a:defRPr sz="3200" b="1" i="0">
                <a:solidFill>
                  <a:schemeClr val="accent1"/>
                </a:solidFill>
                <a:latin typeface="Arial"/>
              </a:defRPr>
            </a:lvl1pPr>
          </a:lstStyle>
          <a:p>
            <a:r>
              <a:rPr lang="de-DE" dirty="0"/>
              <a:t>Titelmasterformat durch Klicken bearbeiten</a:t>
            </a:r>
          </a:p>
        </p:txBody>
      </p:sp>
      <p:sp>
        <p:nvSpPr>
          <p:cNvPr id="3" name="TextPlaz"/>
          <p:cNvSpPr>
            <a:spLocks noGrp="1"/>
          </p:cNvSpPr>
          <p:nvPr>
            <p:ph type="subTitle" idx="1"/>
          </p:nvPr>
        </p:nvSpPr>
        <p:spPr>
          <a:xfrm>
            <a:off x="2196000" y="6048000"/>
            <a:ext cx="9756775" cy="432000"/>
          </a:xfrm>
          <a:prstGeom prst="rect">
            <a:avLst/>
          </a:prstGeom>
        </p:spPr>
        <p:txBody>
          <a:bodyPr lIns="0" tIns="0" rIns="0" bIns="0" anchor="b"/>
          <a:lstStyle>
            <a:lvl1pPr marL="0" indent="0" algn="l">
              <a:lnSpc>
                <a:spcPct val="95000"/>
              </a:lnSpc>
              <a:spcBef>
                <a:spcPts val="600"/>
              </a:spcBef>
              <a:spcAft>
                <a:spcPts val="0"/>
              </a:spcAft>
              <a:buNone/>
              <a:defRPr sz="1800" b="0" i="0">
                <a:solidFill>
                  <a:schemeClr val="tx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6" name="SeitePlaz"/>
          <p:cNvSpPr>
            <a:spLocks noGrp="1"/>
          </p:cNvSpPr>
          <p:nvPr>
            <p:ph type="sldNum" sz="quarter" idx="12"/>
          </p:nvPr>
        </p:nvSpPr>
        <p:spPr>
          <a:xfrm>
            <a:off x="10995640" y="6645600"/>
            <a:ext cx="959875" cy="151200"/>
          </a:xfrm>
        </p:spPr>
        <p:txBody>
          <a:bodyPr lIns="0" tIns="0" rIns="0" bIns="0" anchor="b"/>
          <a:lstStyle>
            <a:lvl1pPr algn="r">
              <a:lnSpc>
                <a:spcPct val="100000"/>
              </a:lnSpc>
              <a:spcBef>
                <a:spcPct val="110000"/>
              </a:spcBef>
              <a:spcAft>
                <a:spcPct val="110000"/>
              </a:spcAft>
              <a:defRPr sz="800" b="0" i="0">
                <a:latin typeface="Arial"/>
              </a:defRPr>
            </a:lvl1pPr>
          </a:lstStyle>
          <a:p>
            <a:fld id="{3CE899F9-3946-41BC-AB25-3619C98F7D67}" type="slidenum">
              <a:rPr lang="de-DE" smtClean="0"/>
              <a:pPr/>
              <a:t>‹#›</a:t>
            </a:fld>
            <a:endParaRPr lang="de-DE" dirty="0"/>
          </a:p>
        </p:txBody>
      </p:sp>
      <p:sp>
        <p:nvSpPr>
          <p:cNvPr id="5" name="FussPlaz"/>
          <p:cNvSpPr>
            <a:spLocks noGrp="1"/>
          </p:cNvSpPr>
          <p:nvPr>
            <p:ph type="ftr" sz="quarter" idx="11"/>
          </p:nvPr>
        </p:nvSpPr>
        <p:spPr>
          <a:xfrm>
            <a:off x="5809070" y="6630134"/>
            <a:ext cx="572273" cy="184666"/>
          </a:xfrm>
        </p:spPr>
        <p:txBody>
          <a:bodyPr wrap="none" lIns="0" tIns="0" rIns="0" bIns="0" anchor="b"/>
          <a:lstStyle>
            <a:lvl1pPr algn="ctr">
              <a:lnSpc>
                <a:spcPct val="100000"/>
              </a:lnSpc>
              <a:spcBef>
                <a:spcPct val="110000"/>
              </a:spcBef>
              <a:spcAft>
                <a:spcPct val="110000"/>
              </a:spcAft>
              <a:defRPr sz="1200" b="0" i="0">
                <a:latin typeface="Arial"/>
              </a:defRPr>
            </a:lvl1pPr>
          </a:lstStyle>
          <a:p>
            <a:r>
              <a:rPr lang="de-DE" dirty="0"/>
              <a:t>INTERN</a:t>
            </a:r>
          </a:p>
        </p:txBody>
      </p:sp>
      <p:sp>
        <p:nvSpPr>
          <p:cNvPr id="4" name="DatumPlaz"/>
          <p:cNvSpPr>
            <a:spLocks noGrp="1"/>
          </p:cNvSpPr>
          <p:nvPr>
            <p:ph type="dt" sz="half" idx="10"/>
          </p:nvPr>
        </p:nvSpPr>
        <p:spPr>
          <a:xfrm>
            <a:off x="2206625" y="6645600"/>
            <a:ext cx="959875" cy="151200"/>
          </a:xfrm>
        </p:spPr>
        <p:txBody>
          <a:bodyPr lIns="0" tIns="0" rIns="0" bIns="0" anchor="b"/>
          <a:lstStyle>
            <a:lvl1pPr algn="l">
              <a:lnSpc>
                <a:spcPct val="100000"/>
              </a:lnSpc>
              <a:spcBef>
                <a:spcPct val="110000"/>
              </a:spcBef>
              <a:spcAft>
                <a:spcPct val="110000"/>
              </a:spcAft>
              <a:defRPr sz="800" b="0" i="0">
                <a:latin typeface="Arial"/>
              </a:defRPr>
            </a:lvl1pPr>
          </a:lstStyle>
          <a:p>
            <a:fld id="{3228F203-691F-42F3-9FC9-28A22DE0A7DC}" type="datetime1">
              <a:rPr lang="de-DE" smtClean="0"/>
              <a:t>27.07.2017</a:t>
            </a:fld>
            <a:endParaRPr lang="de-DE"/>
          </a:p>
        </p:txBody>
      </p:sp>
      <p:pic>
        <p:nvPicPr>
          <p:cNvPr id="8" name="Grafik 7"/>
          <p:cNvPicPr>
            <a:picLocks noChangeAspect="1"/>
          </p:cNvPicPr>
          <p:nvPr userDrawn="1"/>
        </p:nvPicPr>
        <p:blipFill rotWithShape="1">
          <a:blip r:embed="rId4" cstate="screen">
            <a:extLst>
              <a:ext uri="{28A0092B-C50C-407E-A947-70E740481C1C}">
                <a14:useLocalDpi xmlns:a14="http://schemas.microsoft.com/office/drawing/2010/main"/>
              </a:ext>
            </a:extLst>
          </a:blip>
          <a:srcRect t="12470" b="12440"/>
          <a:stretch/>
        </p:blipFill>
        <p:spPr>
          <a:xfrm>
            <a:off x="0" y="0"/>
            <a:ext cx="12190413" cy="6866164"/>
          </a:xfrm>
          <a:prstGeom prst="rect">
            <a:avLst/>
          </a:prstGeom>
        </p:spPr>
      </p:pic>
      <p:sp>
        <p:nvSpPr>
          <p:cNvPr id="9" name="Fix/0,6/0/4,8/19,05"/>
          <p:cNvSpPr>
            <a:spLocks noChangeArrowheads="1"/>
          </p:cNvSpPr>
          <p:nvPr userDrawn="1">
            <p:custDataLst>
              <p:tags r:id="rId2"/>
            </p:custDataLst>
          </p:nvPr>
        </p:nvSpPr>
        <p:spPr bwMode="auto">
          <a:xfrm>
            <a:off x="216027" y="0"/>
            <a:ext cx="1728216" cy="6858857"/>
          </a:xfrm>
          <a:prstGeom prst="rect">
            <a:avLst/>
          </a:prstGeom>
          <a:solidFill>
            <a:schemeClr val="accent1">
              <a:alpha val="60000"/>
            </a:schemeClr>
          </a:solidFill>
          <a:ln>
            <a:noFill/>
          </a:ln>
          <a:effectLst/>
          <a:extLst/>
        </p:spPr>
        <p:txBody>
          <a:bodyPr wrap="none" anchor="ctr"/>
          <a:lstStyle/>
          <a:p>
            <a:endParaRPr lang="de-DE"/>
          </a:p>
        </p:txBody>
      </p:sp>
      <p:pic>
        <p:nvPicPr>
          <p:cNvPr id="10" name="Fix/0,6/13,64/4,8/4,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6027" y="4912077"/>
            <a:ext cx="1729016" cy="1729016"/>
          </a:xfrm>
          <a:prstGeom prst="rect">
            <a:avLst/>
          </a:prstGeom>
        </p:spPr>
      </p:pic>
    </p:spTree>
    <p:custDataLst>
      <p:tags r:id="rId1"/>
    </p:custDataLst>
    <p:extLst>
      <p:ext uri="{BB962C8B-B14F-4D97-AF65-F5344CB8AC3E}">
        <p14:creationId xmlns:p14="http://schemas.microsoft.com/office/powerpoint/2010/main" val="210674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196000" y="4896000"/>
            <a:ext cx="9756775" cy="954000"/>
          </a:xfrm>
          <a:prstGeom prst="rect">
            <a:avLst/>
          </a:prstGeom>
        </p:spPr>
        <p:txBody>
          <a:bodyPr lIns="0" tIns="0" rIns="0" bIns="0" anchor="b">
            <a:normAutofit/>
          </a:bodyPr>
          <a:lstStyle>
            <a:lvl1pPr algn="l">
              <a:lnSpc>
                <a:spcPct val="95000"/>
              </a:lnSpc>
              <a:spcBef>
                <a:spcPts val="0"/>
              </a:spcBef>
              <a:spcAft>
                <a:spcPts val="0"/>
              </a:spcAft>
              <a:defRPr sz="3200" b="1" i="0">
                <a:solidFill>
                  <a:schemeClr val="accent1"/>
                </a:solidFill>
                <a:latin typeface="Arial"/>
              </a:defRPr>
            </a:lvl1pPr>
          </a:lstStyle>
          <a:p>
            <a:r>
              <a:rPr lang="de-DE" dirty="0"/>
              <a:t>Titelmasterformat durch Klicken bearbeiten</a:t>
            </a:r>
          </a:p>
        </p:txBody>
      </p:sp>
      <p:sp>
        <p:nvSpPr>
          <p:cNvPr id="3" name="TextPlaz"/>
          <p:cNvSpPr>
            <a:spLocks noGrp="1"/>
          </p:cNvSpPr>
          <p:nvPr>
            <p:ph type="subTitle" idx="1"/>
          </p:nvPr>
        </p:nvSpPr>
        <p:spPr>
          <a:xfrm>
            <a:off x="2196000" y="6048000"/>
            <a:ext cx="9756775" cy="432000"/>
          </a:xfrm>
          <a:prstGeom prst="rect">
            <a:avLst/>
          </a:prstGeom>
        </p:spPr>
        <p:txBody>
          <a:bodyPr lIns="0" tIns="0" rIns="0" bIns="0" anchor="b"/>
          <a:lstStyle>
            <a:lvl1pPr marL="0" indent="0" algn="l">
              <a:lnSpc>
                <a:spcPct val="95000"/>
              </a:lnSpc>
              <a:spcBef>
                <a:spcPts val="600"/>
              </a:spcBef>
              <a:spcAft>
                <a:spcPts val="0"/>
              </a:spcAft>
              <a:buNone/>
              <a:defRPr sz="1800" b="0" i="0">
                <a:solidFill>
                  <a:schemeClr val="tx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6" name="SeitePlaz"/>
          <p:cNvSpPr>
            <a:spLocks noGrp="1"/>
          </p:cNvSpPr>
          <p:nvPr>
            <p:ph type="sldNum" sz="quarter" idx="12"/>
          </p:nvPr>
        </p:nvSpPr>
        <p:spPr>
          <a:xfrm>
            <a:off x="10995640" y="6645600"/>
            <a:ext cx="959875" cy="151200"/>
          </a:xfrm>
        </p:spPr>
        <p:txBody>
          <a:bodyPr lIns="0" tIns="0" rIns="0" bIns="0" anchor="b"/>
          <a:lstStyle>
            <a:lvl1pPr algn="r">
              <a:lnSpc>
                <a:spcPct val="100000"/>
              </a:lnSpc>
              <a:spcBef>
                <a:spcPct val="110000"/>
              </a:spcBef>
              <a:spcAft>
                <a:spcPct val="110000"/>
              </a:spcAft>
              <a:defRPr sz="800" b="0" i="0">
                <a:latin typeface="Arial"/>
              </a:defRPr>
            </a:lvl1pPr>
          </a:lstStyle>
          <a:p>
            <a:fld id="{3CE899F9-3946-41BC-AB25-3619C98F7D67}" type="slidenum">
              <a:rPr lang="de-DE" smtClean="0"/>
              <a:pPr/>
              <a:t>‹#›</a:t>
            </a:fld>
            <a:endParaRPr lang="de-DE" dirty="0"/>
          </a:p>
        </p:txBody>
      </p:sp>
      <p:sp>
        <p:nvSpPr>
          <p:cNvPr id="5" name="FussPlaz"/>
          <p:cNvSpPr>
            <a:spLocks noGrp="1"/>
          </p:cNvSpPr>
          <p:nvPr>
            <p:ph type="ftr" sz="quarter" idx="11"/>
          </p:nvPr>
        </p:nvSpPr>
        <p:spPr>
          <a:xfrm>
            <a:off x="5809070" y="6630134"/>
            <a:ext cx="572273" cy="184666"/>
          </a:xfrm>
        </p:spPr>
        <p:txBody>
          <a:bodyPr wrap="none" lIns="0" tIns="0" rIns="0" bIns="0" anchor="b"/>
          <a:lstStyle>
            <a:lvl1pPr algn="ctr">
              <a:lnSpc>
                <a:spcPct val="100000"/>
              </a:lnSpc>
              <a:spcBef>
                <a:spcPct val="110000"/>
              </a:spcBef>
              <a:spcAft>
                <a:spcPct val="110000"/>
              </a:spcAft>
              <a:defRPr sz="1200" b="0" i="0">
                <a:latin typeface="Arial"/>
              </a:defRPr>
            </a:lvl1pPr>
          </a:lstStyle>
          <a:p>
            <a:r>
              <a:rPr lang="de-DE" dirty="0"/>
              <a:t>INTERN</a:t>
            </a:r>
          </a:p>
        </p:txBody>
      </p:sp>
      <p:sp>
        <p:nvSpPr>
          <p:cNvPr id="4" name="DatumPlaz"/>
          <p:cNvSpPr>
            <a:spLocks noGrp="1"/>
          </p:cNvSpPr>
          <p:nvPr>
            <p:ph type="dt" sz="half" idx="10"/>
          </p:nvPr>
        </p:nvSpPr>
        <p:spPr>
          <a:xfrm>
            <a:off x="2206625" y="6645600"/>
            <a:ext cx="959875" cy="151200"/>
          </a:xfrm>
        </p:spPr>
        <p:txBody>
          <a:bodyPr lIns="0" tIns="0" rIns="0" bIns="0" anchor="b"/>
          <a:lstStyle>
            <a:lvl1pPr algn="l">
              <a:lnSpc>
                <a:spcPct val="100000"/>
              </a:lnSpc>
              <a:spcBef>
                <a:spcPct val="110000"/>
              </a:spcBef>
              <a:spcAft>
                <a:spcPct val="110000"/>
              </a:spcAft>
              <a:defRPr sz="800" b="0" i="0">
                <a:latin typeface="Arial"/>
              </a:defRPr>
            </a:lvl1pPr>
          </a:lstStyle>
          <a:p>
            <a:fld id="{3228F203-691F-42F3-9FC9-28A22DE0A7DC}" type="datetime1">
              <a:rPr lang="de-DE" smtClean="0"/>
              <a:t>27.07.2017</a:t>
            </a:fld>
            <a:endParaRPr lang="de-DE"/>
          </a:p>
        </p:txBody>
      </p:sp>
      <p:pic>
        <p:nvPicPr>
          <p:cNvPr id="8" name="Grafik 7"/>
          <p:cNvPicPr>
            <a:picLocks noChangeAspect="1"/>
          </p:cNvPicPr>
          <p:nvPr userDrawn="1"/>
        </p:nvPicPr>
        <p:blipFill rotWithShape="1">
          <a:blip r:embed="rId5" cstate="screen">
            <a:extLst>
              <a:ext uri="{28A0092B-C50C-407E-A947-70E740481C1C}">
                <a14:useLocalDpi xmlns:a14="http://schemas.microsoft.com/office/drawing/2010/main"/>
              </a:ext>
            </a:extLst>
          </a:blip>
          <a:srcRect t="12469" b="11974"/>
          <a:stretch/>
        </p:blipFill>
        <p:spPr>
          <a:xfrm>
            <a:off x="0" y="0"/>
            <a:ext cx="12190413" cy="6908800"/>
          </a:xfrm>
          <a:prstGeom prst="rect">
            <a:avLst/>
          </a:prstGeom>
        </p:spPr>
      </p:pic>
      <p:sp>
        <p:nvSpPr>
          <p:cNvPr id="9" name="Fix/0,6/0/4,8/19,05"/>
          <p:cNvSpPr>
            <a:spLocks noChangeArrowheads="1"/>
          </p:cNvSpPr>
          <p:nvPr userDrawn="1">
            <p:custDataLst>
              <p:tags r:id="rId2"/>
            </p:custDataLst>
          </p:nvPr>
        </p:nvSpPr>
        <p:spPr bwMode="auto">
          <a:xfrm rot="5400000">
            <a:off x="5231102" y="-270761"/>
            <a:ext cx="1728216" cy="12190413"/>
          </a:xfrm>
          <a:prstGeom prst="rect">
            <a:avLst/>
          </a:prstGeom>
          <a:solidFill>
            <a:schemeClr val="accent1">
              <a:alpha val="60000"/>
            </a:schemeClr>
          </a:solidFill>
          <a:ln>
            <a:noFill/>
          </a:ln>
          <a:effectLst/>
          <a:extLst/>
        </p:spPr>
        <p:txBody>
          <a:bodyPr wrap="none" anchor="ctr"/>
          <a:lstStyle/>
          <a:p>
            <a:endParaRPr lang="de-DE"/>
          </a:p>
        </p:txBody>
      </p:sp>
      <p:pic>
        <p:nvPicPr>
          <p:cNvPr id="10" name="Fix/0,6/13,64/4,8/4,8"/>
          <p:cNvPicPr>
            <a:picLocks noChangeAspect="1" noChangeArrowheads="1"/>
          </p:cNvPicPr>
          <p:nvPr userDrawn="1">
            <p:custDataLst>
              <p:tags r:id="rId3"/>
            </p:custDataLst>
          </p:nvPr>
        </p:nvPicPr>
        <p:blipFill>
          <a:blip r:embed="rId6" cstate="screen">
            <a:extLst>
              <a:ext uri="{28A0092B-C50C-407E-A947-70E740481C1C}">
                <a14:useLocalDpi xmlns:a14="http://schemas.microsoft.com/office/drawing/2010/main"/>
              </a:ext>
            </a:extLst>
          </a:blip>
          <a:stretch>
            <a:fillRect/>
          </a:stretch>
        </p:blipFill>
        <p:spPr bwMode="auto">
          <a:xfrm>
            <a:off x="10245369" y="4960337"/>
            <a:ext cx="1729016" cy="172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Fix/0,6/13,64/4,8/4,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5369" y="4960337"/>
            <a:ext cx="1729016" cy="1729016"/>
          </a:xfrm>
          <a:prstGeom prst="rect">
            <a:avLst/>
          </a:prstGeom>
        </p:spPr>
      </p:pic>
    </p:spTree>
    <p:custDataLst>
      <p:tags r:id="rId1"/>
    </p:custDataLst>
    <p:extLst>
      <p:ext uri="{BB962C8B-B14F-4D97-AF65-F5344CB8AC3E}">
        <p14:creationId xmlns:p14="http://schemas.microsoft.com/office/powerpoint/2010/main" val="98163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custDataLst>
              <p:tags r:id="rId2"/>
            </p:custDataLst>
          </p:nvPr>
        </p:nvSpPr>
        <p:spPr/>
        <p:txBody>
          <a:bodyPr/>
          <a:lstStyle/>
          <a:p>
            <a:r>
              <a:rPr lang="de-DE"/>
              <a:t>Titelmasterformat durch Klicken bearbeiten</a:t>
            </a:r>
          </a:p>
        </p:txBody>
      </p:sp>
      <p:sp>
        <p:nvSpPr>
          <p:cNvPr id="3" name="SeitePlaz"/>
          <p:cNvSpPr>
            <a:spLocks noGrp="1"/>
          </p:cNvSpPr>
          <p:nvPr>
            <p:ph type="sldNum" sz="quarter" idx="10"/>
            <p:custDataLst>
              <p:tags r:id="rId3"/>
            </p:custDataLst>
          </p:nvPr>
        </p:nvSpPr>
        <p:spPr/>
        <p:txBody>
          <a:bodyPr/>
          <a:lstStyle/>
          <a:p>
            <a:fld id="{9ED39FAB-3417-4E61-A69A-10C0CE33FFC4}" type="slidenum">
              <a:rPr lang="de-DE" smtClean="0"/>
              <a:pPr/>
              <a:t>‹#›</a:t>
            </a:fld>
            <a:endParaRPr lang="de-DE"/>
          </a:p>
        </p:txBody>
      </p:sp>
      <p:sp>
        <p:nvSpPr>
          <p:cNvPr id="4" name="FussPlaz"/>
          <p:cNvSpPr>
            <a:spLocks noGrp="1"/>
          </p:cNvSpPr>
          <p:nvPr>
            <p:ph type="ftr" sz="quarter" idx="11"/>
            <p:custDataLst>
              <p:tags r:id="rId4"/>
            </p:custDataLst>
          </p:nvPr>
        </p:nvSpPr>
        <p:spPr/>
        <p:txBody>
          <a:bodyPr/>
          <a:lstStyle/>
          <a:p>
            <a:r>
              <a:rPr lang="de-DE"/>
              <a:t>INTERN</a:t>
            </a:r>
          </a:p>
        </p:txBody>
      </p:sp>
      <p:sp>
        <p:nvSpPr>
          <p:cNvPr id="5" name="DatumPlaz"/>
          <p:cNvSpPr>
            <a:spLocks noGrp="1"/>
          </p:cNvSpPr>
          <p:nvPr>
            <p:ph type="dt" sz="half" idx="12"/>
            <p:custDataLst>
              <p:tags r:id="rId5"/>
            </p:custDataLst>
          </p:nvPr>
        </p:nvSpPr>
        <p:spPr/>
        <p:txBody>
          <a:bodyPr/>
          <a:lstStyle/>
          <a:p>
            <a:fld id="{B0DBB154-0039-456A-9134-4FC8627B2C93}" type="datetime1">
              <a:rPr lang="de-DE" smtClean="0"/>
              <a:t>27.07.2017</a:t>
            </a:fld>
            <a:endParaRPr lang="de-DE"/>
          </a:p>
        </p:txBody>
      </p:sp>
    </p:spTree>
    <p:custDataLst>
      <p:tags r:id="rId1"/>
    </p:custDataLst>
    <p:extLst>
      <p:ext uri="{BB962C8B-B14F-4D97-AF65-F5344CB8AC3E}">
        <p14:creationId xmlns:p14="http://schemas.microsoft.com/office/powerpoint/2010/main" val="330517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extPlaz"/>
          <p:cNvSpPr>
            <a:spLocks noGrp="1"/>
          </p:cNvSpPr>
          <p:nvPr>
            <p:ph type="body" idx="1"/>
            <p:custDataLst>
              <p:tags r:id="rId2"/>
            </p:custDataLst>
          </p:nvPr>
        </p:nvSpPr>
        <p:spPr>
          <a:xfrm>
            <a:off x="225424" y="1980000"/>
            <a:ext cx="11737975" cy="44366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stStyle>
          <a:p>
            <a:pPr lvl="0" fontAlgn="base">
              <a:spcBef>
                <a:spcPts val="1800"/>
              </a:spcBef>
              <a:spcAft>
                <a:spcPct val="0"/>
              </a:spcAft>
              <a:buFont typeface="Wingdings" pitchFamily="2" charset="2"/>
            </a:pPr>
            <a:r>
              <a:rPr lang="de-DE" dirty="0"/>
              <a:t>Textmasterformat bearbeiten</a:t>
            </a:r>
          </a:p>
          <a:p>
            <a:pPr marL="623888" lvl="1" indent="-266700" fontAlgn="base">
              <a:spcBef>
                <a:spcPts val="600"/>
              </a:spcBef>
              <a:spcAft>
                <a:spcPct val="0"/>
              </a:spcAft>
              <a:buSzPct val="90000"/>
              <a:buFont typeface="Wingdings 3" pitchFamily="18" charset="2"/>
              <a:buChar char="u"/>
            </a:pPr>
            <a:r>
              <a:rPr lang="de-DE" dirty="0"/>
              <a:t>Zweite Ebene</a:t>
            </a:r>
          </a:p>
          <a:p>
            <a:pPr marL="900113" lvl="2" indent="-276225" fontAlgn="base">
              <a:spcBef>
                <a:spcPct val="0"/>
              </a:spcBef>
              <a:spcAft>
                <a:spcPct val="0"/>
              </a:spcAft>
              <a:buClr>
                <a:schemeClr val="accent1"/>
              </a:buClr>
              <a:buSzPct val="95000"/>
              <a:buFont typeface="Wingdings" pitchFamily="2" charset="2"/>
              <a:buChar char="l"/>
            </a:pPr>
            <a:r>
              <a:rPr lang="de-DE" dirty="0"/>
              <a:t>Dritte Ebene</a:t>
            </a:r>
          </a:p>
          <a:p>
            <a:pPr marL="1166813" lvl="3" indent="-266700" fontAlgn="base">
              <a:spcBef>
                <a:spcPct val="0"/>
              </a:spcBef>
              <a:spcAft>
                <a:spcPct val="0"/>
              </a:spcAft>
            </a:pPr>
            <a:r>
              <a:rPr lang="de-DE" dirty="0"/>
              <a:t>Vierte Ebene </a:t>
            </a:r>
          </a:p>
        </p:txBody>
      </p:sp>
      <p:sp>
        <p:nvSpPr>
          <p:cNvPr id="4" name="SeitePlaz"/>
          <p:cNvSpPr>
            <a:spLocks noGrp="1"/>
          </p:cNvSpPr>
          <p:nvPr>
            <p:ph type="sldNum" sz="quarter" idx="10"/>
            <p:custDataLst>
              <p:tags r:id="rId3"/>
            </p:custDataLst>
          </p:nvPr>
        </p:nvSpPr>
        <p:spPr/>
        <p:txBody>
          <a:bodyPr/>
          <a:lstStyle/>
          <a:p>
            <a:fld id="{9ED39FAB-3417-4E61-A69A-10C0CE33FFC4}" type="slidenum">
              <a:rPr lang="de-DE" smtClean="0"/>
              <a:pPr/>
              <a:t>‹#›</a:t>
            </a:fld>
            <a:endParaRPr lang="de-DE"/>
          </a:p>
        </p:txBody>
      </p:sp>
      <p:sp>
        <p:nvSpPr>
          <p:cNvPr id="5" name="FussPlaz"/>
          <p:cNvSpPr>
            <a:spLocks noGrp="1"/>
          </p:cNvSpPr>
          <p:nvPr>
            <p:ph type="ftr" sz="quarter" idx="11"/>
            <p:custDataLst>
              <p:tags r:id="rId4"/>
            </p:custDataLst>
          </p:nvPr>
        </p:nvSpPr>
        <p:spPr/>
        <p:txBody>
          <a:bodyPr/>
          <a:lstStyle/>
          <a:p>
            <a:r>
              <a:rPr lang="de-DE"/>
              <a:t>INTERN</a:t>
            </a:r>
          </a:p>
        </p:txBody>
      </p:sp>
      <p:sp>
        <p:nvSpPr>
          <p:cNvPr id="6" name="DatumPlaz"/>
          <p:cNvSpPr>
            <a:spLocks noGrp="1"/>
          </p:cNvSpPr>
          <p:nvPr>
            <p:ph type="dt" sz="half" idx="12"/>
            <p:custDataLst>
              <p:tags r:id="rId5"/>
            </p:custDataLst>
          </p:nvPr>
        </p:nvSpPr>
        <p:spPr/>
        <p:txBody>
          <a:bodyPr/>
          <a:lstStyle/>
          <a:p>
            <a:fld id="{927EF526-16B2-46A9-9F69-8FED34254A08}" type="datetime1">
              <a:rPr lang="de-DE" smtClean="0"/>
              <a:t>27.07.2017</a:t>
            </a:fld>
            <a:endParaRPr lang="de-DE"/>
          </a:p>
        </p:txBody>
      </p:sp>
    </p:spTree>
    <p:extLst>
      <p:ext uri="{BB962C8B-B14F-4D97-AF65-F5344CB8AC3E}">
        <p14:creationId xmlns:p14="http://schemas.microsoft.com/office/powerpoint/2010/main" val="388491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p>
            <a:fld id="{9ED39FAB-3417-4E61-A69A-10C0CE33FFC4}" type="slidenum">
              <a:rPr lang="de-DE" smtClean="0"/>
              <a:pPr/>
              <a:t>‹#›</a:t>
            </a:fld>
            <a:endParaRPr lang="de-DE"/>
          </a:p>
        </p:txBody>
      </p:sp>
      <p:sp>
        <p:nvSpPr>
          <p:cNvPr id="3" name="FussPlaz"/>
          <p:cNvSpPr>
            <a:spLocks noGrp="1"/>
          </p:cNvSpPr>
          <p:nvPr>
            <p:ph type="ftr" sz="quarter" idx="11"/>
            <p:custDataLst>
              <p:tags r:id="rId2"/>
            </p:custDataLst>
          </p:nvPr>
        </p:nvSpPr>
        <p:spPr/>
        <p:txBody>
          <a:bodyPr/>
          <a:lstStyle/>
          <a:p>
            <a:r>
              <a:rPr lang="de-DE"/>
              <a:t>INTERN</a:t>
            </a:r>
          </a:p>
        </p:txBody>
      </p:sp>
      <p:sp>
        <p:nvSpPr>
          <p:cNvPr id="4" name="DatumPlaz"/>
          <p:cNvSpPr>
            <a:spLocks noGrp="1"/>
          </p:cNvSpPr>
          <p:nvPr>
            <p:ph type="dt" sz="half" idx="12"/>
            <p:custDataLst>
              <p:tags r:id="rId3"/>
            </p:custDataLst>
          </p:nvPr>
        </p:nvSpPr>
        <p:spPr/>
        <p:txBody>
          <a:bodyPr/>
          <a:lstStyle/>
          <a:p>
            <a:fld id="{C9FC6592-786C-481D-A0E4-C70173E79FAB}" type="datetime1">
              <a:rPr lang="de-DE" smtClean="0"/>
              <a:t>27.07.2017</a:t>
            </a:fld>
            <a:endParaRPr lang="de-DE"/>
          </a:p>
        </p:txBody>
      </p:sp>
    </p:spTree>
    <p:extLst>
      <p:ext uri="{BB962C8B-B14F-4D97-AF65-F5344CB8AC3E}">
        <p14:creationId xmlns:p14="http://schemas.microsoft.com/office/powerpoint/2010/main" val="244304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55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196000" y="4896000"/>
            <a:ext cx="9756775" cy="954000"/>
          </a:xfrm>
          <a:prstGeom prst="rect">
            <a:avLst/>
          </a:prstGeom>
        </p:spPr>
        <p:txBody>
          <a:bodyPr lIns="0" tIns="0" rIns="0" bIns="0" anchor="b">
            <a:normAutofit/>
          </a:bodyPr>
          <a:lstStyle>
            <a:lvl1pPr algn="l">
              <a:lnSpc>
                <a:spcPct val="95000"/>
              </a:lnSpc>
              <a:spcBef>
                <a:spcPts val="0"/>
              </a:spcBef>
              <a:spcAft>
                <a:spcPts val="0"/>
              </a:spcAft>
              <a:defRPr sz="3200" b="1" i="0">
                <a:solidFill>
                  <a:schemeClr val="accent1"/>
                </a:solidFill>
                <a:latin typeface="Arial"/>
              </a:defRPr>
            </a:lvl1pPr>
          </a:lstStyle>
          <a:p>
            <a:r>
              <a:rPr lang="de-DE" dirty="0"/>
              <a:t>Titelmasterformat durch Klicken bearbeiten</a:t>
            </a:r>
          </a:p>
        </p:txBody>
      </p:sp>
      <p:sp>
        <p:nvSpPr>
          <p:cNvPr id="3" name="TextPlaz"/>
          <p:cNvSpPr>
            <a:spLocks noGrp="1"/>
          </p:cNvSpPr>
          <p:nvPr>
            <p:ph type="subTitle" idx="1"/>
          </p:nvPr>
        </p:nvSpPr>
        <p:spPr>
          <a:xfrm>
            <a:off x="2196000" y="6048000"/>
            <a:ext cx="9756775" cy="432000"/>
          </a:xfrm>
          <a:prstGeom prst="rect">
            <a:avLst/>
          </a:prstGeom>
        </p:spPr>
        <p:txBody>
          <a:bodyPr lIns="0" tIns="0" rIns="0" bIns="0" anchor="b"/>
          <a:lstStyle>
            <a:lvl1pPr marL="0" indent="0" algn="l">
              <a:lnSpc>
                <a:spcPct val="95000"/>
              </a:lnSpc>
              <a:spcBef>
                <a:spcPts val="600"/>
              </a:spcBef>
              <a:spcAft>
                <a:spcPts val="0"/>
              </a:spcAft>
              <a:buNone/>
              <a:defRPr sz="1800" b="0" i="0">
                <a:solidFill>
                  <a:schemeClr val="tx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6" name="SeitePlaz"/>
          <p:cNvSpPr>
            <a:spLocks noGrp="1"/>
          </p:cNvSpPr>
          <p:nvPr>
            <p:ph type="sldNum" sz="quarter" idx="12"/>
          </p:nvPr>
        </p:nvSpPr>
        <p:spPr>
          <a:xfrm>
            <a:off x="10995640" y="6645600"/>
            <a:ext cx="959875" cy="151200"/>
          </a:xfrm>
        </p:spPr>
        <p:txBody>
          <a:bodyPr lIns="0" tIns="0" rIns="0" bIns="0" anchor="b"/>
          <a:lstStyle>
            <a:lvl1pPr algn="r">
              <a:lnSpc>
                <a:spcPct val="100000"/>
              </a:lnSpc>
              <a:spcBef>
                <a:spcPct val="110000"/>
              </a:spcBef>
              <a:spcAft>
                <a:spcPct val="110000"/>
              </a:spcAft>
              <a:defRPr sz="800" b="0" i="0">
                <a:latin typeface="Arial"/>
              </a:defRPr>
            </a:lvl1pPr>
          </a:lstStyle>
          <a:p>
            <a:fld id="{3CE899F9-3946-41BC-AB25-3619C98F7D67}" type="slidenum">
              <a:rPr lang="de-DE" smtClean="0"/>
              <a:pPr/>
              <a:t>‹#›</a:t>
            </a:fld>
            <a:endParaRPr lang="de-DE" dirty="0"/>
          </a:p>
        </p:txBody>
      </p:sp>
      <p:sp>
        <p:nvSpPr>
          <p:cNvPr id="5" name="FussPlaz"/>
          <p:cNvSpPr>
            <a:spLocks noGrp="1"/>
          </p:cNvSpPr>
          <p:nvPr>
            <p:ph type="ftr" sz="quarter" idx="11"/>
          </p:nvPr>
        </p:nvSpPr>
        <p:spPr>
          <a:xfrm>
            <a:off x="5809070" y="6630134"/>
            <a:ext cx="572273" cy="184666"/>
          </a:xfrm>
        </p:spPr>
        <p:txBody>
          <a:bodyPr wrap="none" lIns="0" tIns="0" rIns="0" bIns="0" anchor="b"/>
          <a:lstStyle>
            <a:lvl1pPr algn="ctr">
              <a:lnSpc>
                <a:spcPct val="100000"/>
              </a:lnSpc>
              <a:spcBef>
                <a:spcPct val="110000"/>
              </a:spcBef>
              <a:spcAft>
                <a:spcPct val="110000"/>
              </a:spcAft>
              <a:defRPr sz="1200" b="0" i="0">
                <a:latin typeface="Arial"/>
              </a:defRPr>
            </a:lvl1pPr>
          </a:lstStyle>
          <a:p>
            <a:r>
              <a:rPr lang="de-DE" dirty="0"/>
              <a:t>INTERN</a:t>
            </a:r>
          </a:p>
        </p:txBody>
      </p:sp>
      <p:sp>
        <p:nvSpPr>
          <p:cNvPr id="4" name="DatumPlaz"/>
          <p:cNvSpPr>
            <a:spLocks noGrp="1"/>
          </p:cNvSpPr>
          <p:nvPr>
            <p:ph type="dt" sz="half" idx="10"/>
          </p:nvPr>
        </p:nvSpPr>
        <p:spPr>
          <a:xfrm>
            <a:off x="2206625" y="6645600"/>
            <a:ext cx="959875" cy="151200"/>
          </a:xfrm>
        </p:spPr>
        <p:txBody>
          <a:bodyPr lIns="0" tIns="0" rIns="0" bIns="0" anchor="b"/>
          <a:lstStyle>
            <a:lvl1pPr algn="l">
              <a:lnSpc>
                <a:spcPct val="100000"/>
              </a:lnSpc>
              <a:spcBef>
                <a:spcPct val="110000"/>
              </a:spcBef>
              <a:spcAft>
                <a:spcPct val="110000"/>
              </a:spcAft>
              <a:defRPr sz="800" b="0" i="0">
                <a:latin typeface="Arial"/>
              </a:defRPr>
            </a:lvl1pPr>
          </a:lstStyle>
          <a:p>
            <a:fld id="{3228F203-691F-42F3-9FC9-28A22DE0A7DC}" type="datetime1">
              <a:rPr lang="de-DE" smtClean="0"/>
              <a:t>27.07.2017</a:t>
            </a:fld>
            <a:endParaRPr lang="de-DE"/>
          </a:p>
        </p:txBody>
      </p:sp>
      <p:pic>
        <p:nvPicPr>
          <p:cNvPr id="8" name="Grafik 7"/>
          <p:cNvPicPr>
            <a:picLocks noChangeAspect="1"/>
          </p:cNvPicPr>
          <p:nvPr userDrawn="1"/>
        </p:nvPicPr>
        <p:blipFill rotWithShape="1">
          <a:blip r:embed="rId4" cstate="screen">
            <a:extLst>
              <a:ext uri="{28A0092B-C50C-407E-A947-70E740481C1C}">
                <a14:useLocalDpi xmlns:a14="http://schemas.microsoft.com/office/drawing/2010/main"/>
              </a:ext>
            </a:extLst>
          </a:blip>
          <a:srcRect t="12469" b="11974"/>
          <a:stretch/>
        </p:blipFill>
        <p:spPr>
          <a:xfrm>
            <a:off x="0" y="0"/>
            <a:ext cx="12190413" cy="6908800"/>
          </a:xfrm>
          <a:prstGeom prst="rect">
            <a:avLst/>
          </a:prstGeom>
        </p:spPr>
      </p:pic>
      <p:sp>
        <p:nvSpPr>
          <p:cNvPr id="9" name="Fix/0,6/0/4,8/19,05"/>
          <p:cNvSpPr>
            <a:spLocks noChangeArrowheads="1"/>
          </p:cNvSpPr>
          <p:nvPr userDrawn="1">
            <p:custDataLst>
              <p:tags r:id="rId2"/>
            </p:custDataLst>
          </p:nvPr>
        </p:nvSpPr>
        <p:spPr bwMode="auto">
          <a:xfrm rot="5400000">
            <a:off x="5231102" y="-270761"/>
            <a:ext cx="1728216" cy="12190413"/>
          </a:xfrm>
          <a:prstGeom prst="rect">
            <a:avLst/>
          </a:prstGeom>
          <a:solidFill>
            <a:schemeClr val="accent1">
              <a:alpha val="60000"/>
            </a:schemeClr>
          </a:solidFill>
          <a:ln>
            <a:noFill/>
          </a:ln>
          <a:effectLst/>
          <a:extLst/>
        </p:spPr>
        <p:txBody>
          <a:bodyPr wrap="none" anchor="ctr"/>
          <a:lstStyle/>
          <a:p>
            <a:endParaRPr lang="de-DE"/>
          </a:p>
        </p:txBody>
      </p:sp>
      <p:pic>
        <p:nvPicPr>
          <p:cNvPr id="11" name="Fix/0,6/13,64/4,8/4,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45369" y="4960337"/>
            <a:ext cx="1729016" cy="1729016"/>
          </a:xfrm>
          <a:prstGeom prst="rect">
            <a:avLst/>
          </a:prstGeom>
        </p:spPr>
      </p:pic>
      <p:pic>
        <p:nvPicPr>
          <p:cNvPr id="12" name="Fix/0,6/13,64/4,8/4,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45369" y="4960337"/>
            <a:ext cx="1729016" cy="1729016"/>
          </a:xfrm>
          <a:prstGeom prst="rect">
            <a:avLst/>
          </a:prstGeom>
        </p:spPr>
      </p:pic>
    </p:spTree>
    <p:custDataLst>
      <p:tags r:id="rId1"/>
    </p:custDataLst>
    <p:extLst>
      <p:ext uri="{BB962C8B-B14F-4D97-AF65-F5344CB8AC3E}">
        <p14:creationId xmlns:p14="http://schemas.microsoft.com/office/powerpoint/2010/main" val="108202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B76CFE-5D57-41FB-BA94-40EAC67956E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42BD4-1DEA-4E03-9897-AA7B82837837}" type="slidenum">
              <a:rPr lang="en-US" smtClean="0"/>
              <a:t>‹#›</a:t>
            </a:fld>
            <a:endParaRPr lang="en-US"/>
          </a:p>
        </p:txBody>
      </p:sp>
    </p:spTree>
    <p:extLst>
      <p:ext uri="{BB962C8B-B14F-4D97-AF65-F5344CB8AC3E}">
        <p14:creationId xmlns:p14="http://schemas.microsoft.com/office/powerpoint/2010/main" val="853685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tags" Target="../tags/tag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11" Type="http://schemas.openxmlformats.org/officeDocument/2006/relationships/image" Target="../media/image1.tiff"/><Relationship Id="rId5" Type="http://schemas.openxmlformats.org/officeDocument/2006/relationships/tags" Target="../tags/tag2.xml"/><Relationship Id="rId10" Type="http://schemas.openxmlformats.org/officeDocument/2006/relationships/tags" Target="../tags/tag7.xml"/><Relationship Id="rId4" Type="http://schemas.openxmlformats.org/officeDocument/2006/relationships/theme" Target="../theme/theme1.xml"/><Relationship Id="rId9" Type="http://schemas.openxmlformats.org/officeDocument/2006/relationships/tags" Target="../tags/tag6.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3" Type="http://schemas.openxmlformats.org/officeDocument/2006/relationships/slideLayout" Target="../slideLayouts/slideLayout6.xml"/><Relationship Id="rId7" Type="http://schemas.openxmlformats.org/officeDocument/2006/relationships/tags" Target="../tags/tag14.xml"/><Relationship Id="rId12" Type="http://schemas.openxmlformats.org/officeDocument/2006/relationships/tags" Target="../tags/tag19.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11" Type="http://schemas.openxmlformats.org/officeDocument/2006/relationships/tags" Target="../tags/tag18.xml"/><Relationship Id="rId5" Type="http://schemas.openxmlformats.org/officeDocument/2006/relationships/slideLayout" Target="../slideLayouts/slideLayout8.xml"/><Relationship Id="rId15" Type="http://schemas.openxmlformats.org/officeDocument/2006/relationships/image" Target="../media/image4.tiff"/><Relationship Id="rId10" Type="http://schemas.openxmlformats.org/officeDocument/2006/relationships/tags" Target="../tags/tag17.xml"/><Relationship Id="rId4" Type="http://schemas.openxmlformats.org/officeDocument/2006/relationships/slideLayout" Target="../slideLayouts/slideLayout7.xml"/><Relationship Id="rId9" Type="http://schemas.openxmlformats.org/officeDocument/2006/relationships/tags" Target="../tags/tag16.xml"/><Relationship Id="rId14" Type="http://schemas.openxmlformats.org/officeDocument/2006/relationships/tags" Target="../tags/tag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ix/0,6/0/4,8/19,05"/>
          <p:cNvSpPr>
            <a:spLocks noChangeArrowheads="1"/>
          </p:cNvSpPr>
          <p:nvPr userDrawn="1">
            <p:custDataLst>
              <p:tags r:id="rId6"/>
            </p:custDataLst>
          </p:nvPr>
        </p:nvSpPr>
        <p:spPr bwMode="auto">
          <a:xfrm>
            <a:off x="216027" y="0"/>
            <a:ext cx="1728216" cy="6858857"/>
          </a:xfrm>
          <a:prstGeom prst="rect">
            <a:avLst/>
          </a:prstGeom>
          <a:solidFill>
            <a:srgbClr val="9BD4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 name="SeitePlaz"/>
          <p:cNvSpPr>
            <a:spLocks noGrp="1"/>
          </p:cNvSpPr>
          <p:nvPr>
            <p:ph type="sldNum" sz="quarter" idx="4"/>
            <p:custDataLst>
              <p:tags r:id="rId7"/>
            </p:custDataLst>
          </p:nvPr>
        </p:nvSpPr>
        <p:spPr>
          <a:xfrm>
            <a:off x="11251825" y="6646431"/>
            <a:ext cx="720090" cy="151219"/>
          </a:xfrm>
          <a:prstGeom prst="rect">
            <a:avLst/>
          </a:prstGeom>
        </p:spPr>
        <p:txBody>
          <a:bodyPr vert="horz" lIns="0" tIns="0" rIns="0" bIns="0" rtlCol="0" anchor="b"/>
          <a:lstStyle>
            <a:lvl1pPr algn="r">
              <a:lnSpc>
                <a:spcPct val="100000"/>
              </a:lnSpc>
              <a:spcBef>
                <a:spcPct val="110000"/>
              </a:spcBef>
              <a:spcAft>
                <a:spcPct val="110000"/>
              </a:spcAft>
              <a:defRPr sz="800" b="0" i="0">
                <a:solidFill>
                  <a:schemeClr val="tx1">
                    <a:tint val="75000"/>
                  </a:schemeClr>
                </a:solidFill>
                <a:latin typeface="Arial"/>
              </a:defRPr>
            </a:lvl1pPr>
          </a:lstStyle>
          <a:p>
            <a:fld id="{3CE899F9-3946-41BC-AB25-3619C98F7D67}" type="slidenum">
              <a:rPr lang="de-DE" smtClean="0"/>
              <a:pPr/>
              <a:t>‹#›</a:t>
            </a:fld>
            <a:endParaRPr lang="de-DE"/>
          </a:p>
        </p:txBody>
      </p:sp>
      <p:sp>
        <p:nvSpPr>
          <p:cNvPr id="5" name="FussPlaz"/>
          <p:cNvSpPr>
            <a:spLocks noGrp="1"/>
          </p:cNvSpPr>
          <p:nvPr>
            <p:ph type="ftr" sz="quarter" idx="3"/>
            <p:custDataLst>
              <p:tags r:id="rId8"/>
            </p:custDataLst>
          </p:nvPr>
        </p:nvSpPr>
        <p:spPr>
          <a:xfrm>
            <a:off x="5809070" y="6630986"/>
            <a:ext cx="572273" cy="184666"/>
          </a:xfrm>
          <a:prstGeom prst="rect">
            <a:avLst/>
          </a:prstGeom>
        </p:spPr>
        <p:txBody>
          <a:bodyPr vert="horz" wrap="none" lIns="0" tIns="0" rIns="0" bIns="0" rtlCol="0" anchor="b">
            <a:spAutoFit/>
          </a:bodyPr>
          <a:lstStyle>
            <a:lvl1pPr>
              <a:defRPr lang="de-DE" sz="1200" b="0" i="0" smtClean="0">
                <a:solidFill>
                  <a:schemeClr val="tx1">
                    <a:tint val="75000"/>
                  </a:schemeClr>
                </a:solidFill>
                <a:latin typeface="Arial"/>
              </a:defRPr>
            </a:lvl1pPr>
          </a:lstStyle>
          <a:p>
            <a:pPr algn="ctr">
              <a:spcBef>
                <a:spcPct val="110000"/>
              </a:spcBef>
              <a:spcAft>
                <a:spcPct val="110000"/>
              </a:spcAft>
            </a:pPr>
            <a:r>
              <a:rPr lang="de-DE"/>
              <a:t>INTERN</a:t>
            </a:r>
          </a:p>
        </p:txBody>
      </p:sp>
      <p:sp>
        <p:nvSpPr>
          <p:cNvPr id="4" name="DatumPlaz"/>
          <p:cNvSpPr>
            <a:spLocks noGrp="1"/>
          </p:cNvSpPr>
          <p:nvPr>
            <p:ph type="dt" sz="half" idx="2"/>
            <p:custDataLst>
              <p:tags r:id="rId9"/>
            </p:custDataLst>
          </p:nvPr>
        </p:nvSpPr>
        <p:spPr>
          <a:xfrm>
            <a:off x="2160270" y="6646431"/>
            <a:ext cx="720090" cy="151219"/>
          </a:xfrm>
          <a:prstGeom prst="rect">
            <a:avLst/>
          </a:prstGeom>
        </p:spPr>
        <p:txBody>
          <a:bodyPr vert="horz" lIns="0" tIns="0" rIns="0" bIns="0" rtlCol="0" anchor="b"/>
          <a:lstStyle>
            <a:lvl1pPr algn="l">
              <a:lnSpc>
                <a:spcPct val="100000"/>
              </a:lnSpc>
              <a:spcBef>
                <a:spcPct val="110000"/>
              </a:spcBef>
              <a:spcAft>
                <a:spcPct val="110000"/>
              </a:spcAft>
              <a:defRPr sz="800" b="0" i="0">
                <a:solidFill>
                  <a:schemeClr val="tx1">
                    <a:tint val="75000"/>
                  </a:schemeClr>
                </a:solidFill>
                <a:latin typeface="Arial"/>
              </a:defRPr>
            </a:lvl1pPr>
          </a:lstStyle>
          <a:p>
            <a:fld id="{5D9F3CBE-A724-4685-8762-5A9895954E9F}" type="datetime1">
              <a:rPr lang="de-DE" smtClean="0"/>
              <a:t>27.07.2017</a:t>
            </a:fld>
            <a:endParaRPr lang="de-DE"/>
          </a:p>
        </p:txBody>
      </p:sp>
      <p:sp>
        <p:nvSpPr>
          <p:cNvPr id="9" name="DokuPlaz"/>
          <p:cNvSpPr txBox="1">
            <a:spLocks/>
          </p:cNvSpPr>
          <p:nvPr userDrawn="1">
            <p:custDataLst>
              <p:tags r:id="rId10"/>
            </p:custDataLst>
          </p:nvPr>
        </p:nvSpPr>
        <p:spPr>
          <a:xfrm>
            <a:off x="2880360" y="6765246"/>
            <a:ext cx="5400675" cy="97212"/>
          </a:xfrm>
          <a:prstGeom prst="rect">
            <a:avLst/>
          </a:prstGeom>
        </p:spPr>
        <p:txBody>
          <a:bodyPr vert="horz" lIns="0" tIns="0" rIns="0" bIns="0" rtlCol="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spcAft>
                <a:spcPct val="0"/>
              </a:spcAft>
            </a:pPr>
            <a:endParaRPr lang="de-DE" sz="600" b="0" i="0">
              <a:solidFill>
                <a:srgbClr val="898989"/>
              </a:solidFill>
              <a:latin typeface="Arial"/>
            </a:endParaRPr>
          </a:p>
        </p:txBody>
      </p:sp>
      <p:pic>
        <p:nvPicPr>
          <p:cNvPr id="3" name="Fix/0,6/13,64/4,8/4,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6027" y="4912077"/>
            <a:ext cx="1729016" cy="1729016"/>
          </a:xfrm>
          <a:prstGeom prst="rect">
            <a:avLst/>
          </a:prstGeom>
        </p:spPr>
      </p:pic>
    </p:spTree>
    <p:custDataLst>
      <p:tags r:id="rId5"/>
    </p:custDataLst>
    <p:extLst>
      <p:ext uri="{BB962C8B-B14F-4D97-AF65-F5344CB8AC3E}">
        <p14:creationId xmlns:p14="http://schemas.microsoft.com/office/powerpoint/2010/main" val="3679844027"/>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7" r:id="rId3"/>
  </p:sldLayoutIdLst>
  <p:hf hdr="0" ftr="0" dt="0"/>
  <p:txStyles>
    <p:titleStyle>
      <a:lvl1pPr algn="l" defTabSz="914400" rtl="0" eaLnBrk="1" latinLnBrk="0" hangingPunct="1">
        <a:lnSpc>
          <a:spcPct val="100000"/>
        </a:lnSpc>
        <a:spcBef>
          <a:spcPct val="110000"/>
        </a:spcBef>
        <a:spcAft>
          <a:spcPct val="110000"/>
        </a:spcAft>
        <a:buNone/>
        <a:defRPr sz="3000" b="1" i="0" kern="1200">
          <a:solidFill>
            <a:srgbClr val="000000"/>
          </a:solidFill>
          <a:latin typeface="Arial"/>
          <a:ea typeface="+mj-ea"/>
          <a:cs typeface="+mj-cs"/>
        </a:defRPr>
      </a:lvl1pPr>
    </p:titleStyle>
    <p:body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Fix/0,6/0/3,8/19,05"/>
          <p:cNvSpPr>
            <a:spLocks noChangeArrowheads="1"/>
          </p:cNvSpPr>
          <p:nvPr userDrawn="1">
            <p:custDataLst>
              <p:tags r:id="rId8"/>
            </p:custDataLst>
          </p:nvPr>
        </p:nvSpPr>
        <p:spPr bwMode="auto">
          <a:xfrm>
            <a:off x="0" y="225425"/>
            <a:ext cx="12190413" cy="1366837"/>
          </a:xfrm>
          <a:prstGeom prst="rect">
            <a:avLst/>
          </a:prstGeom>
          <a:solidFill>
            <a:srgbClr val="9BD4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 name="TitelPlaz"/>
          <p:cNvSpPr>
            <a:spLocks noGrp="1"/>
          </p:cNvSpPr>
          <p:nvPr>
            <p:ph type="title"/>
            <p:custDataLst>
              <p:tags r:id="rId9"/>
            </p:custDataLst>
          </p:nvPr>
        </p:nvSpPr>
        <p:spPr>
          <a:xfrm>
            <a:off x="225425" y="648000"/>
            <a:ext cx="10153650" cy="853200"/>
          </a:xfrm>
          <a:prstGeom prst="rect">
            <a:avLst/>
          </a:prstGeom>
        </p:spPr>
        <p:txBody>
          <a:bodyPr vert="horz" lIns="0" tIns="0" rIns="0" bIns="0" rtlCol="0" anchor="b">
            <a:normAutofit/>
          </a:bodyPr>
          <a:lstStyle/>
          <a:p>
            <a:r>
              <a:rPr lang="de-DE" dirty="0"/>
              <a:t>Titelmasterformat durch Klicken bearbeiten</a:t>
            </a:r>
          </a:p>
        </p:txBody>
      </p:sp>
      <p:sp>
        <p:nvSpPr>
          <p:cNvPr id="3" name="TextPlaz"/>
          <p:cNvSpPr>
            <a:spLocks noGrp="1"/>
          </p:cNvSpPr>
          <p:nvPr>
            <p:ph type="body" idx="1"/>
            <p:custDataLst>
              <p:tags r:id="rId10"/>
            </p:custDataLst>
          </p:nvPr>
        </p:nvSpPr>
        <p:spPr>
          <a:xfrm>
            <a:off x="225424" y="1980000"/>
            <a:ext cx="117379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fontAlgn="base">
              <a:spcBef>
                <a:spcPts val="1800"/>
              </a:spcBef>
              <a:spcAft>
                <a:spcPct val="0"/>
              </a:spcAft>
              <a:buFont typeface="Wingdings" pitchFamily="2" charset="2"/>
            </a:pPr>
            <a:r>
              <a:rPr lang="de-DE" dirty="0"/>
              <a:t>Textmasterformat bearbeiten</a:t>
            </a:r>
          </a:p>
          <a:p>
            <a:pPr marL="623888" lvl="1" indent="-266700" fontAlgn="base">
              <a:spcBef>
                <a:spcPts val="600"/>
              </a:spcBef>
              <a:spcAft>
                <a:spcPct val="0"/>
              </a:spcAft>
              <a:buSzPct val="90000"/>
              <a:buFont typeface="Wingdings 3" pitchFamily="18" charset="2"/>
              <a:buChar char="u"/>
            </a:pPr>
            <a:r>
              <a:rPr lang="de-DE" dirty="0"/>
              <a:t>Zweite Ebene</a:t>
            </a:r>
          </a:p>
          <a:p>
            <a:pPr marL="900113" lvl="2" indent="-276225" fontAlgn="base">
              <a:spcBef>
                <a:spcPct val="0"/>
              </a:spcBef>
              <a:spcAft>
                <a:spcPct val="0"/>
              </a:spcAft>
              <a:buClr>
                <a:schemeClr val="accent1"/>
              </a:buClr>
              <a:buSzPct val="95000"/>
              <a:buFont typeface="Wingdings" pitchFamily="2" charset="2"/>
              <a:buChar char="l"/>
            </a:pPr>
            <a:r>
              <a:rPr lang="de-DE" dirty="0"/>
              <a:t>Dritte Ebene</a:t>
            </a:r>
          </a:p>
          <a:p>
            <a:pPr marL="1166813" lvl="3" indent="-266700" fontAlgn="base">
              <a:spcBef>
                <a:spcPct val="0"/>
              </a:spcBef>
              <a:spcAft>
                <a:spcPct val="0"/>
              </a:spcAft>
            </a:pPr>
            <a:r>
              <a:rPr lang="de-DE" dirty="0"/>
              <a:t>Vierte Ebene</a:t>
            </a:r>
          </a:p>
        </p:txBody>
      </p:sp>
      <p:sp>
        <p:nvSpPr>
          <p:cNvPr id="6" name="SeitePlaz"/>
          <p:cNvSpPr>
            <a:spLocks noGrp="1"/>
          </p:cNvSpPr>
          <p:nvPr>
            <p:ph type="sldNum" sz="quarter" idx="4"/>
            <p:custDataLst>
              <p:tags r:id="rId11"/>
            </p:custDataLst>
          </p:nvPr>
        </p:nvSpPr>
        <p:spPr>
          <a:xfrm>
            <a:off x="10986172" y="6645600"/>
            <a:ext cx="959875" cy="151200"/>
          </a:xfrm>
          <a:prstGeom prst="rect">
            <a:avLst/>
          </a:prstGeom>
        </p:spPr>
        <p:txBody>
          <a:bodyPr vert="horz" lIns="0" tIns="0" rIns="0" bIns="0" rtlCol="0" anchor="b"/>
          <a:lstStyle>
            <a:lvl1pPr algn="r">
              <a:lnSpc>
                <a:spcPct val="100000"/>
              </a:lnSpc>
              <a:spcBef>
                <a:spcPct val="110000"/>
              </a:spcBef>
              <a:spcAft>
                <a:spcPct val="110000"/>
              </a:spcAft>
              <a:defRPr sz="800" b="0" i="0">
                <a:solidFill>
                  <a:schemeClr val="tx1">
                    <a:tint val="75000"/>
                  </a:schemeClr>
                </a:solidFill>
                <a:latin typeface="Arial"/>
              </a:defRPr>
            </a:lvl1pPr>
          </a:lstStyle>
          <a:p>
            <a:fld id="{9ED39FAB-3417-4E61-A69A-10C0CE33FFC4}" type="slidenum">
              <a:rPr lang="de-DE" smtClean="0"/>
              <a:pPr/>
              <a:t>‹#›</a:t>
            </a:fld>
            <a:endParaRPr lang="de-DE"/>
          </a:p>
        </p:txBody>
      </p:sp>
      <p:sp>
        <p:nvSpPr>
          <p:cNvPr id="5" name="FussPlaz"/>
          <p:cNvSpPr>
            <a:spLocks noGrp="1"/>
          </p:cNvSpPr>
          <p:nvPr>
            <p:ph type="ftr" sz="quarter" idx="3"/>
            <p:custDataLst>
              <p:tags r:id="rId12"/>
            </p:custDataLst>
          </p:nvPr>
        </p:nvSpPr>
        <p:spPr>
          <a:xfrm>
            <a:off x="5809070" y="6630134"/>
            <a:ext cx="572273" cy="184666"/>
          </a:xfrm>
          <a:prstGeom prst="rect">
            <a:avLst/>
          </a:prstGeom>
        </p:spPr>
        <p:txBody>
          <a:bodyPr vert="horz" wrap="none" lIns="0" tIns="0" rIns="0" bIns="0" rtlCol="0" anchor="b">
            <a:spAutoFit/>
          </a:bodyPr>
          <a:lstStyle>
            <a:lvl1pPr algn="ctr">
              <a:lnSpc>
                <a:spcPct val="100000"/>
              </a:lnSpc>
              <a:spcBef>
                <a:spcPct val="110000"/>
              </a:spcBef>
              <a:spcAft>
                <a:spcPct val="110000"/>
              </a:spcAft>
              <a:defRPr sz="1200" b="0" i="0">
                <a:solidFill>
                  <a:schemeClr val="tx1">
                    <a:tint val="75000"/>
                  </a:schemeClr>
                </a:solidFill>
                <a:latin typeface="Arial"/>
              </a:defRPr>
            </a:lvl1pPr>
          </a:lstStyle>
          <a:p>
            <a:r>
              <a:rPr lang="de-DE" dirty="0"/>
              <a:t>INTERN</a:t>
            </a:r>
          </a:p>
        </p:txBody>
      </p:sp>
      <p:sp>
        <p:nvSpPr>
          <p:cNvPr id="4" name="DatumPlaz"/>
          <p:cNvSpPr>
            <a:spLocks noGrp="1"/>
          </p:cNvSpPr>
          <p:nvPr>
            <p:ph type="dt" sz="half" idx="2"/>
            <p:custDataLst>
              <p:tags r:id="rId13"/>
            </p:custDataLst>
          </p:nvPr>
        </p:nvSpPr>
        <p:spPr>
          <a:xfrm>
            <a:off x="225425" y="6645600"/>
            <a:ext cx="959875" cy="151200"/>
          </a:xfrm>
          <a:prstGeom prst="rect">
            <a:avLst/>
          </a:prstGeom>
        </p:spPr>
        <p:txBody>
          <a:bodyPr vert="horz" lIns="0" tIns="0" rIns="0" bIns="0" rtlCol="0" anchor="b"/>
          <a:lstStyle>
            <a:lvl1pPr algn="l">
              <a:lnSpc>
                <a:spcPct val="100000"/>
              </a:lnSpc>
              <a:spcBef>
                <a:spcPct val="110000"/>
              </a:spcBef>
              <a:spcAft>
                <a:spcPct val="110000"/>
              </a:spcAft>
              <a:defRPr sz="800" b="0" i="0">
                <a:solidFill>
                  <a:schemeClr val="tx1">
                    <a:tint val="75000"/>
                  </a:schemeClr>
                </a:solidFill>
                <a:latin typeface="Arial"/>
              </a:defRPr>
            </a:lvl1pPr>
          </a:lstStyle>
          <a:p>
            <a:fld id="{35664AF2-1E42-4BFE-A681-FAC337E4A3BF}" type="datetime1">
              <a:rPr lang="de-DE" smtClean="0"/>
              <a:t>27.07.2017</a:t>
            </a:fld>
            <a:endParaRPr lang="de-DE"/>
          </a:p>
        </p:txBody>
      </p:sp>
      <p:sp>
        <p:nvSpPr>
          <p:cNvPr id="13" name="DokuPlaz"/>
          <p:cNvSpPr txBox="1">
            <a:spLocks/>
          </p:cNvSpPr>
          <p:nvPr userDrawn="1">
            <p:custDataLst>
              <p:tags r:id="rId14"/>
            </p:custDataLst>
          </p:nvPr>
        </p:nvSpPr>
        <p:spPr>
          <a:xfrm>
            <a:off x="3359563" y="6764400"/>
            <a:ext cx="7535019" cy="97200"/>
          </a:xfrm>
          <a:prstGeom prst="rect">
            <a:avLst/>
          </a:prstGeom>
        </p:spPr>
        <p:txBody>
          <a:bodyPr vert="horz" lIns="0" tIns="0" rIns="0" bIns="0" rtlCol="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spcAft>
                <a:spcPct val="0"/>
              </a:spcAft>
            </a:pPr>
            <a:endParaRPr lang="de-DE" sz="600" b="0" i="0">
              <a:solidFill>
                <a:srgbClr val="898989"/>
              </a:solidFill>
              <a:latin typeface="Arial"/>
            </a:endParaRPr>
          </a:p>
        </p:txBody>
      </p:sp>
      <p:pic>
        <p:nvPicPr>
          <p:cNvPr id="7" name="Fix/0,6/14,64/3,8/3,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595400" y="226001"/>
            <a:ext cx="1368000" cy="1368000"/>
          </a:xfrm>
          <a:prstGeom prst="rect">
            <a:avLst/>
          </a:prstGeom>
        </p:spPr>
      </p:pic>
    </p:spTree>
    <p:custDataLst>
      <p:tags r:id="rId7"/>
    </p:custDataLst>
    <p:extLst>
      <p:ext uri="{BB962C8B-B14F-4D97-AF65-F5344CB8AC3E}">
        <p14:creationId xmlns:p14="http://schemas.microsoft.com/office/powerpoint/2010/main" val="120851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85" r:id="rId4"/>
    <p:sldLayoutId id="2147483688" r:id="rId5"/>
  </p:sldLayoutIdLst>
  <p:hf hdr="0" ftr="0" dt="0"/>
  <p:txStyles>
    <p:titleStyle>
      <a:lvl1pPr algn="l" defTabSz="914400" rtl="0" eaLnBrk="1" latinLnBrk="0" hangingPunct="1">
        <a:lnSpc>
          <a:spcPct val="95000"/>
        </a:lnSpc>
        <a:spcBef>
          <a:spcPct val="110000"/>
        </a:spcBef>
        <a:spcAft>
          <a:spcPct val="110000"/>
        </a:spcAft>
        <a:buNone/>
        <a:defRPr sz="2800" b="1" i="0" kern="1200">
          <a:solidFill>
            <a:schemeClr val="tx1"/>
          </a:solidFill>
          <a:latin typeface="Arial"/>
          <a:ea typeface="+mj-ea"/>
          <a:cs typeface="+mj-cs"/>
        </a:defRPr>
      </a:lvl1pPr>
    </p:titleStyle>
    <p:bodyStyle>
      <a:lvl1pPr marL="342900" indent="-342900" algn="l" defTabSz="914400" rtl="0" eaLnBrk="1" latinLnBrk="0" hangingPunct="1">
        <a:lnSpc>
          <a:spcPct val="95000"/>
        </a:lnSpc>
        <a:spcBef>
          <a:spcPts val="0"/>
        </a:spcBef>
        <a:spcAft>
          <a:spcPct val="50000"/>
        </a:spcAft>
        <a:buClr>
          <a:schemeClr val="accent1"/>
        </a:buClr>
        <a:buFont typeface="Wingdings"/>
        <a:buChar char="n"/>
        <a:defRPr lang="de-DE" sz="2000" b="0" i="0" kern="1200" smtClean="0">
          <a:solidFill>
            <a:schemeClr val="tx1"/>
          </a:solidFill>
          <a:latin typeface="Arial"/>
          <a:ea typeface="+mn-ea"/>
          <a:cs typeface="+mn-cs"/>
        </a:defRPr>
      </a:lvl1pPr>
      <a:lvl2pPr marL="742950" indent="-285750" algn="l" defTabSz="914400" rtl="0" eaLnBrk="1" latinLnBrk="0" hangingPunct="1">
        <a:lnSpc>
          <a:spcPct val="95000"/>
        </a:lnSpc>
        <a:spcBef>
          <a:spcPts val="0"/>
        </a:spcBef>
        <a:spcAft>
          <a:spcPct val="50000"/>
        </a:spcAft>
        <a:buClr>
          <a:schemeClr val="accent1"/>
        </a:buClr>
        <a:buFont typeface="Wingdings"/>
        <a:buChar char="n"/>
        <a:defRPr lang="de-DE" sz="2000" b="0" i="0" kern="1200" smtClean="0">
          <a:solidFill>
            <a:schemeClr val="tx1"/>
          </a:solidFill>
          <a:latin typeface="Arial"/>
          <a:ea typeface="+mn-ea"/>
          <a:cs typeface="+mn-cs"/>
        </a:defRPr>
      </a:lvl2pPr>
      <a:lvl3pPr marL="1143000" indent="-228600" algn="l" defTabSz="914400" rtl="0" eaLnBrk="1" latinLnBrk="0" hangingPunct="1">
        <a:lnSpc>
          <a:spcPct val="95000"/>
        </a:lnSpc>
        <a:spcBef>
          <a:spcPts val="0"/>
        </a:spcBef>
        <a:spcAft>
          <a:spcPct val="50000"/>
        </a:spcAft>
        <a:buClr>
          <a:schemeClr val="tx1"/>
        </a:buClr>
        <a:buFontTx/>
        <a:buChar char="–"/>
        <a:defRPr lang="de-DE" sz="2000" b="0" i="0" kern="1200" smtClean="0">
          <a:solidFill>
            <a:schemeClr val="tx1"/>
          </a:solidFill>
          <a:latin typeface="Arial"/>
          <a:ea typeface="+mn-ea"/>
          <a:cs typeface="+mn-cs"/>
        </a:defRPr>
      </a:lvl3pPr>
      <a:lvl4pPr marL="1600200" indent="-228600" algn="l" defTabSz="914400" rtl="0" eaLnBrk="1" latinLnBrk="0" hangingPunct="1">
        <a:lnSpc>
          <a:spcPct val="95000"/>
        </a:lnSpc>
        <a:spcBef>
          <a:spcPts val="0"/>
        </a:spcBef>
        <a:spcAft>
          <a:spcPct val="50000"/>
        </a:spcAft>
        <a:buClr>
          <a:schemeClr val="tx1"/>
        </a:buClr>
        <a:buFontTx/>
        <a:buChar char="–"/>
        <a:defRPr lang="de-DE" sz="2000" b="0" i="0" kern="1200" smtClean="0">
          <a:solidFill>
            <a:schemeClr val="tx1"/>
          </a:solidFill>
          <a:latin typeface="Arial"/>
          <a:ea typeface="+mn-ea"/>
          <a:cs typeface="+mn-cs"/>
        </a:defRPr>
      </a:lvl4pPr>
      <a:lvl5pPr marL="2057400" indent="-228600" algn="l" defTabSz="914400" rtl="0" eaLnBrk="1" latinLnBrk="0" hangingPunct="1">
        <a:lnSpc>
          <a:spcPct val="95000"/>
        </a:lnSpc>
        <a:spcBef>
          <a:spcPts val="0"/>
        </a:spcBef>
        <a:spcAft>
          <a:spcPct val="50000"/>
        </a:spcAft>
        <a:buClr>
          <a:schemeClr val="tx1"/>
        </a:buClr>
        <a:buFontTx/>
        <a:buChar char="–"/>
        <a:defRPr lang="de-DE" sz="2000" b="0" i="0" kern="1200" dirty="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F3CBE-A724-4685-8762-5A9895954E9F}" type="datetime1">
              <a:rPr lang="de-DE" smtClean="0"/>
              <a:t>27.07.2017</a:t>
            </a:fld>
            <a:endParaRPr lang="de-DE"/>
          </a:p>
        </p:txBody>
      </p:sp>
      <p:sp>
        <p:nvSpPr>
          <p:cNvPr id="5" name="Footer Placeholder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a:spcBef>
                <a:spcPct val="110000"/>
              </a:spcBef>
              <a:spcAft>
                <a:spcPct val="110000"/>
              </a:spcAft>
            </a:pPr>
            <a:r>
              <a:rPr lang="de-DE"/>
              <a:t>INTERN</a:t>
            </a:r>
          </a:p>
        </p:txBody>
      </p:sp>
      <p:sp>
        <p:nvSpPr>
          <p:cNvPr id="6" name="Slide Number Placeholder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899F9-3946-41BC-AB25-3619C98F7D67}" type="slidenum">
              <a:rPr lang="de-DE" smtClean="0"/>
              <a:pPr/>
              <a:t>‹#›</a:t>
            </a:fld>
            <a:endParaRPr lang="de-DE"/>
          </a:p>
        </p:txBody>
      </p:sp>
    </p:spTree>
    <p:extLst>
      <p:ext uri="{BB962C8B-B14F-4D97-AF65-F5344CB8AC3E}">
        <p14:creationId xmlns:p14="http://schemas.microsoft.com/office/powerpoint/2010/main" val="3371961968"/>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9.jpe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39.xml"/><Relationship Id="rId7" Type="http://schemas.openxmlformats.org/officeDocument/2006/relationships/image" Target="../media/image48.emf"/><Relationship Id="rId2" Type="http://schemas.openxmlformats.org/officeDocument/2006/relationships/tags" Target="../tags/tag38.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hyperlink" Target="file:///\\Basfad.basf.net\users\2063-BASUS\FLORHAM-PARK\US10\BOYLEKA\Corp%20Comm_Marketing%20Comm\2017\Michelin%20-%20MOVIN'ON%20June%2013-15\Draft%20presentation\Tweel_Turf_Introduction_Short_1080p.mp4"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9.xml"/><Relationship Id="rId7" Type="http://schemas.openxmlformats.org/officeDocument/2006/relationships/image" Target="../media/image29.jpe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84785" y="405946"/>
            <a:ext cx="5535295" cy="954000"/>
          </a:xfrm>
        </p:spPr>
        <p:txBody>
          <a:bodyPr>
            <a:noAutofit/>
          </a:bodyPr>
          <a:lstStyle/>
          <a:p>
            <a:r>
              <a:rPr lang="en-US" dirty="0"/>
              <a:t>Chemistry-driven innovation </a:t>
            </a:r>
            <a:br>
              <a:rPr lang="en-US" dirty="0"/>
            </a:br>
            <a:r>
              <a:rPr lang="en-US" dirty="0"/>
              <a:t>for sustainable mobility</a:t>
            </a:r>
          </a:p>
        </p:txBody>
      </p:sp>
      <p:sp>
        <p:nvSpPr>
          <p:cNvPr id="3" name="Untertitel 2"/>
          <p:cNvSpPr>
            <a:spLocks noGrp="1"/>
          </p:cNvSpPr>
          <p:nvPr>
            <p:ph type="subTitle" idx="1"/>
          </p:nvPr>
        </p:nvSpPr>
        <p:spPr>
          <a:xfrm>
            <a:off x="83184" y="4363928"/>
            <a:ext cx="1472747" cy="432000"/>
          </a:xfrm>
        </p:spPr>
        <p:txBody>
          <a:bodyPr/>
          <a:lstStyle/>
          <a:p>
            <a:r>
              <a:rPr lang="de-DE" dirty="0">
                <a:solidFill>
                  <a:schemeClr val="bg1"/>
                </a:solidFill>
              </a:rPr>
              <a:t>June 14, 2017</a:t>
            </a:r>
            <a:endParaRPr lang="en-US" dirty="0">
              <a:solidFill>
                <a:schemeClr val="bg1"/>
              </a:solidFill>
            </a:endParaRPr>
          </a:p>
        </p:txBody>
      </p:sp>
      <p:sp>
        <p:nvSpPr>
          <p:cNvPr id="4" name="Foliennummernplatzhalter 3"/>
          <p:cNvSpPr>
            <a:spLocks noGrp="1"/>
          </p:cNvSpPr>
          <p:nvPr>
            <p:ph type="sldNum" sz="quarter" idx="12"/>
          </p:nvPr>
        </p:nvSpPr>
        <p:spPr/>
        <p:txBody>
          <a:bodyPr/>
          <a:lstStyle/>
          <a:p>
            <a:fld id="{3CE899F9-3946-41BC-AB25-3619C98F7D67}" type="slidenum">
              <a:rPr lang="de-DE" smtClean="0"/>
              <a:pPr/>
              <a:t>1</a:t>
            </a:fld>
            <a:endParaRPr lang="de-DE" dirty="0"/>
          </a:p>
        </p:txBody>
      </p:sp>
      <p:sp>
        <p:nvSpPr>
          <p:cNvPr id="5" name="Rectangle 4"/>
          <p:cNvSpPr txBox="1">
            <a:spLocks noChangeArrowheads="1"/>
          </p:cNvSpPr>
          <p:nvPr/>
        </p:nvSpPr>
        <p:spPr>
          <a:xfrm>
            <a:off x="133985" y="5585760"/>
            <a:ext cx="10153650" cy="853200"/>
          </a:xfrm>
          <a:prstGeom prst="rect">
            <a:avLst/>
          </a:prstGeom>
          <a:noFill/>
        </p:spPr>
        <p:txBody>
          <a:bodyPr vert="horz" lIns="0" tIns="0" rIns="0" bIns="0" rtlCol="0" anchor="b">
            <a:norm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r>
              <a:rPr lang="en-US" dirty="0">
                <a:solidFill>
                  <a:schemeClr val="bg1"/>
                </a:solidFill>
              </a:rPr>
              <a:t>Dr. Michael Pcolinski</a:t>
            </a:r>
          </a:p>
        </p:txBody>
      </p:sp>
    </p:spTree>
    <p:custDataLst>
      <p:tags r:id="rId1"/>
    </p:custDataLst>
    <p:extLst>
      <p:ext uri="{BB962C8B-B14F-4D97-AF65-F5344CB8AC3E}">
        <p14:creationId xmlns:p14="http://schemas.microsoft.com/office/powerpoint/2010/main" val="18993556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0305" y="454283"/>
            <a:ext cx="6572432" cy="2660391"/>
          </a:xfrm>
          <a:prstGeom prst="rect">
            <a:avLst/>
          </a:prstGeom>
          <a:effectLst>
            <a:softEdge rad="63500"/>
          </a:effectLst>
        </p:spPr>
      </p:pic>
      <p:pic>
        <p:nvPicPr>
          <p:cNvPr id="5"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1617" y="2986948"/>
            <a:ext cx="4950427" cy="3574273"/>
          </a:xfrm>
          <a:prstGeom prst="roundRect">
            <a:avLst>
              <a:gd name="adj" fmla="val 0"/>
            </a:avLst>
          </a:prstGeom>
          <a:solidFill>
            <a:srgbClr val="FFFFFF">
              <a:shade val="85000"/>
            </a:srgbClr>
          </a:solidFill>
          <a:ln>
            <a:noFill/>
          </a:ln>
          <a:effectLst>
            <a:softEdge rad="127000"/>
          </a:effectLst>
        </p:spPr>
      </p:pic>
    </p:spTree>
    <p:extLst>
      <p:ext uri="{BB962C8B-B14F-4D97-AF65-F5344CB8AC3E}">
        <p14:creationId xmlns:p14="http://schemas.microsoft.com/office/powerpoint/2010/main" val="1798795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7230" y="3361527"/>
            <a:ext cx="4787759" cy="30990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a:stretch>
            <a:fillRect/>
          </a:stretch>
        </p:blipFill>
        <p:spPr>
          <a:xfrm>
            <a:off x="1534565" y="687145"/>
            <a:ext cx="3906665" cy="2348156"/>
          </a:xfrm>
          <a:prstGeom prst="rect">
            <a:avLst/>
          </a:prstGeom>
          <a:effectLst>
            <a:softEdge rad="63500"/>
          </a:effectLst>
        </p:spPr>
      </p:pic>
      <p:pic>
        <p:nvPicPr>
          <p:cNvPr id="6" name="Picture 5"/>
          <p:cNvPicPr>
            <a:picLocks noChangeAspect="1"/>
          </p:cNvPicPr>
          <p:nvPr/>
        </p:nvPicPr>
        <p:blipFill>
          <a:blip r:embed="rId5"/>
          <a:stretch>
            <a:fillRect/>
          </a:stretch>
        </p:blipFill>
        <p:spPr>
          <a:xfrm>
            <a:off x="7470067" y="687145"/>
            <a:ext cx="3906665" cy="2348155"/>
          </a:xfrm>
          <a:prstGeom prst="rect">
            <a:avLst/>
          </a:prstGeom>
          <a:effectLst>
            <a:softEdge rad="63500"/>
          </a:effectLst>
        </p:spPr>
      </p:pic>
      <p:pic>
        <p:nvPicPr>
          <p:cNvPr id="7" name="Picture 6"/>
          <p:cNvPicPr>
            <a:picLocks noChangeAspect="1"/>
          </p:cNvPicPr>
          <p:nvPr/>
        </p:nvPicPr>
        <p:blipFill>
          <a:blip r:embed="rId6"/>
          <a:stretch>
            <a:fillRect/>
          </a:stretch>
        </p:blipFill>
        <p:spPr>
          <a:xfrm>
            <a:off x="7378700" y="3783120"/>
            <a:ext cx="3789205" cy="2444038"/>
          </a:xfrm>
          <a:prstGeom prst="rect">
            <a:avLst/>
          </a:prstGeom>
          <a:effectLst>
            <a:softEdge rad="127000"/>
          </a:effectLst>
        </p:spPr>
      </p:pic>
    </p:spTree>
    <p:extLst>
      <p:ext uri="{BB962C8B-B14F-4D97-AF65-F5344CB8AC3E}">
        <p14:creationId xmlns:p14="http://schemas.microsoft.com/office/powerpoint/2010/main" val="2267671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30" y="3024478"/>
            <a:ext cx="4059786" cy="3022095"/>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841" y="137874"/>
            <a:ext cx="4059786" cy="3035414"/>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2223" y="3173288"/>
            <a:ext cx="3956278" cy="2873285"/>
          </a:xfrm>
          <a:prstGeom prst="rect">
            <a:avLst/>
          </a:prstGeom>
          <a:ln>
            <a:noFill/>
          </a:ln>
          <a:effectLst>
            <a:softEdge rad="112500"/>
          </a:effectLst>
        </p:spPr>
      </p:pic>
    </p:spTree>
    <p:extLst>
      <p:ext uri="{BB962C8B-B14F-4D97-AF65-F5344CB8AC3E}">
        <p14:creationId xmlns:p14="http://schemas.microsoft.com/office/powerpoint/2010/main" val="1977371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51988" y="420973"/>
            <a:ext cx="4391528" cy="2155932"/>
          </a:xfrm>
          <a:prstGeom prst="rect">
            <a:avLst/>
          </a:prstGeom>
          <a:effectLst>
            <a:softEdge rad="127000"/>
          </a:effectLst>
        </p:spPr>
      </p:pic>
      <p:pic>
        <p:nvPicPr>
          <p:cNvPr id="5" name="Grafik 5"/>
          <p:cNvPicPr>
            <a:picLocks noChangeAspect="1"/>
          </p:cNvPicPr>
          <p:nvPr/>
        </p:nvPicPr>
        <p:blipFill>
          <a:blip r:embed="rId4"/>
          <a:stretch>
            <a:fillRect/>
          </a:stretch>
        </p:blipFill>
        <p:spPr>
          <a:xfrm>
            <a:off x="7948259" y="2951167"/>
            <a:ext cx="2389839" cy="3383573"/>
          </a:xfrm>
          <a:prstGeom prst="rect">
            <a:avLst/>
          </a:prstGeom>
          <a:ln>
            <a:noFill/>
          </a:ln>
          <a:effectLst>
            <a:outerShdw blurRad="279400" sx="102000" sy="102000" algn="ctr" rotWithShape="0">
              <a:prstClr val="black">
                <a:alpha val="25000"/>
              </a:prstClr>
            </a:outerShdw>
            <a:softEdge rad="63500"/>
          </a:effectLst>
        </p:spPr>
      </p:pic>
      <p:pic>
        <p:nvPicPr>
          <p:cNvPr id="6" name="Grafik 70"/>
          <p:cNvPicPr>
            <a:picLocks noChangeAspect="1"/>
          </p:cNvPicPr>
          <p:nvPr/>
        </p:nvPicPr>
        <p:blipFill rotWithShape="1">
          <a:blip r:embed="rId5" cstate="print">
            <a:extLst>
              <a:ext uri="{28A0092B-C50C-407E-A947-70E740481C1C}">
                <a14:useLocalDpi xmlns:a14="http://schemas.microsoft.com/office/drawing/2010/main" val="0"/>
              </a:ext>
            </a:extLst>
          </a:blip>
          <a:srcRect l="13562" t="12140" r="8141"/>
          <a:stretch/>
        </p:blipFill>
        <p:spPr>
          <a:xfrm>
            <a:off x="2474312" y="3591495"/>
            <a:ext cx="4077796" cy="2743245"/>
          </a:xfrm>
          <a:prstGeom prst="rect">
            <a:avLst/>
          </a:prstGeom>
          <a:effectLst>
            <a:softEdge rad="127000"/>
          </a:effectLst>
        </p:spPr>
      </p:pic>
      <p:pic>
        <p:nvPicPr>
          <p:cNvPr id="7" name="Grafik 72"/>
          <p:cNvPicPr>
            <a:picLocks noChangeAspect="1"/>
          </p:cNvPicPr>
          <p:nvPr/>
        </p:nvPicPr>
        <p:blipFill rotWithShape="1">
          <a:blip r:embed="rId6" cstate="print">
            <a:extLst>
              <a:ext uri="{28A0092B-C50C-407E-A947-70E740481C1C}">
                <a14:useLocalDpi xmlns:a14="http://schemas.microsoft.com/office/drawing/2010/main" val="0"/>
              </a:ext>
            </a:extLst>
          </a:blip>
          <a:srcRect l="18516" t="18847" r="943"/>
          <a:stretch/>
        </p:blipFill>
        <p:spPr>
          <a:xfrm>
            <a:off x="561422" y="420973"/>
            <a:ext cx="4077796" cy="2743245"/>
          </a:xfrm>
          <a:prstGeom prst="rect">
            <a:avLst/>
          </a:prstGeom>
          <a:effectLst>
            <a:softEdge rad="127000"/>
          </a:effectLst>
        </p:spPr>
      </p:pic>
    </p:spTree>
    <p:extLst>
      <p:ext uri="{BB962C8B-B14F-4D97-AF65-F5344CB8AC3E}">
        <p14:creationId xmlns:p14="http://schemas.microsoft.com/office/powerpoint/2010/main" val="2486886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03641" y="571484"/>
            <a:ext cx="10394576" cy="5852439"/>
            <a:chOff x="903641" y="571484"/>
            <a:chExt cx="10394576" cy="585243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641" y="571484"/>
              <a:ext cx="10086799" cy="5852439"/>
            </a:xfrm>
            <a:prstGeom prst="rect">
              <a:avLst/>
            </a:prstGeom>
            <a:effectLst>
              <a:softEdge rad="127000"/>
            </a:effectLst>
          </p:spPr>
        </p:pic>
        <p:sp>
          <p:nvSpPr>
            <p:cNvPr id="3" name="TextBox 2"/>
            <p:cNvSpPr txBox="1"/>
            <p:nvPr/>
          </p:nvSpPr>
          <p:spPr>
            <a:xfrm rot="5400000">
              <a:off x="9005023" y="3343816"/>
              <a:ext cx="4278612" cy="307777"/>
            </a:xfrm>
            <a:prstGeom prst="rect">
              <a:avLst/>
            </a:prstGeom>
            <a:noFill/>
          </p:spPr>
          <p:txBody>
            <a:bodyPr wrap="square" rtlCol="0">
              <a:spAutoFit/>
            </a:bodyPr>
            <a:lstStyle/>
            <a:p>
              <a:r>
                <a:rPr lang="en-US" sz="1400" b="1" dirty="0"/>
                <a:t>Photo credit: Washington State Dept. of Transportation</a:t>
              </a:r>
            </a:p>
          </p:txBody>
        </p:sp>
      </p:grpSp>
    </p:spTree>
    <p:extLst>
      <p:ext uri="{BB962C8B-B14F-4D97-AF65-F5344CB8AC3E}">
        <p14:creationId xmlns:p14="http://schemas.microsoft.com/office/powerpoint/2010/main" val="422084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89704" y="598714"/>
            <a:ext cx="10215570" cy="5748578"/>
            <a:chOff x="989704" y="598714"/>
            <a:chExt cx="10215570" cy="5748578"/>
          </a:xfrm>
        </p:grpSpPr>
        <p:pic>
          <p:nvPicPr>
            <p:cNvPr id="2" name="Picture 1"/>
            <p:cNvPicPr>
              <a:picLocks noChangeAspect="1"/>
            </p:cNvPicPr>
            <p:nvPr/>
          </p:nvPicPr>
          <p:blipFill>
            <a:blip r:embed="rId3"/>
            <a:stretch>
              <a:fillRect/>
            </a:stretch>
          </p:blipFill>
          <p:spPr>
            <a:xfrm>
              <a:off x="989704" y="598714"/>
              <a:ext cx="9907793" cy="5748578"/>
            </a:xfrm>
            <a:prstGeom prst="rect">
              <a:avLst/>
            </a:prstGeom>
            <a:effectLst>
              <a:softEdge rad="63500"/>
            </a:effectLst>
          </p:spPr>
        </p:pic>
        <p:sp>
          <p:nvSpPr>
            <p:cNvPr id="3" name="TextBox 2"/>
            <p:cNvSpPr txBox="1"/>
            <p:nvPr/>
          </p:nvSpPr>
          <p:spPr>
            <a:xfrm rot="5400000">
              <a:off x="9208744" y="3436084"/>
              <a:ext cx="3685283" cy="307777"/>
            </a:xfrm>
            <a:prstGeom prst="rect">
              <a:avLst/>
            </a:prstGeom>
            <a:noFill/>
          </p:spPr>
          <p:txBody>
            <a:bodyPr wrap="square" rtlCol="0">
              <a:spAutoFit/>
            </a:bodyPr>
            <a:lstStyle/>
            <a:p>
              <a:r>
                <a:rPr lang="en-US" sz="1400" b="1" dirty="0"/>
                <a:t>Photo credit: Catherine Bassetti Photography</a:t>
              </a:r>
            </a:p>
          </p:txBody>
        </p:sp>
      </p:grpSp>
    </p:spTree>
    <p:extLst>
      <p:ext uri="{BB962C8B-B14F-4D97-AF65-F5344CB8AC3E}">
        <p14:creationId xmlns:p14="http://schemas.microsoft.com/office/powerpoint/2010/main" val="5922111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71" descr="X:\ZOA-BI\Automotive\Measures\Automotive Brochure\Images\PPT-Bilder\Interchange-Rim.jpg"/>
          <p:cNvPicPr>
            <a:picLocks noChangeAspect="1" noChangeArrowheads="1"/>
          </p:cNvPicPr>
          <p:nvPr/>
        </p:nvPicPr>
        <p:blipFill rotWithShape="1">
          <a:blip r:embed="rId3">
            <a:extLst>
              <a:ext uri="{28A0092B-C50C-407E-A947-70E740481C1C}">
                <a14:useLocalDpi xmlns:a14="http://schemas.microsoft.com/office/drawing/2010/main"/>
              </a:ext>
            </a:extLst>
          </a:blip>
          <a:srcRect b="24568"/>
          <a:stretch/>
        </p:blipFill>
        <p:spPr bwMode="auto">
          <a:xfrm>
            <a:off x="-1589" y="0"/>
            <a:ext cx="12192001" cy="6897511"/>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11"/>
          <p:cNvSpPr>
            <a:spLocks noChangeAspect="1"/>
          </p:cNvSpPr>
          <p:nvPr/>
        </p:nvSpPr>
        <p:spPr>
          <a:xfrm>
            <a:off x="5092036" y="2501671"/>
            <a:ext cx="2006339" cy="1894170"/>
          </a:xfrm>
          <a:prstGeom prst="rect">
            <a:avLst/>
          </a:prstGeom>
          <a:blipFill rotWithShape="1">
            <a:blip r:embed="rId4" cstate="screen">
              <a:alphaModFix amt="70000"/>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endParaRPr lang="de-DE" altLang="de-DE" sz="1800">
              <a:solidFill>
                <a:srgbClr val="FFFFFF"/>
              </a:solidFill>
              <a:latin typeface="Calibri" pitchFamily="-108" charset="0"/>
            </a:endParaRPr>
          </a:p>
        </p:txBody>
      </p:sp>
    </p:spTree>
    <p:extLst>
      <p:ext uri="{BB962C8B-B14F-4D97-AF65-F5344CB8AC3E}">
        <p14:creationId xmlns:p14="http://schemas.microsoft.com/office/powerpoint/2010/main" val="6138341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65" name="think-cell Folie" r:id="rId6" imgW="270" imgH="270" progId="TCLayout.ActiveDocument.1">
                  <p:embed/>
                </p:oleObj>
              </mc:Choice>
              <mc:Fallback>
                <p:oleObj name="think-cell Foli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54989" name="Picture 13" descr="C:\Documents and Settings\ROESSO\My Documents\Ablage\Corporate Design\PowerPoint\Logos Wizard\BASFc_Q_PPT_38_blau-hell.tif"/>
          <p:cNvPicPr>
            <a:picLocks noChangeAspect="1" noChangeArrowheads="1"/>
          </p:cNvPicPr>
          <p:nvPr/>
        </p:nvPicPr>
        <p:blipFill>
          <a:blip r:embed="rId8">
            <a:extLst>
              <a:ext uri="{28A0092B-C50C-407E-A947-70E740481C1C}">
                <a14:useLocalDpi xmlns:a14="http://schemas.microsoft.com/office/drawing/2010/main"/>
              </a:ext>
            </a:extLst>
          </a:blip>
          <a:srcRect t="90031"/>
          <a:stretch>
            <a:fillRect/>
          </a:stretch>
        </p:blipFill>
        <p:spPr bwMode="auto">
          <a:xfrm>
            <a:off x="2119" y="1"/>
            <a:ext cx="121861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53206" y="2329424"/>
            <a:ext cx="6091200" cy="2199152"/>
          </a:xfrm>
          <a:prstGeom prst="rect">
            <a:avLst/>
          </a:prstGeom>
        </p:spPr>
      </p:pic>
    </p:spTree>
    <p:custDataLst>
      <p:tags r:id="rId2"/>
    </p:custDataLst>
    <p:extLst>
      <p:ext uri="{BB962C8B-B14F-4D97-AF65-F5344CB8AC3E}">
        <p14:creationId xmlns:p14="http://schemas.microsoft.com/office/powerpoint/2010/main" val="21807490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file"/>
          </p:cNvPr>
          <p:cNvPicPr>
            <a:picLocks noChangeAspect="1"/>
          </p:cNvPicPr>
          <p:nvPr/>
        </p:nvPicPr>
        <p:blipFill>
          <a:blip r:embed="rId4"/>
          <a:stretch>
            <a:fillRect/>
          </a:stretch>
        </p:blipFill>
        <p:spPr>
          <a:xfrm>
            <a:off x="0" y="-8329"/>
            <a:ext cx="12190413" cy="6979145"/>
          </a:xfrm>
          <a:prstGeom prst="rect">
            <a:avLst/>
          </a:prstGeom>
        </p:spPr>
      </p:pic>
    </p:spTree>
    <p:extLst>
      <p:ext uri="{BB962C8B-B14F-4D97-AF65-F5344CB8AC3E}">
        <p14:creationId xmlns:p14="http://schemas.microsoft.com/office/powerpoint/2010/main" val="547908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0" y="1"/>
            <a:ext cx="12185863" cy="7766842"/>
          </a:xfrm>
          <a:prstGeom prst="rect">
            <a:avLst/>
          </a:prstGeom>
        </p:spPr>
      </p:pic>
    </p:spTree>
    <p:extLst>
      <p:ext uri="{BB962C8B-B14F-4D97-AF65-F5344CB8AC3E}">
        <p14:creationId xmlns:p14="http://schemas.microsoft.com/office/powerpoint/2010/main" val="862232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615" y="0"/>
            <a:ext cx="6143183" cy="6858000"/>
          </a:xfrm>
          <a:prstGeom prst="rect">
            <a:avLst/>
          </a:prstGeom>
          <a:ln>
            <a:noFill/>
          </a:ln>
          <a:effectLst>
            <a:softEdge rad="112500"/>
          </a:effectLst>
        </p:spPr>
      </p:pic>
    </p:spTree>
    <p:extLst>
      <p:ext uri="{BB962C8B-B14F-4D97-AF65-F5344CB8AC3E}">
        <p14:creationId xmlns:p14="http://schemas.microsoft.com/office/powerpoint/2010/main" val="1803514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 Jahre BASF Labor blau Kopie"/>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7445" t="-1" r="4611" b="1601"/>
          <a:stretch/>
        </p:blipFill>
        <p:spPr bwMode="auto">
          <a:xfrm>
            <a:off x="694939" y="394965"/>
            <a:ext cx="4151489" cy="4425168"/>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Lst>
        </p:spPr>
      </p:pic>
      <p:pic>
        <p:nvPicPr>
          <p:cNvPr id="3" name="Picture 2" descr="Rohrreaktor-historisch03_blau"/>
          <p:cNvPicPr>
            <a:picLocks noChangeAspect="1" noChangeArrowheads="1"/>
          </p:cNvPicPr>
          <p:nvPr/>
        </p:nvPicPr>
        <p:blipFill>
          <a:blip r:embed="rId4" cstate="print">
            <a:lum contrast="12000"/>
            <a:extLst>
              <a:ext uri="{28A0092B-C50C-407E-A947-70E740481C1C}">
                <a14:useLocalDpi xmlns:a14="http://schemas.microsoft.com/office/drawing/2010/main" val="0"/>
              </a:ext>
            </a:extLst>
          </a:blip>
          <a:srcRect/>
          <a:stretch>
            <a:fillRect/>
          </a:stretch>
        </p:blipFill>
        <p:spPr bwMode="auto">
          <a:xfrm>
            <a:off x="6748209" y="944444"/>
            <a:ext cx="4862993" cy="3649778"/>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5059548" y="4153159"/>
            <a:ext cx="1688661" cy="2090595"/>
            <a:chOff x="4112876" y="4436983"/>
            <a:chExt cx="1688661" cy="2090595"/>
          </a:xfrm>
        </p:grpSpPr>
        <p:sp>
          <p:nvSpPr>
            <p:cNvPr id="5" name="Rectangle 9"/>
            <p:cNvSpPr>
              <a:spLocks noChangeArrowheads="1"/>
            </p:cNvSpPr>
            <p:nvPr/>
          </p:nvSpPr>
          <p:spPr bwMode="auto">
            <a:xfrm>
              <a:off x="4112876" y="6267901"/>
              <a:ext cx="1688661" cy="259677"/>
            </a:xfrm>
            <a:prstGeom prst="rect">
              <a:avLst/>
            </a:prstGeom>
            <a:solidFill>
              <a:schemeClr val="tx1">
                <a:alpha val="60000"/>
              </a:schemeClr>
            </a:solidFill>
            <a:ln>
              <a:noFill/>
            </a:ln>
            <a:effectLst>
              <a:softEdge rad="31750"/>
            </a:effectLst>
            <a:extLst/>
          </p:spPr>
          <p:txBody>
            <a:bodyPr wrap="none" lIns="72000" tIns="0" rIns="36000" bIns="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itchFamily="34" charset="0"/>
                  <a:sym typeface="Arial" panose="020B0604020202020204" pitchFamily="34" charset="0"/>
                </a:rPr>
                <a:t>Alwin Mittasch</a:t>
              </a:r>
            </a:p>
          </p:txBody>
        </p:sp>
        <p:pic>
          <p:nvPicPr>
            <p:cNvPr id="8" name="Picture 2" descr="Mittasch blau Kopie"/>
            <p:cNvPicPr preferRelativeResize="0">
              <a:picLocks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324024" y="4436983"/>
              <a:ext cx="1266366" cy="174591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67477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781943" y="427512"/>
            <a:ext cx="2588900" cy="1603169"/>
          </a:xfrm>
          <a:prstGeom prst="rect">
            <a:avLst/>
          </a:prstGeom>
          <a:effectLst>
            <a:softEdge rad="63500"/>
          </a:effectLst>
        </p:spPr>
      </p:pic>
      <p:pic>
        <p:nvPicPr>
          <p:cNvPr id="4" name="Picture 3"/>
          <p:cNvPicPr>
            <a:picLocks noChangeAspect="1"/>
          </p:cNvPicPr>
          <p:nvPr/>
        </p:nvPicPr>
        <p:blipFill>
          <a:blip r:embed="rId4"/>
          <a:stretch>
            <a:fillRect/>
          </a:stretch>
        </p:blipFill>
        <p:spPr>
          <a:xfrm>
            <a:off x="3201677" y="357799"/>
            <a:ext cx="2799481" cy="1538482"/>
          </a:xfrm>
          <a:prstGeom prst="rect">
            <a:avLst/>
          </a:prstGeom>
          <a:effectLst>
            <a:softEdge rad="63500"/>
          </a:effectLst>
        </p:spPr>
      </p:pic>
      <p:pic>
        <p:nvPicPr>
          <p:cNvPr id="5" name="Picture 4"/>
          <p:cNvPicPr>
            <a:picLocks noChangeAspect="1"/>
          </p:cNvPicPr>
          <p:nvPr/>
        </p:nvPicPr>
        <p:blipFill>
          <a:blip r:embed="rId5"/>
          <a:stretch>
            <a:fillRect/>
          </a:stretch>
        </p:blipFill>
        <p:spPr>
          <a:xfrm>
            <a:off x="318751" y="2245396"/>
            <a:ext cx="2683743" cy="1690189"/>
          </a:xfrm>
          <a:prstGeom prst="rect">
            <a:avLst/>
          </a:prstGeom>
          <a:effectLst>
            <a:softEdge rad="6350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3914" y="2246600"/>
            <a:ext cx="2648798" cy="1719270"/>
          </a:xfrm>
          <a:prstGeom prst="rect">
            <a:avLst/>
          </a:prstGeom>
          <a:effectLst>
            <a:softEdge rad="6350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106" y="4457365"/>
            <a:ext cx="2812571" cy="1875047"/>
          </a:xfrm>
          <a:prstGeom prst="rect">
            <a:avLst/>
          </a:prstGeom>
          <a:effectLst>
            <a:softEdge rad="63500"/>
          </a:effectLst>
        </p:spPr>
      </p:pic>
      <p:pic>
        <p:nvPicPr>
          <p:cNvPr id="8" name="Picture 7"/>
          <p:cNvPicPr>
            <a:picLocks noChangeAspect="1"/>
          </p:cNvPicPr>
          <p:nvPr/>
        </p:nvPicPr>
        <p:blipFill>
          <a:blip r:embed="rId8"/>
          <a:stretch>
            <a:fillRect/>
          </a:stretch>
        </p:blipFill>
        <p:spPr>
          <a:xfrm>
            <a:off x="3198487" y="2245395"/>
            <a:ext cx="2802671" cy="1720475"/>
          </a:xfrm>
          <a:prstGeom prst="rect">
            <a:avLst/>
          </a:prstGeom>
          <a:effectLst>
            <a:softEdge rad="63500"/>
          </a:effectLst>
        </p:spPr>
      </p:pic>
      <p:pic>
        <p:nvPicPr>
          <p:cNvPr id="9" name="Picture 8"/>
          <p:cNvPicPr>
            <a:picLocks noChangeAspect="1"/>
          </p:cNvPicPr>
          <p:nvPr/>
        </p:nvPicPr>
        <p:blipFill>
          <a:blip r:embed="rId9"/>
          <a:stretch>
            <a:fillRect/>
          </a:stretch>
        </p:blipFill>
        <p:spPr>
          <a:xfrm>
            <a:off x="6194534" y="4457365"/>
            <a:ext cx="2649380" cy="1875047"/>
          </a:xfrm>
          <a:prstGeom prst="rect">
            <a:avLst/>
          </a:prstGeom>
          <a:effectLst>
            <a:softEdge rad="63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5727" y="4457365"/>
            <a:ext cx="2844757" cy="1896505"/>
          </a:xfrm>
          <a:prstGeom prst="rect">
            <a:avLst/>
          </a:prstGeom>
          <a:effectLst>
            <a:softEdge rad="63500"/>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17963" y="4457364"/>
            <a:ext cx="2652351" cy="1875047"/>
          </a:xfrm>
          <a:prstGeom prst="rect">
            <a:avLst/>
          </a:prstGeom>
          <a:effectLst>
            <a:softEdge rad="63500"/>
          </a:effectLst>
        </p:spPr>
      </p:pic>
      <p:pic>
        <p:nvPicPr>
          <p:cNvPr id="12" name="Picture 11"/>
          <p:cNvPicPr>
            <a:picLocks noChangeAspect="1"/>
          </p:cNvPicPr>
          <p:nvPr/>
        </p:nvPicPr>
        <p:blipFill>
          <a:blip r:embed="rId12"/>
          <a:stretch>
            <a:fillRect/>
          </a:stretch>
        </p:blipFill>
        <p:spPr>
          <a:xfrm>
            <a:off x="6167984" y="356299"/>
            <a:ext cx="2500988" cy="1562652"/>
          </a:xfrm>
          <a:prstGeom prst="rect">
            <a:avLst/>
          </a:prstGeom>
          <a:effectLst>
            <a:softEdge rad="63500"/>
          </a:effectLst>
        </p:spPr>
      </p:pic>
      <p:pic>
        <p:nvPicPr>
          <p:cNvPr id="13" name="Picture 12"/>
          <p:cNvPicPr>
            <a:picLocks noChangeAspect="1"/>
          </p:cNvPicPr>
          <p:nvPr/>
        </p:nvPicPr>
        <p:blipFill>
          <a:blip r:embed="rId13"/>
          <a:stretch>
            <a:fillRect/>
          </a:stretch>
        </p:blipFill>
        <p:spPr>
          <a:xfrm>
            <a:off x="6092579" y="2245395"/>
            <a:ext cx="2576394" cy="1690189"/>
          </a:xfrm>
          <a:prstGeom prst="rect">
            <a:avLst/>
          </a:prstGeom>
          <a:effectLst>
            <a:softEdge rad="63500"/>
          </a:effectLst>
        </p:spPr>
      </p:pic>
      <p:pic>
        <p:nvPicPr>
          <p:cNvPr id="15" name="Picture 14"/>
          <p:cNvPicPr>
            <a:picLocks noChangeAspect="1"/>
          </p:cNvPicPr>
          <p:nvPr/>
        </p:nvPicPr>
        <p:blipFill>
          <a:blip r:embed="rId14"/>
          <a:stretch>
            <a:fillRect/>
          </a:stretch>
        </p:blipFill>
        <p:spPr>
          <a:xfrm>
            <a:off x="127024" y="269872"/>
            <a:ext cx="3071463" cy="1735505"/>
          </a:xfrm>
          <a:prstGeom prst="rect">
            <a:avLst/>
          </a:prstGeom>
          <a:ln>
            <a:noFill/>
          </a:ln>
          <a:effectLst>
            <a:softEdge rad="112500"/>
          </a:effectLst>
        </p:spPr>
      </p:pic>
    </p:spTree>
    <p:extLst>
      <p:ext uri="{BB962C8B-B14F-4D97-AF65-F5344CB8AC3E}">
        <p14:creationId xmlns:p14="http://schemas.microsoft.com/office/powerpoint/2010/main" val="31903130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par>
                                <p:cTn id="26" presetID="6"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par>
                                <p:cTn id="35" presetID="6"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123120_ret"/>
          <p:cNvPicPr>
            <a:picLocks noChangeAspect="1" noChangeArrowheads="1"/>
          </p:cNvPicPr>
          <p:nvPr/>
        </p:nvPicPr>
        <p:blipFill>
          <a:blip r:embed="rId3" cstate="print">
            <a:extLst>
              <a:ext uri="{28A0092B-C50C-407E-A947-70E740481C1C}">
                <a14:useLocalDpi xmlns:a14="http://schemas.microsoft.com/office/drawing/2010/main" val="0"/>
              </a:ext>
            </a:extLst>
          </a:blip>
          <a:srcRect l="15541"/>
          <a:stretch>
            <a:fillRect/>
          </a:stretch>
        </p:blipFill>
        <p:spPr bwMode="auto">
          <a:xfrm>
            <a:off x="7972459" y="2484830"/>
            <a:ext cx="3689891" cy="301308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98680626_ret_PPT"/>
          <p:cNvPicPr>
            <a:picLocks noChangeAspect="1" noChangeArrowheads="1"/>
          </p:cNvPicPr>
          <p:nvPr/>
        </p:nvPicPr>
        <p:blipFill>
          <a:blip r:embed="rId4" cstate="print">
            <a:extLst>
              <a:ext uri="{28A0092B-C50C-407E-A947-70E740481C1C}">
                <a14:useLocalDpi xmlns:a14="http://schemas.microsoft.com/office/drawing/2010/main" val="0"/>
              </a:ext>
            </a:extLst>
          </a:blip>
          <a:srcRect l="-35" t="496" r="21016" b="5856"/>
          <a:stretch>
            <a:fillRect/>
          </a:stretch>
        </p:blipFill>
        <p:spPr bwMode="auto">
          <a:xfrm>
            <a:off x="4044407" y="384152"/>
            <a:ext cx="3658068" cy="298709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102285494_ret_PPT"/>
          <p:cNvPicPr>
            <a:picLocks noChangeAspect="1" noChangeArrowheads="1"/>
          </p:cNvPicPr>
          <p:nvPr/>
        </p:nvPicPr>
        <p:blipFill>
          <a:blip r:embed="rId5" cstate="print">
            <a:extLst>
              <a:ext uri="{28A0092B-C50C-407E-A947-70E740481C1C}">
                <a14:useLocalDpi xmlns:a14="http://schemas.microsoft.com/office/drawing/2010/main" val="0"/>
              </a:ext>
            </a:extLst>
          </a:blip>
          <a:srcRect l="5907" t="275" r="9865"/>
          <a:stretch>
            <a:fillRect/>
          </a:stretch>
        </p:blipFill>
        <p:spPr bwMode="auto">
          <a:xfrm>
            <a:off x="200730" y="3170092"/>
            <a:ext cx="3654897" cy="2984506"/>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3156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2305956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93618003"/>
              </p:ext>
            </p:extLst>
          </p:nvPr>
        </p:nvGraphicFramePr>
        <p:xfrm>
          <a:off x="54606" y="2338670"/>
          <a:ext cx="4059786" cy="3037484"/>
        </p:xfrm>
        <a:graphic>
          <a:graphicData uri="http://schemas.openxmlformats.org/presentationml/2006/ole">
            <mc:AlternateContent xmlns:mc="http://schemas.openxmlformats.org/markup-compatibility/2006">
              <mc:Choice xmlns:v="urn:schemas-microsoft-com:vml" Requires="v">
                <p:oleObj spid="_x0000_s20547" name="Bitmap Image" r:id="rId4" imgW="5257800" imgH="3933720" progId="Paint.Picture">
                  <p:embed/>
                </p:oleObj>
              </mc:Choice>
              <mc:Fallback>
                <p:oleObj name="Bitmap Image" r:id="rId4" imgW="5257800" imgH="3933720" progId="Paint.Picture">
                  <p:embed/>
                  <p:pic>
                    <p:nvPicPr>
                      <p:cNvPr id="2" name="Object 1"/>
                      <p:cNvPicPr/>
                      <p:nvPr/>
                    </p:nvPicPr>
                    <p:blipFill>
                      <a:blip r:embed="rId5"/>
                      <a:stretch>
                        <a:fillRect/>
                      </a:stretch>
                    </p:blipFill>
                    <p:spPr>
                      <a:xfrm>
                        <a:off x="54606" y="2338670"/>
                        <a:ext cx="4059786" cy="3037484"/>
                      </a:xfrm>
                      <a:prstGeom prst="rect">
                        <a:avLst/>
                      </a:prstGeom>
                    </p:spPr>
                  </p:pic>
                </p:oleObj>
              </mc:Fallback>
            </mc:AlternateContent>
          </a:graphicData>
        </a:graphic>
      </p:graphicFrame>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6895" y="2338670"/>
            <a:ext cx="4053518" cy="3037484"/>
          </a:xfrm>
          <a:prstGeom prst="rect">
            <a:avLst/>
          </a:prstGeom>
          <a:effectLst>
            <a:softEdge rad="63500"/>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2617" y="134719"/>
            <a:ext cx="4059785" cy="3023717"/>
          </a:xfrm>
          <a:prstGeom prst="rect">
            <a:avLst/>
          </a:prstGeom>
          <a:effectLst>
            <a:softEdge rad="63500"/>
          </a:effectLst>
        </p:spPr>
      </p:pic>
      <p:pic>
        <p:nvPicPr>
          <p:cNvPr id="20526" name="Picture 2" descr="image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4233" y="3954780"/>
            <a:ext cx="3963174" cy="232029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84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26"/>
                                        </p:tgtEl>
                                        <p:attrNameLst>
                                          <p:attrName>style.visibility</p:attrName>
                                        </p:attrNameLst>
                                      </p:cBhvr>
                                      <p:to>
                                        <p:strVal val="visible"/>
                                      </p:to>
                                    </p:set>
                                    <p:animEffect transition="in" filter="barn(inVertical)">
                                      <p:cBhvr>
                                        <p:cTn id="22" dur="500"/>
                                        <p:tgtEl>
                                          <p:spTgt spid="20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WIZCOLOR1" val="16777215/0/11119017/0/13803553/14926965/15455387/16314330/////////"/>
  <p:tag name="WIZCOLOR2" val="16777215/0/11119017/0/13803553/14926965/15455387/16314330/////////"/>
  <p:tag name="THINKCELLUNDODONOTDELETE" val="4"/>
  <p:tag name="ARTICULATE_PROJECT_OPEN" val="0"/>
  <p:tag name="ARTICULATE_DESIGN_ID_BASF_FOLIENDESIGN" val="GS0Ny5Dl"/>
  <p:tag name="ARTICULATE_DESIGN_ID_BASF_TITELDESIGN" val="izGeVnah"/>
  <p:tag name="ARTICULATE_SLIDE_THUMBNAIL_REFRESH" val="1"/>
  <p:tag name="ARTICULATE_SLIDE_COUNT" val="37"/>
  <p:tag name="_BASF_WIZARD_LAYOUTID" val="258"/>
  <p:tag name="_BASF_WIZARD_VERSION" val="7.1.0"/>
  <p:tag name="_BASF_CLASSIFICATION" val="1"/>
  <p:tag name="_BASF_CLASSIFICATION_LANGUAGE" val="1031"/>
  <p:tag name="_BASF_WIZARD_OBJEKTTITELID" val="120"/>
  <p:tag name="_BASF_WIZARD_OBJEKTFOLIEID" val="110"/>
  <p:tag name="_BASF_WIZARD_GROUPID" val="0"/>
  <p:tag name="_BASF_CONVERTED_TO_TAGS" val="1"/>
  <p:tag name="_BASF_WIZARD_LOGO2015" val="1"/>
</p:tagLst>
</file>

<file path=ppt/tags/tag10.xml><?xml version="1.0" encoding="utf-8"?>
<p:tagLst xmlns:a="http://schemas.openxmlformats.org/drawingml/2006/main" xmlns:r="http://schemas.openxmlformats.org/officeDocument/2006/relationships" xmlns:p="http://schemas.openxmlformats.org/presentationml/2006/main">
  <p:tag name="POSITION" val="0,6/0/4,8/19,05"/>
  <p:tag name="LOCKED"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POSITION" val="0,6/0/4,8/19,05"/>
  <p:tag name="LOCKED" val="1"/>
</p:tagLst>
</file>

<file path=ppt/tags/tag13.xml><?xml version="1.0" encoding="utf-8"?>
<p:tagLst xmlns:a="http://schemas.openxmlformats.org/drawingml/2006/main" xmlns:r="http://schemas.openxmlformats.org/officeDocument/2006/relationships" xmlns:p="http://schemas.openxmlformats.org/presentationml/2006/main">
  <p:tag name="POSITION" val="0,6/13,64/4,8/4,8"/>
  <p:tag name="LOCKED"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POSITION" val="0,6/0/3,8/19,05"/>
  <p:tag name="LOCKED" val="1"/>
</p:tagLst>
</file>

<file path=ppt/tags/tag16.xml><?xml version="1.0" encoding="utf-8"?>
<p:tagLst xmlns:a="http://schemas.openxmlformats.org/drawingml/2006/main" xmlns:r="http://schemas.openxmlformats.org/officeDocument/2006/relationships" xmlns:p="http://schemas.openxmlformats.org/presentationml/2006/main">
  <p:tag name="POSITION" val="5/1,8/19,8/2,37"/>
  <p:tag name="LOCKED" val="1"/>
  <p:tag name="WIZSHAPE" val="WizShape"/>
  <p:tag name="VISIBLE" val="System.Xml.XmlAttribute"/>
</p:tagLst>
</file>

<file path=ppt/tags/tag17.xml><?xml version="1.0" encoding="utf-8"?>
<p:tagLst xmlns:a="http://schemas.openxmlformats.org/drawingml/2006/main" xmlns:r="http://schemas.openxmlformats.org/officeDocument/2006/relationships" xmlns:p="http://schemas.openxmlformats.org/presentationml/2006/main">
  <p:tag name="POSITION" val="5/5/19,8/13"/>
  <p:tag name="LOCKED" val="1"/>
  <p:tag name="WIZSHAPE" val="WizShape"/>
  <p:tag name="VISIBLE" val="System.Xml.XmlAttribute"/>
</p:tagLst>
</file>

<file path=ppt/tags/tag18.xml><?xml version="1.0" encoding="utf-8"?>
<p:tagLst xmlns:a="http://schemas.openxmlformats.org/drawingml/2006/main" xmlns:r="http://schemas.openxmlformats.org/officeDocument/2006/relationships" xmlns:p="http://schemas.openxmlformats.org/presentationml/2006/main">
  <p:tag name="POSITION" val="22,8/18,46/2/0,42"/>
  <p:tag name="LOCKED" val="1"/>
  <p:tag name="WIZSHAPE" val="WizShape"/>
  <p:tag name="VISIBLE" val="System.Xml.XmlAttribute"/>
</p:tagLst>
</file>

<file path=ppt/tags/tag19.xml><?xml version="1.0" encoding="utf-8"?>
<p:tagLst xmlns:a="http://schemas.openxmlformats.org/drawingml/2006/main" xmlns:r="http://schemas.openxmlformats.org/officeDocument/2006/relationships" xmlns:p="http://schemas.openxmlformats.org/presentationml/2006/main">
  <p:tag name="POSITION" val="7/18,66/15,7/0,27"/>
  <p:tag name="LOCKED" val="1"/>
  <p:tag name="WIZSHAPE" val="WizShape"/>
  <p:tag name="VISIBLE" val="System.Xml.XmlAttribu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POSITION" val="5/18,46/2/0,42"/>
  <p:tag name="LOCKED" val="1"/>
  <p:tag name="WIZSHAPE" val="WizShape"/>
  <p:tag name="VISIBLE" val="System.Xml.XmlAttribute"/>
</p:tagLst>
</file>

<file path=ppt/tags/tag21.xml><?xml version="1.0" encoding="utf-8"?>
<p:tagLst xmlns:a="http://schemas.openxmlformats.org/drawingml/2006/main" xmlns:r="http://schemas.openxmlformats.org/officeDocument/2006/relationships" xmlns:p="http://schemas.openxmlformats.org/presentationml/2006/main">
  <p:tag name="POSITION" val="7/18,79/15,7/0,27"/>
  <p:tag name="LOCKED" val="1"/>
  <p:tag name="WIZSHAPE" val="WizShape"/>
  <p:tag name="VISIBLE" val="System.Xml.XmlAttribute"/>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WIZPLACEHOLDER" val="1"/>
</p:tagLst>
</file>

<file path=ppt/tags/tag24.xml><?xml version="1.0" encoding="utf-8"?>
<p:tagLst xmlns:a="http://schemas.openxmlformats.org/drawingml/2006/main" xmlns:r="http://schemas.openxmlformats.org/officeDocument/2006/relationships" xmlns:p="http://schemas.openxmlformats.org/presentationml/2006/main">
  <p:tag name="WIZPLACEHOLDER" val="1"/>
</p:tagLst>
</file>

<file path=ppt/tags/tag25.xml><?xml version="1.0" encoding="utf-8"?>
<p:tagLst xmlns:a="http://schemas.openxmlformats.org/drawingml/2006/main" xmlns:r="http://schemas.openxmlformats.org/officeDocument/2006/relationships" xmlns:p="http://schemas.openxmlformats.org/presentationml/2006/main">
  <p:tag name="WIZPLACEHOLDER" val="1"/>
</p:tagLst>
</file>

<file path=ppt/tags/tag26.xml><?xml version="1.0" encoding="utf-8"?>
<p:tagLst xmlns:a="http://schemas.openxmlformats.org/drawingml/2006/main" xmlns:r="http://schemas.openxmlformats.org/officeDocument/2006/relationships" xmlns:p="http://schemas.openxmlformats.org/presentationml/2006/main">
  <p:tag name="WIZPLACEHOLDER" val="1"/>
</p:tagLst>
</file>

<file path=ppt/tags/tag27.xml><?xml version="1.0" encoding="utf-8"?>
<p:tagLst xmlns:a="http://schemas.openxmlformats.org/drawingml/2006/main" xmlns:r="http://schemas.openxmlformats.org/officeDocument/2006/relationships" xmlns:p="http://schemas.openxmlformats.org/presentationml/2006/main">
  <p:tag name="WIZPLACEHOLDER" val="1"/>
</p:tagLst>
</file>

<file path=ppt/tags/tag28.xml><?xml version="1.0" encoding="utf-8"?>
<p:tagLst xmlns:a="http://schemas.openxmlformats.org/drawingml/2006/main" xmlns:r="http://schemas.openxmlformats.org/officeDocument/2006/relationships" xmlns:p="http://schemas.openxmlformats.org/presentationml/2006/main">
  <p:tag name="WIZPLACEHOLDER" val="1"/>
</p:tagLst>
</file>

<file path=ppt/tags/tag29.xml><?xml version="1.0" encoding="utf-8"?>
<p:tagLst xmlns:a="http://schemas.openxmlformats.org/drawingml/2006/main" xmlns:r="http://schemas.openxmlformats.org/officeDocument/2006/relationships" xmlns:p="http://schemas.openxmlformats.org/presentationml/2006/main">
  <p:tag name="WIZPLACEHOLDER" val="1"/>
</p:tagLst>
</file>

<file path=ppt/tags/tag3.xml><?xml version="1.0" encoding="utf-8"?>
<p:tagLst xmlns:a="http://schemas.openxmlformats.org/drawingml/2006/main" xmlns:r="http://schemas.openxmlformats.org/officeDocument/2006/relationships" xmlns:p="http://schemas.openxmlformats.org/presentationml/2006/main">
  <p:tag name="POSITION" val="0,6/0/4,8/19,05"/>
  <p:tag name="LOCKED" val="1"/>
</p:tagLst>
</file>

<file path=ppt/tags/tag30.xml><?xml version="1.0" encoding="utf-8"?>
<p:tagLst xmlns:a="http://schemas.openxmlformats.org/drawingml/2006/main" xmlns:r="http://schemas.openxmlformats.org/officeDocument/2006/relationships" xmlns:p="http://schemas.openxmlformats.org/presentationml/2006/main">
  <p:tag name="WIZPLACEHOLDER" val="1"/>
</p:tagLst>
</file>

<file path=ppt/tags/tag31.xml><?xml version="1.0" encoding="utf-8"?>
<p:tagLst xmlns:a="http://schemas.openxmlformats.org/drawingml/2006/main" xmlns:r="http://schemas.openxmlformats.org/officeDocument/2006/relationships" xmlns:p="http://schemas.openxmlformats.org/presentationml/2006/main">
  <p:tag name="WIZPLACEHOLDER" val="1"/>
</p:tagLst>
</file>

<file path=ppt/tags/tag32.xml><?xml version="1.0" encoding="utf-8"?>
<p:tagLst xmlns:a="http://schemas.openxmlformats.org/drawingml/2006/main" xmlns:r="http://schemas.openxmlformats.org/officeDocument/2006/relationships" xmlns:p="http://schemas.openxmlformats.org/presentationml/2006/main">
  <p:tag name="WIZPLACEHOLDER" val="1"/>
</p:tagLst>
</file>

<file path=ppt/tags/tag33.xml><?xml version="1.0" encoding="utf-8"?>
<p:tagLst xmlns:a="http://schemas.openxmlformats.org/drawingml/2006/main" xmlns:r="http://schemas.openxmlformats.org/officeDocument/2006/relationships" xmlns:p="http://schemas.openxmlformats.org/presentationml/2006/main">
  <p:tag name="WIZPLACEHOLDER" val="1"/>
</p:tagLst>
</file>

<file path=ppt/tags/tag34.xml><?xml version="1.0" encoding="utf-8"?>
<p:tagLst xmlns:a="http://schemas.openxmlformats.org/drawingml/2006/main" xmlns:r="http://schemas.openxmlformats.org/officeDocument/2006/relationships" xmlns:p="http://schemas.openxmlformats.org/presentationml/2006/main">
  <p:tag name="WIZPLACEHOLDER"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POSITION" val="0,6/0/4,8/19,05"/>
  <p:tag name="LOCKED"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POSITION" val="22,8/18,46/2/0,42"/>
  <p:tag name="LOCKED" val="1"/>
  <p:tag name="WIZSHAPE" val="WizShape"/>
  <p:tag name="VISIBLE" val="System.Xml.XmlAttribute"/>
</p:tagLst>
</file>

<file path=ppt/tags/tag5.xml><?xml version="1.0" encoding="utf-8"?>
<p:tagLst xmlns:a="http://schemas.openxmlformats.org/drawingml/2006/main" xmlns:r="http://schemas.openxmlformats.org/officeDocument/2006/relationships" xmlns:p="http://schemas.openxmlformats.org/presentationml/2006/main">
  <p:tag name="POSITION" val="8/18,66/15/0,27"/>
  <p:tag name="LOCKED" val="1"/>
  <p:tag name="WIZSHAPE" val="WizShape"/>
  <p:tag name="VISIBLE" val="System.Xml.XmlAttribute"/>
</p:tagLst>
</file>

<file path=ppt/tags/tag6.xml><?xml version="1.0" encoding="utf-8"?>
<p:tagLst xmlns:a="http://schemas.openxmlformats.org/drawingml/2006/main" xmlns:r="http://schemas.openxmlformats.org/officeDocument/2006/relationships" xmlns:p="http://schemas.openxmlformats.org/presentationml/2006/main">
  <p:tag name="POSITION" val="6/18,46/2/0,42"/>
  <p:tag name="LOCKED" val="1"/>
  <p:tag name="WIZSHAPE" val="WizShape"/>
  <p:tag name="VISIBLE" val="System.Xml.XmlAttribute"/>
</p:tagLst>
</file>

<file path=ppt/tags/tag7.xml><?xml version="1.0" encoding="utf-8"?>
<p:tagLst xmlns:a="http://schemas.openxmlformats.org/drawingml/2006/main" xmlns:r="http://schemas.openxmlformats.org/officeDocument/2006/relationships" xmlns:p="http://schemas.openxmlformats.org/presentationml/2006/main">
  <p:tag name="POSITION" val="8/18,79/15/0,27"/>
  <p:tag name="LOCKED" val="1"/>
  <p:tag name="WIZSHAPE" val="WizShape"/>
  <p:tag name="VISIBLE" val="System.Xml.XmlAttribut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F_TitelDesign">
  <a:themeElements>
    <a:clrScheme name="02 BASF lightblue_colorsheme">
      <a:dk1>
        <a:srgbClr val="000000"/>
      </a:dk1>
      <a:lt1>
        <a:srgbClr val="FFFFFF"/>
      </a:lt1>
      <a:dk2>
        <a:srgbClr val="035FA9"/>
      </a:dk2>
      <a:lt2>
        <a:srgbClr val="FFFFFF"/>
      </a:lt2>
      <a:accent1>
        <a:srgbClr val="21A0D2"/>
      </a:accent1>
      <a:accent2>
        <a:srgbClr val="4EABD6"/>
      </a:accent2>
      <a:accent3>
        <a:srgbClr val="75C4E3"/>
      </a:accent3>
      <a:accent4>
        <a:srgbClr val="9BD4EB"/>
      </a:accent4>
      <a:accent5>
        <a:srgbClr val="DAEFF8"/>
      </a:accent5>
      <a:accent6>
        <a:srgbClr val="808080"/>
      </a:accent6>
      <a:hlink>
        <a:srgbClr val="F39500"/>
      </a:hlink>
      <a:folHlink>
        <a:srgbClr val="FACF8C"/>
      </a:folHlink>
    </a:clrScheme>
    <a:fontScheme name="BAS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ASF_FolienDesign">
  <a:themeElements>
    <a:clrScheme name="02 BASF lightblue_colorsheme">
      <a:dk1>
        <a:srgbClr val="000000"/>
      </a:dk1>
      <a:lt1>
        <a:srgbClr val="FFFFFF"/>
      </a:lt1>
      <a:dk2>
        <a:srgbClr val="035FA9"/>
      </a:dk2>
      <a:lt2>
        <a:srgbClr val="FFFFFF"/>
      </a:lt2>
      <a:accent1>
        <a:srgbClr val="21A0D2"/>
      </a:accent1>
      <a:accent2>
        <a:srgbClr val="4EABD6"/>
      </a:accent2>
      <a:accent3>
        <a:srgbClr val="75C4E3"/>
      </a:accent3>
      <a:accent4>
        <a:srgbClr val="9BD4EB"/>
      </a:accent4>
      <a:accent5>
        <a:srgbClr val="DAEFF8"/>
      </a:accent5>
      <a:accent6>
        <a:srgbClr val="808080"/>
      </a:accent6>
      <a:hlink>
        <a:srgbClr val="F39500"/>
      </a:hlink>
      <a:folHlink>
        <a:srgbClr val="FACF8C"/>
      </a:folHlink>
    </a:clrScheme>
    <a:fontScheme name="BAS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Larissa">
  <a:themeElements>
    <a:clrScheme name="02 BASF lightblue_colorsheme">
      <a:dk1>
        <a:srgbClr val="000000"/>
      </a:dk1>
      <a:lt1>
        <a:srgbClr val="FFFFFF"/>
      </a:lt1>
      <a:dk2>
        <a:srgbClr val="035FA9"/>
      </a:dk2>
      <a:lt2>
        <a:srgbClr val="FFFFFF"/>
      </a:lt2>
      <a:accent1>
        <a:srgbClr val="21A0D2"/>
      </a:accent1>
      <a:accent2>
        <a:srgbClr val="4EABD6"/>
      </a:accent2>
      <a:accent3>
        <a:srgbClr val="75C4E3"/>
      </a:accent3>
      <a:accent4>
        <a:srgbClr val="9BD4EB"/>
      </a:accent4>
      <a:accent5>
        <a:srgbClr val="DAEFF8"/>
      </a:accent5>
      <a:accent6>
        <a:srgbClr val="808080"/>
      </a:accent6>
      <a:hlink>
        <a:srgbClr val="F39500"/>
      </a:hlink>
      <a:folHlink>
        <a:srgbClr val="FACF8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Larissa">
  <a:themeElements>
    <a:clrScheme name="02 BASF lightblue_colorsheme">
      <a:dk1>
        <a:srgbClr val="000000"/>
      </a:dk1>
      <a:lt1>
        <a:srgbClr val="FFFFFF"/>
      </a:lt1>
      <a:dk2>
        <a:srgbClr val="035FA9"/>
      </a:dk2>
      <a:lt2>
        <a:srgbClr val="FFFFFF"/>
      </a:lt2>
      <a:accent1>
        <a:srgbClr val="21A0D2"/>
      </a:accent1>
      <a:accent2>
        <a:srgbClr val="4EABD6"/>
      </a:accent2>
      <a:accent3>
        <a:srgbClr val="75C4E3"/>
      </a:accent3>
      <a:accent4>
        <a:srgbClr val="9BD4EB"/>
      </a:accent4>
      <a:accent5>
        <a:srgbClr val="DAEFF8"/>
      </a:accent5>
      <a:accent6>
        <a:srgbClr val="808080"/>
      </a:accent6>
      <a:hlink>
        <a:srgbClr val="F39500"/>
      </a:hlink>
      <a:folHlink>
        <a:srgbClr val="FACF8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0</TotalTime>
  <Words>2448</Words>
  <Application>Microsoft Office PowerPoint</Application>
  <PresentationFormat>Custom</PresentationFormat>
  <Paragraphs>150</Paragraphs>
  <Slides>17</Slides>
  <Notes>17</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2</vt:i4>
      </vt:variant>
      <vt:variant>
        <vt:lpstr>Slide Titles</vt:lpstr>
      </vt:variant>
      <vt:variant>
        <vt:i4>17</vt:i4>
      </vt:variant>
    </vt:vector>
  </HeadingPairs>
  <TitlesOfParts>
    <vt:vector size="28" baseType="lpstr">
      <vt:lpstr>ＭＳ Ｐゴシック</vt:lpstr>
      <vt:lpstr>Arial</vt:lpstr>
      <vt:lpstr>Calibri</vt:lpstr>
      <vt:lpstr>Calibri Light</vt:lpstr>
      <vt:lpstr>Wingdings</vt:lpstr>
      <vt:lpstr>Wingdings 3</vt:lpstr>
      <vt:lpstr>BASF_TitelDesign</vt:lpstr>
      <vt:lpstr>BASF_FolienDesign</vt:lpstr>
      <vt:lpstr>Office Theme</vt:lpstr>
      <vt:lpstr>Bitmap Image</vt:lpstr>
      <vt:lpstr>think-cell Folie</vt:lpstr>
      <vt:lpstr>Chemistry-driven innovation  for sustainable mobility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BASF 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Markus Jaeger</dc:creator>
  <cp:keywords>18095-01.pptx</cp:keywords>
  <cp:lastModifiedBy>Michael J Pcolinski</cp:lastModifiedBy>
  <cp:revision>340</cp:revision>
  <cp:lastPrinted>2017-06-12T16:01:08Z</cp:lastPrinted>
  <dcterms:created xsi:type="dcterms:W3CDTF">2012-05-08T13:55:24Z</dcterms:created>
  <dcterms:modified xsi:type="dcterms:W3CDTF">2017-07-27T13:04:22Z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BASF_Wizard_LayoutID">
    <vt:i4>258</vt:i4>
  </property>
  <property fmtid="{D5CDD505-2E9C-101B-9397-08002B2CF9AE}" pid="3" name="_BASF_Wizard">
    <vt:bool>true</vt:bool>
  </property>
  <property fmtid="{D5CDD505-2E9C-101B-9397-08002B2CF9AE}" pid="4" name="_BASF_Wizard_Datum">
    <vt:lpwstr>08.05.2012</vt:lpwstr>
  </property>
  <property fmtid="{D5CDD505-2E9C-101B-9397-08002B2CF9AE}" pid="5" name="_BASF_Wizard_Fusszeile">
    <vt:lpwstr/>
  </property>
  <property fmtid="{D5CDD505-2E9C-101B-9397-08002B2CF9AE}" pid="6" name="_BASF_Wizard_Seitenzahl">
    <vt:bool>true</vt:bool>
  </property>
  <property fmtid="{D5CDD505-2E9C-101B-9397-08002B2CF9AE}" pid="7" name="_BASF_Wizard_DokAnzeige">
    <vt:bool>false</vt:bool>
  </property>
  <property fmtid="{D5CDD505-2E9C-101B-9397-08002B2CF9AE}" pid="8" name="_BASF_Wizard_DokNurName">
    <vt:bool>true</vt:bool>
  </property>
  <property fmtid="{D5CDD505-2E9C-101B-9397-08002B2CF9AE}" pid="9" name="_BASF_Wizard_DokNameDir">
    <vt:bool>false</vt:bool>
  </property>
  <property fmtid="{D5CDD505-2E9C-101B-9397-08002B2CF9AE}" pid="10" name="_BASF_Wizard_Datum_Folie">
    <vt:lpwstr>08.05.2012</vt:lpwstr>
  </property>
  <property fmtid="{D5CDD505-2E9C-101B-9397-08002B2CF9AE}" pid="11" name="_BASF_Wizard_Fusszeile_Folie">
    <vt:lpwstr/>
  </property>
  <property fmtid="{D5CDD505-2E9C-101B-9397-08002B2CF9AE}" pid="12" name="_BASF_Wizard_Seitenzahl_Folie">
    <vt:bool>true</vt:bool>
  </property>
  <property fmtid="{D5CDD505-2E9C-101B-9397-08002B2CF9AE}" pid="13" name="_BASF_Wizard_DokAnzeige_Folie">
    <vt:bool>false</vt:bool>
  </property>
  <property fmtid="{D5CDD505-2E9C-101B-9397-08002B2CF9AE}" pid="14" name="_BASF_Wizard_DokNurName_Folie">
    <vt:bool>true</vt:bool>
  </property>
  <property fmtid="{D5CDD505-2E9C-101B-9397-08002B2CF9AE}" pid="15" name="_BASF_Wizard_DokNameDir_Folie">
    <vt:bool>false</vt:bool>
  </property>
  <property fmtid="{D5CDD505-2E9C-101B-9397-08002B2CF9AE}" pid="16" name="_BASF_Wizard_Unternehmensfarbe">
    <vt:i4>0</vt:i4>
  </property>
  <property fmtid="{D5CDD505-2E9C-101B-9397-08002B2CF9AE}" pid="17" name="_BASF_Wizard_Farbskala">
    <vt:i4>0</vt:i4>
  </property>
  <property fmtid="{D5CDD505-2E9C-101B-9397-08002B2CF9AE}" pid="18" name="_BASF_Wizard_Folienmaster">
    <vt:i4>0</vt:i4>
  </property>
  <property fmtid="{D5CDD505-2E9C-101B-9397-08002B2CF9AE}" pid="19" name="_BASF_Wizard_Titelmaster">
    <vt:i4>5</vt:i4>
  </property>
  <property fmtid="{D5CDD505-2E9C-101B-9397-08002B2CF9AE}" pid="20" name="_BASF_Wizard_Klasse">
    <vt:i4>1</vt:i4>
  </property>
  <property fmtid="{D5CDD505-2E9C-101B-9397-08002B2CF9AE}" pid="21" name="_BASF_Classification_HeaderFooterText">
    <vt:lpwstr>INTERN</vt:lpwstr>
  </property>
  <property fmtid="{D5CDD505-2E9C-101B-9397-08002B2CF9AE}" pid="22" name="_BASF_Classification_Language">
    <vt:i4>1031</vt:i4>
  </property>
  <property fmtid="{D5CDD505-2E9C-101B-9397-08002B2CF9AE}" pid="23" name="_BASF_Wizard_Version">
    <vt:lpwstr>7.1.0</vt:lpwstr>
  </property>
  <property fmtid="{D5CDD505-2E9C-101B-9397-08002B2CF9AE}" pid="24" name="_BASF_Wizard_PresTyp">
    <vt:i4>0</vt:i4>
  </property>
  <property fmtid="{D5CDD505-2E9C-101B-9397-08002B2CF9AE}" pid="25" name="_BASF_Wizard_Photo">
    <vt:i4>0</vt:i4>
  </property>
  <property fmtid="{D5CDD505-2E9C-101B-9397-08002B2CF9AE}" pid="26" name="_BASF_BackPicture">
    <vt:lpwstr/>
  </property>
  <property fmtid="{D5CDD505-2E9C-101B-9397-08002B2CF9AE}" pid="27" name="_BASF_BackPictureSlide">
    <vt:lpwstr/>
  </property>
  <property fmtid="{D5CDD505-2E9C-101B-9397-08002B2CF9AE}" pid="28" name="_BASF_Wizard_Papierformat">
    <vt:lpwstr>4:3</vt:lpwstr>
  </property>
  <property fmtid="{D5CDD505-2E9C-101B-9397-08002B2CF9AE}" pid="29" name="ArticulateGUID">
    <vt:lpwstr>58B8D2BE-E95A-4FA8-ABB2-C8B3DF371363</vt:lpwstr>
  </property>
  <property fmtid="{D5CDD505-2E9C-101B-9397-08002B2CF9AE}" pid="30" name="ArticulatePath">
    <vt:lpwstr>03 lightblue_16zu9_Qlu-Bv_Qro-Bh_Wizard 2010</vt:lpwstr>
  </property>
  <property fmtid="{D5CDD505-2E9C-101B-9397-08002B2CF9AE}" pid="31" name="_BASF_Wizard_Logo2015">
    <vt:lpwstr>1</vt:lpwstr>
  </property>
</Properties>
</file>