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6" r:id="rId4"/>
    <p:sldId id="287" r:id="rId5"/>
    <p:sldId id="289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669"/>
    <a:srgbClr val="FFFFFF"/>
    <a:srgbClr val="6D6356"/>
    <a:srgbClr val="2C9FDE"/>
    <a:srgbClr val="49433A"/>
    <a:srgbClr val="A8CF43"/>
    <a:srgbClr val="5C554B"/>
    <a:srgbClr val="349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39" autoAdjust="0"/>
  </p:normalViewPr>
  <p:slideViewPr>
    <p:cSldViewPr snapToGrid="0" snapToObjects="1">
      <p:cViewPr varScale="1">
        <p:scale>
          <a:sx n="69" d="100"/>
          <a:sy n="69" d="100"/>
        </p:scale>
        <p:origin x="1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756FF-66BF-41D6-9E07-93D1F773D99C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2527D-8540-49C8-A92D-FE5947D5DC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6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7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9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8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4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1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5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6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1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0DC0D-498B-DA42-8E15-3F2DCFBDE21D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95EE6-BB6C-CC41-803B-56DD9F89A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4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10" y="1813266"/>
            <a:ext cx="8603087" cy="216654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HelveticaNeueLT Std Bold"/>
                <a:cs typeface="HelveticaNeueLT Std Bold"/>
              </a:rPr>
              <a:t>State of MI Support for the UI Interface: Promoting University-Industry Collaborations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Helvetica Neue"/>
              <a:cs typeface="Helvetica Neue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Helvetica Neue"/>
                <a:cs typeface="Helvetica Neue"/>
              </a:rPr>
              <a:t>Moderators: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Helvetica Neue"/>
                <a:cs typeface="Helvetica Neue"/>
              </a:rPr>
              <a:t>Denise Graves 								     Jeff Myers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Helvetica Neue"/>
                <a:cs typeface="Helvetica Neue"/>
              </a:rPr>
              <a:t>University Relations Director				     Associate Director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Helvetica Neue"/>
                <a:cs typeface="Helvetica Neue"/>
              </a:rPr>
              <a:t>Michigan Economic Development Corporation   MSU Business-CONNECT</a:t>
            </a:r>
          </a:p>
          <a:p>
            <a:pPr algn="l"/>
            <a:endParaRPr lang="en-US" sz="2000" dirty="0" smtClean="0">
              <a:solidFill>
                <a:srgbClr val="807669"/>
              </a:solidFill>
              <a:latin typeface="Helvetica Neue"/>
              <a:cs typeface="Helvetica Neue"/>
            </a:endParaRPr>
          </a:p>
          <a:p>
            <a:pPr algn="l"/>
            <a:endParaRPr lang="en-US" sz="2000" dirty="0" smtClean="0">
              <a:solidFill>
                <a:srgbClr val="807669"/>
              </a:solidFill>
              <a:latin typeface="Helvetica Neue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6789" y="66774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8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892" y="1753830"/>
            <a:ext cx="7439775" cy="378685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Clr>
                <a:srgbClr val="A8CF43"/>
              </a:buClr>
            </a:pPr>
            <a:endParaRPr lang="en-US" sz="1800" dirty="0">
              <a:solidFill>
                <a:srgbClr val="807669"/>
              </a:solidFill>
              <a:latin typeface="65 Helvetica Medium"/>
              <a:cs typeface="HelveticaNeueLT Std"/>
            </a:endParaRPr>
          </a:p>
          <a:p>
            <a:pPr marL="0" indent="0">
              <a:lnSpc>
                <a:spcPct val="110000"/>
              </a:lnSpc>
              <a:buClr>
                <a:srgbClr val="A8CF43"/>
              </a:buClr>
              <a:buNone/>
            </a:pPr>
            <a:endParaRPr lang="en-US" sz="1800" dirty="0">
              <a:solidFill>
                <a:srgbClr val="807669"/>
              </a:solidFill>
              <a:latin typeface="65 Helvetica Medium"/>
              <a:cs typeface="HelveticaNeueLT Std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6328" y="650710"/>
            <a:ext cx="8375224" cy="1103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75 Helvetica Bold"/>
                <a:cs typeface="75 Helvetica Bold"/>
              </a:rPr>
              <a:t>State of Michigan Support Programs for the UI Interface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24193" y="6434085"/>
            <a:ext cx="313437" cy="334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rgbClr val="A8CF43"/>
                </a:solidFill>
                <a:latin typeface="65 Helvetica Medium"/>
                <a:cs typeface="65 Helvetica Medium"/>
              </a:rPr>
              <a:t>2</a:t>
            </a:r>
            <a:endParaRPr lang="en-US" sz="1600" dirty="0">
              <a:solidFill>
                <a:srgbClr val="A8CF43"/>
              </a:solidFill>
              <a:latin typeface="65 Helvetica Medium"/>
              <a:cs typeface="65 Helvetica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328" y="1932103"/>
            <a:ext cx="845989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65 Helvetica Medium"/>
              </a:rPr>
              <a:t>Grow and diversify the Michigan economy through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Technology innovation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Product commercialization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Acceleration of fast-growing companies</a:t>
            </a:r>
            <a:endParaRPr lang="en-US" sz="1600" dirty="0">
              <a:latin typeface="65 Helvetica Medium"/>
            </a:endParaRPr>
          </a:p>
          <a:p>
            <a:pPr>
              <a:lnSpc>
                <a:spcPct val="150000"/>
              </a:lnSpc>
            </a:pPr>
            <a:endParaRPr lang="en-US" sz="1600" dirty="0" smtClean="0">
              <a:latin typeface="65 Helvetica Medium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65 Helvetica Medium"/>
              </a:rPr>
              <a:t>With a mandate to create more and better jobs and enhance the dynamics of the Michigan economy</a:t>
            </a:r>
            <a:endParaRPr lang="en-US" sz="2400" dirty="0">
              <a:latin typeface="65 Helvetica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148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06328" y="650710"/>
            <a:ext cx="8375224" cy="794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75 Helvetica Bold"/>
                <a:cs typeface="75 Helvetica Bold"/>
              </a:rPr>
              <a:t>University – Industry Collaboration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24193" y="6434085"/>
            <a:ext cx="313437" cy="334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rgbClr val="A8CF43"/>
                </a:solidFill>
                <a:latin typeface="65 Helvetica Medium"/>
                <a:cs typeface="65 Helvetica Medium"/>
              </a:rPr>
              <a:t>3</a:t>
            </a:r>
            <a:endParaRPr lang="en-US" sz="1600" dirty="0">
              <a:solidFill>
                <a:srgbClr val="A8CF43"/>
              </a:solidFill>
              <a:latin typeface="65 Helvetica Medium"/>
              <a:cs typeface="65 Helvetica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328" y="1720138"/>
            <a:ext cx="811786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65 Helvetica Medium"/>
              </a:rPr>
              <a:t>Programmatic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65 Helvetica Medium"/>
              </a:rPr>
              <a:t>Early stage proof of concept fund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Industry support in vetting of very early stage university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65 Helvetica Medium"/>
              </a:rPr>
              <a:t>Michigan Translational Research and Commercialization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65 Helvetica Medium"/>
              </a:rPr>
              <a:t>4 innovation hubs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65 Helvetica Medium"/>
              </a:rPr>
              <a:t>Industry support on oversight committee and project mentoring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65 Helvetica Medium"/>
              </a:rPr>
              <a:t>Technology Transfer Talent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Industry support through mentors in residence and introductions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65 Helvetica Medium"/>
              </a:rPr>
              <a:t>Michigan Corporation Relations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Matching funds for industry/university research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Matching funds for student interns at small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65 Helvetica Medium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807669"/>
              </a:solidFill>
              <a:latin typeface="65 Helvetica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563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06328" y="650710"/>
            <a:ext cx="8375224" cy="794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75 Helvetica Bold"/>
                <a:cs typeface="75 Helvetica Bold"/>
              </a:rPr>
              <a:t>Michigan State University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24193" y="6434085"/>
            <a:ext cx="313437" cy="334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rgbClr val="A8CF43"/>
                </a:solidFill>
                <a:latin typeface="65 Helvetica Medium"/>
                <a:cs typeface="65 Helvetica Medium"/>
              </a:rPr>
              <a:t>4</a:t>
            </a:r>
            <a:endParaRPr lang="en-US" sz="1600" dirty="0">
              <a:solidFill>
                <a:srgbClr val="A8CF43"/>
              </a:solidFill>
              <a:latin typeface="65 Helvetica Medium"/>
              <a:cs typeface="65 Helvetica Medium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28" y="2085602"/>
            <a:ext cx="3960897" cy="88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214" y="2152650"/>
            <a:ext cx="3810312" cy="1076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8087fcc1-f054-41cd-a8ac-571f1cd6a1dc" descr="7DC3866E-CFBC-44B9-A542-55552AE9D07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28" y="4271809"/>
            <a:ext cx="4455885" cy="86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6"/>
          <a:stretch/>
        </p:blipFill>
        <p:spPr bwMode="auto">
          <a:xfrm>
            <a:off x="6037814" y="4000192"/>
            <a:ext cx="1673446" cy="114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2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06328" y="650710"/>
            <a:ext cx="8375224" cy="794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  <a:latin typeface="75 Helvetica Bold"/>
                <a:cs typeface="75 Helvetica Bold"/>
              </a:rPr>
              <a:t>MSU Business-CONNECT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24193" y="6434085"/>
            <a:ext cx="313437" cy="334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rgbClr val="A8CF43"/>
                </a:solidFill>
                <a:latin typeface="65 Helvetica Medium"/>
                <a:cs typeface="65 Helvetica Medium"/>
              </a:rPr>
              <a:t>3</a:t>
            </a:r>
            <a:endParaRPr lang="en-US" sz="1600" dirty="0">
              <a:solidFill>
                <a:srgbClr val="A8CF43"/>
              </a:solidFill>
              <a:latin typeface="65 Helvetica Medium"/>
              <a:cs typeface="65 Helvetica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328" y="1448398"/>
            <a:ext cx="81178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65 Helvetica Medium"/>
              </a:rPr>
              <a:t>Connecting Industry to University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65 Helvetica Medium"/>
            </a:endParaRPr>
          </a:p>
          <a:p>
            <a:r>
              <a:rPr lang="en-US" dirty="0" smtClean="0">
                <a:latin typeface="65 Helvetica Medium"/>
              </a:rPr>
              <a:t>	Many engagement pathways via MEDC-supported programs including:</a:t>
            </a:r>
          </a:p>
          <a:p>
            <a:endParaRPr lang="en-US" dirty="0" smtClean="0">
              <a:latin typeface="65 Helvetica Medium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65 Helvetica Medium"/>
              </a:rPr>
              <a:t>Small Company Innovation Program (SCIP</a:t>
            </a:r>
            <a:r>
              <a:rPr lang="en-US" sz="1600" dirty="0" smtClean="0">
                <a:latin typeface="65 Helvetica Medium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Supporting industry-university projects at Michigan public universities </a:t>
            </a:r>
            <a:endParaRPr lang="en-US" sz="1600" dirty="0">
              <a:latin typeface="65 Helvetica Medium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65 Helvetica Medium"/>
              </a:rPr>
              <a:t>Reverie project provides a successful SCIP example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65 Helvetica Medium"/>
            </a:endParaRPr>
          </a:p>
          <a:p>
            <a:r>
              <a:rPr lang="en-US" dirty="0" smtClean="0">
                <a:latin typeface="65 Helvetica Medium"/>
              </a:rPr>
              <a:t>	SCIP program results since 2012 *</a:t>
            </a:r>
          </a:p>
          <a:p>
            <a:endParaRPr lang="en-US" dirty="0" smtClean="0">
              <a:latin typeface="65 Helvetica Medium"/>
            </a:endParaRPr>
          </a:p>
          <a:p>
            <a:r>
              <a:rPr lang="en-US" dirty="0">
                <a:latin typeface="65 Helvetica Medium"/>
              </a:rPr>
              <a:t>	</a:t>
            </a:r>
            <a:r>
              <a:rPr lang="en-US" dirty="0" smtClean="0">
                <a:latin typeface="65 Helvetica Medium"/>
              </a:rPr>
              <a:t>• </a:t>
            </a:r>
            <a:r>
              <a:rPr lang="en-US" sz="1600" dirty="0" smtClean="0">
                <a:latin typeface="65 Helvetica Medium"/>
              </a:rPr>
              <a:t>162 </a:t>
            </a:r>
            <a:r>
              <a:rPr lang="en-US" sz="1600" dirty="0">
                <a:latin typeface="65 Helvetica Medium"/>
              </a:rPr>
              <a:t>companies </a:t>
            </a:r>
            <a:r>
              <a:rPr lang="en-US" sz="1600" dirty="0" smtClean="0">
                <a:latin typeface="65 Helvetica Medium"/>
              </a:rPr>
              <a:t>served</a:t>
            </a:r>
          </a:p>
          <a:p>
            <a:r>
              <a:rPr lang="en-US" sz="1600" dirty="0" smtClean="0">
                <a:latin typeface="65 Helvetica Medium"/>
              </a:rPr>
              <a:t>	</a:t>
            </a:r>
            <a:r>
              <a:rPr lang="en-US" sz="1600" dirty="0">
                <a:latin typeface="65 Helvetica Medium"/>
              </a:rPr>
              <a:t>• </a:t>
            </a:r>
            <a:r>
              <a:rPr lang="en-US" sz="1600" dirty="0" smtClean="0">
                <a:latin typeface="65 Helvetica Medium"/>
              </a:rPr>
              <a:t>101 SCIP projects funded </a:t>
            </a:r>
            <a:r>
              <a:rPr lang="en-US" sz="1600" dirty="0">
                <a:latin typeface="65 Helvetica Medium"/>
              </a:rPr>
              <a:t>at 12 different </a:t>
            </a:r>
            <a:r>
              <a:rPr lang="en-US" sz="1600" dirty="0" smtClean="0">
                <a:latin typeface="65 Helvetica Medium"/>
              </a:rPr>
              <a:t>universities</a:t>
            </a:r>
            <a:endParaRPr lang="en-US" sz="1600" dirty="0">
              <a:latin typeface="65 Helvetica Medium"/>
            </a:endParaRPr>
          </a:p>
          <a:p>
            <a:r>
              <a:rPr lang="en-US" sz="1600" dirty="0" smtClean="0">
                <a:latin typeface="65 Helvetica Medium"/>
              </a:rPr>
              <a:t>	• </a:t>
            </a:r>
            <a:r>
              <a:rPr lang="en-US" sz="1600" dirty="0">
                <a:latin typeface="65 Helvetica Medium"/>
              </a:rPr>
              <a:t>$164MM in new </a:t>
            </a:r>
            <a:r>
              <a:rPr lang="en-US" sz="1600" dirty="0" smtClean="0">
                <a:latin typeface="65 Helvetica Medium"/>
              </a:rPr>
              <a:t>sales</a:t>
            </a:r>
          </a:p>
          <a:p>
            <a:r>
              <a:rPr lang="en-US" sz="1600" dirty="0" smtClean="0">
                <a:latin typeface="65 Helvetica Medium"/>
              </a:rPr>
              <a:t>	</a:t>
            </a:r>
            <a:r>
              <a:rPr lang="en-US" sz="1600" dirty="0">
                <a:latin typeface="65 Helvetica Medium"/>
              </a:rPr>
              <a:t>• </a:t>
            </a:r>
            <a:r>
              <a:rPr lang="en-US" sz="1600" dirty="0" smtClean="0">
                <a:latin typeface="65 Helvetica Medium"/>
              </a:rPr>
              <a:t>$102MM </a:t>
            </a:r>
            <a:r>
              <a:rPr lang="en-US" sz="1600" dirty="0">
                <a:latin typeface="65 Helvetica Medium"/>
              </a:rPr>
              <a:t>in new </a:t>
            </a:r>
            <a:r>
              <a:rPr lang="en-US" sz="1600" dirty="0" smtClean="0">
                <a:latin typeface="65 Helvetica Medium"/>
              </a:rPr>
              <a:t>investment</a:t>
            </a:r>
            <a:endParaRPr lang="en-US" sz="1600" dirty="0">
              <a:latin typeface="65 Helvetica Medium"/>
            </a:endParaRPr>
          </a:p>
          <a:p>
            <a:r>
              <a:rPr lang="en-US" sz="1600" dirty="0" smtClean="0">
                <a:latin typeface="65 Helvetica Medium"/>
              </a:rPr>
              <a:t>	• </a:t>
            </a:r>
            <a:r>
              <a:rPr lang="en-US" sz="1600" dirty="0">
                <a:latin typeface="65 Helvetica Medium"/>
              </a:rPr>
              <a:t>256 Jobs </a:t>
            </a:r>
            <a:r>
              <a:rPr lang="en-US" sz="1600" dirty="0" smtClean="0">
                <a:latin typeface="65 Helvetica Medium"/>
              </a:rPr>
              <a:t>created &amp; </a:t>
            </a:r>
            <a:r>
              <a:rPr lang="en-US" sz="1600" dirty="0">
                <a:latin typeface="65 Helvetica Medium"/>
              </a:rPr>
              <a:t>2132 Jobs retained</a:t>
            </a:r>
          </a:p>
          <a:p>
            <a:endParaRPr lang="en-US" sz="1200" dirty="0" smtClean="0">
              <a:latin typeface="65 Helvetica Medium"/>
            </a:endParaRPr>
          </a:p>
          <a:p>
            <a:r>
              <a:rPr lang="en-US" sz="1200" dirty="0" smtClean="0">
                <a:latin typeface="65 Helvetica Medium"/>
              </a:rPr>
              <a:t>	* Source: </a:t>
            </a:r>
            <a:r>
              <a:rPr lang="en-US" sz="1200" i="1" dirty="0" smtClean="0">
                <a:latin typeface="65 Helvetica Medium"/>
              </a:rPr>
              <a:t>UM Economic Growth Institute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807669"/>
              </a:solidFill>
              <a:latin typeface="65 Helvetica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875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06328" y="650710"/>
            <a:ext cx="8375224" cy="794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75 Helvetica Bold"/>
                <a:cs typeface="75 Helvetica Bold"/>
              </a:rPr>
              <a:t>Panel Discussion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24193" y="6434085"/>
            <a:ext cx="313437" cy="334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smtClean="0">
                <a:solidFill>
                  <a:srgbClr val="A8CF43"/>
                </a:solidFill>
                <a:latin typeface="65 Helvetica Medium"/>
                <a:cs typeface="65 Helvetica Medium"/>
              </a:rPr>
              <a:t>4</a:t>
            </a:r>
            <a:endParaRPr lang="en-US" sz="1600" dirty="0">
              <a:solidFill>
                <a:srgbClr val="A8CF43"/>
              </a:solidFill>
              <a:latin typeface="65 Helvetica Medium"/>
              <a:cs typeface="65 Helvetica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896" y="2432725"/>
            <a:ext cx="8289656" cy="2724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65 Helvetica Medium"/>
              </a:rPr>
              <a:t>Scott </a:t>
            </a:r>
            <a:r>
              <a:rPr lang="en-US" sz="2000" b="1" dirty="0" smtClean="0">
                <a:latin typeface="65 Helvetica Medium"/>
              </a:rPr>
              <a:t>Jorgensen, Research Fellow </a:t>
            </a:r>
            <a:r>
              <a:rPr lang="en-US" sz="2000" b="1" dirty="0" smtClean="0">
                <a:latin typeface="65 Helvetica Medium"/>
              </a:rPr>
              <a:t>- General Motors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65 Helvetica Medium"/>
              </a:rPr>
              <a:t>Brett </a:t>
            </a:r>
            <a:r>
              <a:rPr lang="en-US" sz="2000" b="1" dirty="0" smtClean="0">
                <a:latin typeface="65 Helvetica Medium"/>
              </a:rPr>
              <a:t>Hinds, Chief Engineer </a:t>
            </a:r>
            <a:r>
              <a:rPr lang="en-US" sz="2000" b="1" dirty="0" smtClean="0">
                <a:latin typeface="65 Helvetica Medium"/>
              </a:rPr>
              <a:t>- Ford Motor Company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65 Helvetica Medium"/>
              </a:rPr>
              <a:t>Chris </a:t>
            </a:r>
            <a:r>
              <a:rPr lang="en-US" sz="2000" b="1" dirty="0" smtClean="0">
                <a:latin typeface="65 Helvetica Medium"/>
              </a:rPr>
              <a:t>Hewitt, Science Relation Manager </a:t>
            </a:r>
            <a:r>
              <a:rPr lang="en-US" sz="2000" b="1" dirty="0" smtClean="0">
                <a:latin typeface="65 Helvetica Medium"/>
              </a:rPr>
              <a:t>- BASF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65 Helvetica Medium"/>
              </a:rPr>
              <a:t>Lisa </a:t>
            </a:r>
            <a:r>
              <a:rPr lang="en-US" sz="2000" b="1" dirty="0" smtClean="0">
                <a:latin typeface="65 Helvetica Medium"/>
              </a:rPr>
              <a:t>Tan, Chief Marketing Officer </a:t>
            </a:r>
            <a:r>
              <a:rPr lang="en-US" sz="2000" b="1" dirty="0" smtClean="0">
                <a:latin typeface="65 Helvetica Medium"/>
              </a:rPr>
              <a:t>- Reverie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65 Helvetica Medium"/>
              </a:rPr>
              <a:t>Meera </a:t>
            </a:r>
            <a:r>
              <a:rPr lang="en-US" sz="2000" b="1" dirty="0" smtClean="0">
                <a:latin typeface="65 Helvetica Medium"/>
              </a:rPr>
              <a:t>Vijan, Mentor in Residence </a:t>
            </a:r>
            <a:r>
              <a:rPr lang="en-US" sz="2000" b="1" dirty="0" smtClean="0">
                <a:latin typeface="65 Helvetica Medium"/>
              </a:rPr>
              <a:t>- University of Michigan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rgbClr val="807669"/>
              </a:solidFill>
              <a:latin typeface="65 Helvetica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26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7013</TotalTime>
  <Words>186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65 Helvetica Medium</vt:lpstr>
      <vt:lpstr>75 Helvetica Bold</vt:lpstr>
      <vt:lpstr>Arial</vt:lpstr>
      <vt:lpstr>Calibri</vt:lpstr>
      <vt:lpstr>Helvetica Neue</vt:lpstr>
      <vt:lpstr>HelveticaNeueLT Std</vt:lpstr>
      <vt:lpstr>HelveticaNeueLT Std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Altitude Marketing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Borrelli</dc:creator>
  <cp:lastModifiedBy>Denise Graves (MEDC)</cp:lastModifiedBy>
  <cp:revision>112</cp:revision>
  <dcterms:created xsi:type="dcterms:W3CDTF">2015-05-14T16:26:29Z</dcterms:created>
  <dcterms:modified xsi:type="dcterms:W3CDTF">2017-09-18T23:51:04Z</dcterms:modified>
</cp:coreProperties>
</file>