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5" r:id="rId3"/>
    <p:sldMasterId id="2147483758" r:id="rId4"/>
  </p:sldMasterIdLst>
  <p:notesMasterIdLst>
    <p:notesMasterId r:id="rId23"/>
  </p:notesMasterIdLst>
  <p:handoutMasterIdLst>
    <p:handoutMasterId r:id="rId24"/>
  </p:handoutMasterIdLst>
  <p:sldIdLst>
    <p:sldId id="644" r:id="rId5"/>
    <p:sldId id="565" r:id="rId6"/>
    <p:sldId id="573" r:id="rId7"/>
    <p:sldId id="471" r:id="rId8"/>
    <p:sldId id="474" r:id="rId9"/>
    <p:sldId id="480" r:id="rId10"/>
    <p:sldId id="637" r:id="rId11"/>
    <p:sldId id="590" r:id="rId12"/>
    <p:sldId id="591" r:id="rId13"/>
    <p:sldId id="594" r:id="rId14"/>
    <p:sldId id="593" r:id="rId15"/>
    <p:sldId id="639" r:id="rId16"/>
    <p:sldId id="482" r:id="rId17"/>
    <p:sldId id="682" r:id="rId18"/>
    <p:sldId id="485" r:id="rId19"/>
    <p:sldId id="524" r:id="rId20"/>
    <p:sldId id="516" r:id="rId21"/>
    <p:sldId id="521" r:id="rId22"/>
  </p:sldIdLst>
  <p:sldSz cx="6858000" cy="51435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2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94750"/>
    <a:srgbClr val="6C7E92"/>
    <a:srgbClr val="4080BF"/>
    <a:srgbClr val="658BA8"/>
    <a:srgbClr val="082E65"/>
    <a:srgbClr val="B50023"/>
    <a:srgbClr val="0E1430"/>
    <a:srgbClr val="8B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5" autoAdjust="0"/>
    <p:restoredTop sz="79463" autoAdjust="0"/>
  </p:normalViewPr>
  <p:slideViewPr>
    <p:cSldViewPr snapToGrid="0">
      <p:cViewPr>
        <p:scale>
          <a:sx n="110" d="100"/>
          <a:sy n="110" d="100"/>
        </p:scale>
        <p:origin x="1392" y="-344"/>
      </p:cViewPr>
      <p:guideLst>
        <p:guide orient="horz" pos="1620"/>
        <p:guide pos="2160"/>
        <p:guide orient="horz"/>
        <p:guide pos="2120"/>
      </p:guideLst>
    </p:cSldViewPr>
  </p:slideViewPr>
  <p:outlineViewPr>
    <p:cViewPr>
      <p:scale>
        <a:sx n="33" d="100"/>
        <a:sy n="33" d="100"/>
      </p:scale>
      <p:origin x="0" y="-92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BECC7A-39C3-F04F-9F41-52932310500F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9491D0-101E-6742-8A2B-7D3572A69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94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0F5EF5-CBAB-D249-8C91-5401BAFBD271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706E9B-9AED-9746-BB55-852DD7C5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3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25" y="755650"/>
            <a:ext cx="5038725" cy="3779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3F707-769F-434F-83D7-F4BABBD12AC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4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279D9D-F0C8-4CFD-98D4-A87D607EEEF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47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ADF67-3712-45D3-805E-B4A44FA9F06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1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33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06E9B-9AED-9746-BB55-852DD7C56E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5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06E9B-9AED-9746-BB55-852DD7C56E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3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06E9B-9AED-9746-BB55-852DD7C56E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2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06E9B-9AED-9746-BB55-852DD7C56E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53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5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6033" indent="-275397" defTabSz="9225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1589" indent="-220318" defTabSz="9225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2224" indent="-220318" defTabSz="9225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82860" indent="-220318" defTabSz="92258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23495" indent="-220318" defTabSz="922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64131" indent="-220318" defTabSz="922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04767" indent="-220318" defTabSz="922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45402" indent="-220318" defTabSz="9225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AD3D5C5-EE1A-46DC-A0E9-FEB3787B9F84}" type="slidenum">
              <a:rPr lang="en-US">
                <a:solidFill>
                  <a:prstClr val="black"/>
                </a:solidFill>
              </a:rPr>
              <a:pPr eaLnBrk="1" hangingPunct="1"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013460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7535-0DD1-BD49-82B7-D4810CB2CB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6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400" baseline="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06E9B-9AED-9746-BB55-852DD7C56E6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4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400" baseline="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06E9B-9AED-9746-BB55-852DD7C56E6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63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28B8-678F-4F26-B6AC-5DCEFDBC113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6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57108">
              <a:defRPr/>
            </a:pPr>
            <a:endParaRPr lang="en-US" sz="1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D28B8-678F-4F26-B6AC-5DCEFDBC113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30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6E928-85EC-E946-AB5C-BCC476895AE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27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5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50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13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4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3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9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3"/>
            <a:ext cx="154305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3"/>
            <a:ext cx="451485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89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4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0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81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21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62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03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4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84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2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3305179"/>
            <a:ext cx="5829300" cy="1021556"/>
          </a:xfrm>
        </p:spPr>
        <p:txBody>
          <a:bodyPr anchor="t"/>
          <a:lstStyle>
            <a:lvl1pPr algn="l">
              <a:defRPr sz="2081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180038"/>
            <a:ext cx="5829300" cy="1125140"/>
          </a:xfrm>
        </p:spPr>
        <p:txBody>
          <a:bodyPr anchor="b"/>
          <a:lstStyle>
            <a:lvl1pPr marL="0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1pPr>
            <a:lvl2pPr marL="240665" indent="0">
              <a:buNone/>
              <a:defRPr sz="956">
                <a:solidFill>
                  <a:schemeClr val="tx1">
                    <a:tint val="75000"/>
                  </a:schemeClr>
                </a:solidFill>
              </a:defRPr>
            </a:lvl2pPr>
            <a:lvl3pPr marL="481329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3pPr>
            <a:lvl4pPr marL="72199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4pPr>
            <a:lvl5pPr marL="962657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5pPr>
            <a:lvl6pPr marL="1203322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6pPr>
            <a:lvl7pPr marL="1443986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7pPr>
            <a:lvl8pPr marL="1684651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8pPr>
            <a:lvl9pPr marL="1925315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3"/>
            <a:ext cx="3028950" cy="3394472"/>
          </a:xfrm>
        </p:spPr>
        <p:txBody>
          <a:bodyPr/>
          <a:lstStyle>
            <a:lvl1pPr>
              <a:defRPr sz="1463"/>
            </a:lvl1pPr>
            <a:lvl2pPr>
              <a:defRPr sz="1238"/>
            </a:lvl2pPr>
            <a:lvl3pPr>
              <a:defRPr sz="1069"/>
            </a:lvl3pPr>
            <a:lvl4pPr>
              <a:defRPr sz="956"/>
            </a:lvl4pPr>
            <a:lvl5pPr>
              <a:defRPr sz="956"/>
            </a:lvl5pPr>
            <a:lvl6pPr>
              <a:defRPr sz="956"/>
            </a:lvl6pPr>
            <a:lvl7pPr>
              <a:defRPr sz="956"/>
            </a:lvl7pPr>
            <a:lvl8pPr>
              <a:defRPr sz="956"/>
            </a:lvl8pPr>
            <a:lvl9pPr>
              <a:defRPr sz="9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3"/>
            <a:ext cx="3028950" cy="3394472"/>
          </a:xfrm>
        </p:spPr>
        <p:txBody>
          <a:bodyPr/>
          <a:lstStyle>
            <a:lvl1pPr>
              <a:defRPr sz="1463"/>
            </a:lvl1pPr>
            <a:lvl2pPr>
              <a:defRPr sz="1238"/>
            </a:lvl2pPr>
            <a:lvl3pPr>
              <a:defRPr sz="1069"/>
            </a:lvl3pPr>
            <a:lvl4pPr>
              <a:defRPr sz="956"/>
            </a:lvl4pPr>
            <a:lvl5pPr>
              <a:defRPr sz="956"/>
            </a:lvl5pPr>
            <a:lvl6pPr>
              <a:defRPr sz="956"/>
            </a:lvl6pPr>
            <a:lvl7pPr>
              <a:defRPr sz="956"/>
            </a:lvl7pPr>
            <a:lvl8pPr>
              <a:defRPr sz="956"/>
            </a:lvl8pPr>
            <a:lvl9pPr>
              <a:defRPr sz="9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6"/>
            <a:ext cx="3030141" cy="479822"/>
          </a:xfrm>
        </p:spPr>
        <p:txBody>
          <a:bodyPr anchor="b"/>
          <a:lstStyle>
            <a:lvl1pPr marL="0" indent="0">
              <a:buNone/>
              <a:defRPr sz="1238" b="1"/>
            </a:lvl1pPr>
            <a:lvl2pPr marL="240665" indent="0">
              <a:buNone/>
              <a:defRPr sz="1069" b="1"/>
            </a:lvl2pPr>
            <a:lvl3pPr marL="481329" indent="0">
              <a:buNone/>
              <a:defRPr sz="956" b="1"/>
            </a:lvl3pPr>
            <a:lvl4pPr marL="721993" indent="0">
              <a:buNone/>
              <a:defRPr sz="844" b="1"/>
            </a:lvl4pPr>
            <a:lvl5pPr marL="962657" indent="0">
              <a:buNone/>
              <a:defRPr sz="844" b="1"/>
            </a:lvl5pPr>
            <a:lvl6pPr marL="1203322" indent="0">
              <a:buNone/>
              <a:defRPr sz="844" b="1"/>
            </a:lvl6pPr>
            <a:lvl7pPr marL="1443986" indent="0">
              <a:buNone/>
              <a:defRPr sz="844" b="1"/>
            </a:lvl7pPr>
            <a:lvl8pPr marL="1684651" indent="0">
              <a:buNone/>
              <a:defRPr sz="844" b="1"/>
            </a:lvl8pPr>
            <a:lvl9pPr marL="1925315" indent="0">
              <a:buNone/>
              <a:defRPr sz="8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8"/>
            <a:ext cx="3030141" cy="2963466"/>
          </a:xfrm>
        </p:spPr>
        <p:txBody>
          <a:bodyPr/>
          <a:lstStyle>
            <a:lvl1pPr>
              <a:defRPr sz="1238"/>
            </a:lvl1pPr>
            <a:lvl2pPr>
              <a:defRPr sz="1069"/>
            </a:lvl2pPr>
            <a:lvl3pPr>
              <a:defRPr sz="956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1151336"/>
            <a:ext cx="3031331" cy="479822"/>
          </a:xfrm>
        </p:spPr>
        <p:txBody>
          <a:bodyPr anchor="b"/>
          <a:lstStyle>
            <a:lvl1pPr marL="0" indent="0">
              <a:buNone/>
              <a:defRPr sz="1238" b="1"/>
            </a:lvl1pPr>
            <a:lvl2pPr marL="240665" indent="0">
              <a:buNone/>
              <a:defRPr sz="1069" b="1"/>
            </a:lvl2pPr>
            <a:lvl3pPr marL="481329" indent="0">
              <a:buNone/>
              <a:defRPr sz="956" b="1"/>
            </a:lvl3pPr>
            <a:lvl4pPr marL="721993" indent="0">
              <a:buNone/>
              <a:defRPr sz="844" b="1"/>
            </a:lvl4pPr>
            <a:lvl5pPr marL="962657" indent="0">
              <a:buNone/>
              <a:defRPr sz="844" b="1"/>
            </a:lvl5pPr>
            <a:lvl6pPr marL="1203322" indent="0">
              <a:buNone/>
              <a:defRPr sz="844" b="1"/>
            </a:lvl6pPr>
            <a:lvl7pPr marL="1443986" indent="0">
              <a:buNone/>
              <a:defRPr sz="844" b="1"/>
            </a:lvl7pPr>
            <a:lvl8pPr marL="1684651" indent="0">
              <a:buNone/>
              <a:defRPr sz="844" b="1"/>
            </a:lvl8pPr>
            <a:lvl9pPr marL="1925315" indent="0">
              <a:buNone/>
              <a:defRPr sz="8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1631158"/>
            <a:ext cx="3031331" cy="2963466"/>
          </a:xfrm>
        </p:spPr>
        <p:txBody>
          <a:bodyPr/>
          <a:lstStyle>
            <a:lvl1pPr>
              <a:defRPr sz="1238"/>
            </a:lvl1pPr>
            <a:lvl2pPr>
              <a:defRPr sz="1069"/>
            </a:lvl2pPr>
            <a:lvl3pPr>
              <a:defRPr sz="956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10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204793"/>
            <a:ext cx="3833813" cy="4389835"/>
          </a:xfrm>
        </p:spPr>
        <p:txBody>
          <a:bodyPr/>
          <a:lstStyle>
            <a:lvl1pPr>
              <a:defRPr sz="1688"/>
            </a:lvl1pPr>
            <a:lvl2pPr>
              <a:defRPr sz="1463"/>
            </a:lvl2pPr>
            <a:lvl3pPr>
              <a:defRPr sz="1238"/>
            </a:lvl3pPr>
            <a:lvl4pPr>
              <a:defRPr sz="1069"/>
            </a:lvl4pPr>
            <a:lvl5pPr>
              <a:defRPr sz="1069"/>
            </a:lvl5pPr>
            <a:lvl6pPr>
              <a:defRPr sz="1069"/>
            </a:lvl6pPr>
            <a:lvl7pPr>
              <a:defRPr sz="1069"/>
            </a:lvl7pPr>
            <a:lvl8pPr>
              <a:defRPr sz="1069"/>
            </a:lvl8pPr>
            <a:lvl9pPr>
              <a:defRPr sz="10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731"/>
            </a:lvl1pPr>
            <a:lvl2pPr marL="240665" indent="0">
              <a:buNone/>
              <a:defRPr sz="619"/>
            </a:lvl2pPr>
            <a:lvl3pPr marL="481329" indent="0">
              <a:buNone/>
              <a:defRPr sz="506"/>
            </a:lvl3pPr>
            <a:lvl4pPr marL="721993" indent="0">
              <a:buNone/>
              <a:defRPr sz="450"/>
            </a:lvl4pPr>
            <a:lvl5pPr marL="962657" indent="0">
              <a:buNone/>
              <a:defRPr sz="450"/>
            </a:lvl5pPr>
            <a:lvl6pPr marL="1203322" indent="0">
              <a:buNone/>
              <a:defRPr sz="450"/>
            </a:lvl6pPr>
            <a:lvl7pPr marL="1443986" indent="0">
              <a:buNone/>
              <a:defRPr sz="450"/>
            </a:lvl7pPr>
            <a:lvl8pPr marL="1684651" indent="0">
              <a:buNone/>
              <a:defRPr sz="450"/>
            </a:lvl8pPr>
            <a:lvl9pPr marL="1925315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36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0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1688"/>
            </a:lvl1pPr>
            <a:lvl2pPr marL="240665" indent="0">
              <a:buNone/>
              <a:defRPr sz="1463"/>
            </a:lvl2pPr>
            <a:lvl3pPr marL="481329" indent="0">
              <a:buNone/>
              <a:defRPr sz="1238"/>
            </a:lvl3pPr>
            <a:lvl4pPr marL="721993" indent="0">
              <a:buNone/>
              <a:defRPr sz="1069"/>
            </a:lvl4pPr>
            <a:lvl5pPr marL="962657" indent="0">
              <a:buNone/>
              <a:defRPr sz="1069"/>
            </a:lvl5pPr>
            <a:lvl6pPr marL="1203322" indent="0">
              <a:buNone/>
              <a:defRPr sz="1069"/>
            </a:lvl6pPr>
            <a:lvl7pPr marL="1443986" indent="0">
              <a:buNone/>
              <a:defRPr sz="1069"/>
            </a:lvl7pPr>
            <a:lvl8pPr marL="1684651" indent="0">
              <a:buNone/>
              <a:defRPr sz="1069"/>
            </a:lvl8pPr>
            <a:lvl9pPr marL="1925315" indent="0">
              <a:buNone/>
              <a:defRPr sz="1069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6"/>
            <a:ext cx="4114800" cy="603647"/>
          </a:xfrm>
        </p:spPr>
        <p:txBody>
          <a:bodyPr/>
          <a:lstStyle>
            <a:lvl1pPr marL="0" indent="0">
              <a:buNone/>
              <a:defRPr sz="731"/>
            </a:lvl1pPr>
            <a:lvl2pPr marL="240665" indent="0">
              <a:buNone/>
              <a:defRPr sz="619"/>
            </a:lvl2pPr>
            <a:lvl3pPr marL="481329" indent="0">
              <a:buNone/>
              <a:defRPr sz="506"/>
            </a:lvl3pPr>
            <a:lvl4pPr marL="721993" indent="0">
              <a:buNone/>
              <a:defRPr sz="450"/>
            </a:lvl4pPr>
            <a:lvl5pPr marL="962657" indent="0">
              <a:buNone/>
              <a:defRPr sz="450"/>
            </a:lvl5pPr>
            <a:lvl6pPr marL="1203322" indent="0">
              <a:buNone/>
              <a:defRPr sz="450"/>
            </a:lvl6pPr>
            <a:lvl7pPr marL="1443986" indent="0">
              <a:buNone/>
              <a:defRPr sz="450"/>
            </a:lvl7pPr>
            <a:lvl8pPr marL="1684651" indent="0">
              <a:buNone/>
              <a:defRPr sz="450"/>
            </a:lvl8pPr>
            <a:lvl9pPr marL="1925315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83"/>
            <a:ext cx="154305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3"/>
            <a:ext cx="451485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24" y="125020"/>
            <a:ext cx="5992415" cy="478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9100" y="1133479"/>
            <a:ext cx="3028950" cy="3318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2350" y="1133479"/>
            <a:ext cx="3028950" cy="3318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 descr="nsf1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473" y="4515181"/>
            <a:ext cx="681530" cy="685470"/>
          </a:xfrm>
          <a:prstGeom prst="rect">
            <a:avLst/>
          </a:prstGeom>
        </p:spPr>
      </p:pic>
    </p:spTree>
    <p:extLst/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5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5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5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6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6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61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8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94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8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4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9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54783"/>
            <a:ext cx="154305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54783"/>
            <a:ext cx="451485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900115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900115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3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E54-A9B0-495C-88BD-2CC5D18697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2A2C-CDE1-4955-AA5A-24E4851E0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ner Title 1">
    <p:bg>
      <p:bgPr>
        <a:solidFill>
          <a:srgbClr val="51697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42900" y="2143053"/>
            <a:ext cx="61722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73BC58"/>
              </a:buClr>
              <a:buSzPct val="100000"/>
              <a:buFont typeface="Lato"/>
              <a:defRPr sz="3600" b="0">
                <a:solidFill>
                  <a:srgbClr val="73BC5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buFont typeface="Questrial"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417588" y="4749850"/>
            <a:ext cx="411524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317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85750" y="129778"/>
            <a:ext cx="61722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73BC58"/>
              </a:buClr>
              <a:buFont typeface="Lato"/>
              <a:defRPr b="0">
                <a:solidFill>
                  <a:srgbClr val="73BC5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buFont typeface="Source Sans Pro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285750" y="971551"/>
            <a:ext cx="61722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73BC58"/>
              </a:buClr>
              <a:buFont typeface="Source Sans Pro"/>
              <a:buChar char="▸"/>
              <a:defRPr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buClr>
                <a:srgbClr val="73BC58"/>
              </a:buClr>
              <a:buFont typeface="Source Sans Pro"/>
              <a:buChar char="▸"/>
              <a:defRPr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buClr>
                <a:srgbClr val="73BC58"/>
              </a:buClr>
              <a:buSzPct val="66666"/>
              <a:buFont typeface="Source Sans Pro"/>
              <a:buChar char="▸"/>
              <a:defRPr sz="135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buClr>
                <a:srgbClr val="5C6978"/>
              </a:buClr>
              <a:buSzPct val="100000"/>
              <a:buFont typeface="Source Sans Pro"/>
              <a:defRPr sz="105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buClr>
                <a:srgbClr val="5C6978"/>
              </a:buClr>
              <a:buSzPct val="100000"/>
              <a:buFont typeface="Source Sans Pro"/>
              <a:defRPr sz="90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buClr>
                <a:srgbClr val="5C6978"/>
              </a:buClr>
              <a:buSzPct val="100000"/>
              <a:buFont typeface="Source Sans Pro"/>
              <a:defRPr sz="90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buClr>
                <a:srgbClr val="5C6978"/>
              </a:buClr>
              <a:buSzPct val="100000"/>
              <a:buFont typeface="Source Sans Pro"/>
              <a:defRPr sz="90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buClr>
                <a:srgbClr val="5C6978"/>
              </a:buClr>
              <a:buSzPct val="100000"/>
              <a:buFont typeface="Source Sans Pro"/>
              <a:defRPr sz="90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buClr>
                <a:srgbClr val="5C6978"/>
              </a:buClr>
              <a:buSzPct val="100000"/>
              <a:buFont typeface="Source Sans Pro"/>
              <a:defRPr sz="90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417588" y="4749850"/>
            <a:ext cx="411524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5C697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/>
              <a:t>‹#›</a:t>
            </a:fld>
            <a:endParaRPr lang="en">
              <a:solidFill>
                <a:srgbClr val="5C697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3744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5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5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1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6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7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93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7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7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8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85570" tIns="42785" rIns="85570" bIns="427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3"/>
            <a:ext cx="6172200" cy="3394472"/>
          </a:xfrm>
          <a:prstGeom prst="rect">
            <a:avLst/>
          </a:prstGeom>
        </p:spPr>
        <p:txBody>
          <a:bodyPr vert="horz" lIns="85570" tIns="42785" rIns="85570" bIns="427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7"/>
            <a:ext cx="1600200" cy="273844"/>
          </a:xfrm>
          <a:prstGeom prst="rect">
            <a:avLst/>
          </a:prstGeom>
        </p:spPr>
        <p:txBody>
          <a:bodyPr vert="horz" lIns="85570" tIns="42785" rIns="85570" bIns="42785" rtlCol="0" anchor="ctr"/>
          <a:lstStyle>
            <a:lvl1pPr algn="l">
              <a:defRPr sz="6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1329"/>
            <a:fld id="{616CBE54-A9B0-495C-88BD-2CC5D18697E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81329"/>
              <a:t>9/27/17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7"/>
            <a:ext cx="2171700" cy="273844"/>
          </a:xfrm>
          <a:prstGeom prst="rect">
            <a:avLst/>
          </a:prstGeom>
        </p:spPr>
        <p:txBody>
          <a:bodyPr vert="horz" lIns="85570" tIns="42785" rIns="85570" bIns="42785" rtlCol="0" anchor="ctr"/>
          <a:lstStyle>
            <a:lvl1pPr algn="ctr">
              <a:defRPr sz="6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1329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7"/>
            <a:ext cx="1600200" cy="273844"/>
          </a:xfrm>
          <a:prstGeom prst="rect">
            <a:avLst/>
          </a:prstGeom>
        </p:spPr>
        <p:txBody>
          <a:bodyPr vert="horz" lIns="85570" tIns="42785" rIns="85570" bIns="42785" rtlCol="0" anchor="ctr"/>
          <a:lstStyle>
            <a:lvl1pPr algn="r">
              <a:defRPr sz="6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1329"/>
            <a:fld id="{24D62A2C-CDE1-4955-AA5A-24E4851E0DB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81329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74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81329" rtl="0" eaLnBrk="1" latinLnBrk="0" hangingPunct="1">
        <a:spcBef>
          <a:spcPct val="0"/>
        </a:spcBef>
        <a:buNone/>
        <a:defRPr sz="230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499" indent="-180499" algn="l" defTabSz="481329" rtl="0" eaLnBrk="1" latinLnBrk="0" hangingPunct="1">
        <a:spcBef>
          <a:spcPct val="20000"/>
        </a:spcBef>
        <a:buFont typeface="Arial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391080" indent="-150416" algn="l" defTabSz="481329" rtl="0" eaLnBrk="1" latinLnBrk="0" hangingPunct="1">
        <a:spcBef>
          <a:spcPct val="20000"/>
        </a:spcBef>
        <a:buFont typeface="Arial" pitchFamily="34" charset="0"/>
        <a:buChar char="–"/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601661" indent="-120332" algn="l" defTabSz="481329" rtl="0" eaLnBrk="1" latinLnBrk="0" hangingPunct="1">
        <a:spcBef>
          <a:spcPct val="20000"/>
        </a:spcBef>
        <a:buFont typeface="Arial" pitchFamily="34" charset="0"/>
        <a:buChar char="•"/>
        <a:defRPr sz="1238" kern="1200">
          <a:solidFill>
            <a:schemeClr val="tx1"/>
          </a:solidFill>
          <a:latin typeface="+mn-lt"/>
          <a:ea typeface="+mn-ea"/>
          <a:cs typeface="+mn-cs"/>
        </a:defRPr>
      </a:lvl3pPr>
      <a:lvl4pPr marL="842325" indent="-120332" algn="l" defTabSz="481329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4pPr>
      <a:lvl5pPr marL="1082990" indent="-120332" algn="l" defTabSz="481329" rtl="0" eaLnBrk="1" latinLnBrk="0" hangingPunct="1">
        <a:spcBef>
          <a:spcPct val="20000"/>
        </a:spcBef>
        <a:buFont typeface="Arial" pitchFamily="34" charset="0"/>
        <a:buChar char="»"/>
        <a:defRPr sz="1069" kern="1200">
          <a:solidFill>
            <a:schemeClr val="tx1"/>
          </a:solidFill>
          <a:latin typeface="+mn-lt"/>
          <a:ea typeface="+mn-ea"/>
          <a:cs typeface="+mn-cs"/>
        </a:defRPr>
      </a:lvl5pPr>
      <a:lvl6pPr marL="1323654" indent="-120332" algn="l" defTabSz="481329" rtl="0" eaLnBrk="1" latinLnBrk="0" hangingPunct="1">
        <a:spcBef>
          <a:spcPct val="20000"/>
        </a:spcBef>
        <a:buFont typeface="Arial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6pPr>
      <a:lvl7pPr marL="1564319" indent="-120332" algn="l" defTabSz="481329" rtl="0" eaLnBrk="1" latinLnBrk="0" hangingPunct="1">
        <a:spcBef>
          <a:spcPct val="20000"/>
        </a:spcBef>
        <a:buFont typeface="Arial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7pPr>
      <a:lvl8pPr marL="1804983" indent="-120332" algn="l" defTabSz="481329" rtl="0" eaLnBrk="1" latinLnBrk="0" hangingPunct="1">
        <a:spcBef>
          <a:spcPct val="20000"/>
        </a:spcBef>
        <a:buFont typeface="Arial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8pPr>
      <a:lvl9pPr marL="2045648" indent="-120332" algn="l" defTabSz="481329" rtl="0" eaLnBrk="1" latinLnBrk="0" hangingPunct="1">
        <a:spcBef>
          <a:spcPct val="20000"/>
        </a:spcBef>
        <a:buFont typeface="Arial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1pPr>
      <a:lvl2pPr marL="240665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2pPr>
      <a:lvl3pPr marL="481329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3pPr>
      <a:lvl4pPr marL="721993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4pPr>
      <a:lvl5pPr marL="962657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5pPr>
      <a:lvl6pPr marL="1203322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6pPr>
      <a:lvl7pPr marL="1443986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7pPr>
      <a:lvl8pPr marL="1684651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8pPr>
      <a:lvl9pPr marL="1925315" algn="l" defTabSz="481329" rtl="0" eaLnBrk="1" latinLnBrk="0" hangingPunct="1">
        <a:defRPr sz="9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fld id="{F85E8AEE-0D9B-F541-928C-73EE36A310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2"/>
              <a:t>9/27/17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fld id="{AB1178CA-AAE7-924A-A52C-73489C51B1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8AEE-0D9B-F541-928C-73EE36A310BA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78CA-AAE7-924A-A52C-73489C51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2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tiff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emf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eg"/><Relationship Id="rId1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jpe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tif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678"/>
          <a:stretch/>
        </p:blipFill>
        <p:spPr>
          <a:xfrm>
            <a:off x="0" y="0"/>
            <a:ext cx="6858000" cy="5606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227720"/>
            <a:ext cx="3752930" cy="2185917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9"/>
          <p:cNvCxnSpPr>
            <a:cxnSpLocks noChangeShapeType="1"/>
          </p:cNvCxnSpPr>
          <p:nvPr/>
        </p:nvCxnSpPr>
        <p:spPr bwMode="auto">
          <a:xfrm>
            <a:off x="177603" y="2704615"/>
            <a:ext cx="3370964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8153" y="2227720"/>
            <a:ext cx="3370964" cy="47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514350"/>
            <a:r>
              <a:rPr lang="en-US" sz="1650" b="1">
                <a:solidFill>
                  <a:prstClr val="black"/>
                </a:solidFill>
                <a:latin typeface="Arial" charset="0"/>
                <a:ea typeface="Osaka" charset="0"/>
                <a:cs typeface="Osaka" charset="0"/>
              </a:rPr>
              <a:t>Cybersecurity Panel Discussion</a:t>
            </a:r>
            <a:endParaRPr lang="en-US" sz="1650" b="1" dirty="0">
              <a:solidFill>
                <a:prstClr val="black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77602" y="2857035"/>
            <a:ext cx="3468423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92881" indent="-192881" defTabSz="514350">
              <a:spcBef>
                <a:spcPts val="150"/>
              </a:spcBef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Osaka" charset="0"/>
                <a:cs typeface="Osaka" charset="0"/>
              </a:rPr>
              <a:t>Farnam Jahanian</a:t>
            </a:r>
          </a:p>
          <a:p>
            <a:pPr marL="192881" indent="-192881" defTabSz="514350">
              <a:spcBef>
                <a:spcPts val="150"/>
              </a:spcBef>
            </a:pPr>
            <a:r>
              <a:rPr lang="en-US" sz="1200" i="1" dirty="0">
                <a:solidFill>
                  <a:prstClr val="black"/>
                </a:solidFill>
                <a:latin typeface="Arial" charset="0"/>
                <a:ea typeface="Osaka" charset="0"/>
                <a:cs typeface="Osaka" charset="0"/>
              </a:rPr>
              <a:t>Carnegie Mellon University</a:t>
            </a:r>
          </a:p>
          <a:p>
            <a:pPr marL="192881" indent="-192881" defTabSz="514350">
              <a:spcBef>
                <a:spcPts val="150"/>
              </a:spcBef>
            </a:pPr>
            <a:endParaRPr lang="en-US" sz="1200" i="1" dirty="0">
              <a:solidFill>
                <a:prstClr val="black"/>
              </a:solidFill>
              <a:latin typeface="Arial" charset="0"/>
              <a:ea typeface="Osaka" charset="0"/>
              <a:cs typeface="Osaka" charset="0"/>
            </a:endParaRPr>
          </a:p>
          <a:p>
            <a:pPr marL="192881" indent="-192881" defTabSz="514350">
              <a:spcBef>
                <a:spcPts val="150"/>
              </a:spcBef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Osaka" charset="0"/>
                <a:cs typeface="Osaka" charset="0"/>
              </a:rPr>
              <a:t>University Industry Demonstration Partnership</a:t>
            </a:r>
          </a:p>
          <a:p>
            <a:pPr marL="192881" indent="-192881" defTabSz="514350">
              <a:spcBef>
                <a:spcPts val="150"/>
              </a:spcBef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Osaka" charset="0"/>
                <a:cs typeface="Osaka" charset="0"/>
              </a:rPr>
              <a:t>September 27, 2017</a:t>
            </a:r>
          </a:p>
        </p:txBody>
      </p:sp>
    </p:spTree>
    <p:extLst>
      <p:ext uri="{BB962C8B-B14F-4D97-AF65-F5344CB8AC3E}">
        <p14:creationId xmlns:p14="http://schemas.microsoft.com/office/powerpoint/2010/main" val="2018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58012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0"/>
            <a:ext cx="6958014" cy="5143500"/>
          </a:xfrm>
          <a:prstGeom prst="rect">
            <a:avLst/>
          </a:prstGeom>
          <a:solidFill>
            <a:srgbClr val="6C7E92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43" y="900114"/>
            <a:ext cx="3909959" cy="3386137"/>
          </a:xfrm>
          <a:prstGeom prst="rect">
            <a:avLst/>
          </a:prstGeom>
          <a:solidFill>
            <a:srgbClr val="000090"/>
          </a:solidFill>
          <a:ln w="28575" cmpd="sng"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89780" y="1025038"/>
            <a:ext cx="1696696" cy="101921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1F497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215968"/>
                </a:solidFill>
                <a:latin typeface="Arial" charset="0"/>
                <a:cs typeface="Arial" charset="0"/>
              </a:defRPr>
            </a:lvl9pPr>
          </a:lstStyle>
          <a:p>
            <a:pPr algn="ctr" defTabSz="514350"/>
            <a:endParaRPr lang="en-US" sz="1013" b="1"/>
          </a:p>
          <a:p>
            <a:pPr algn="ctr" defTabSz="514350"/>
            <a:endParaRPr lang="en-US" sz="1013" b="1"/>
          </a:p>
          <a:p>
            <a:pPr algn="ctr" defTabSz="514350">
              <a:lnSpc>
                <a:spcPct val="60000"/>
              </a:lnSpc>
            </a:pPr>
            <a:endParaRPr lang="en-US" sz="1013" b="1"/>
          </a:p>
          <a:p>
            <a:pPr algn="ctr" defTabSz="514350"/>
            <a:r>
              <a:rPr lang="en-US" sz="1013" b="1">
                <a:solidFill>
                  <a:srgbClr val="800000"/>
                </a:solidFill>
              </a:rPr>
              <a:t>How the amplification attack on Spamhaus Unfolded </a:t>
            </a:r>
            <a:r>
              <a:rPr lang="en-US" sz="675" i="1">
                <a:solidFill>
                  <a:srgbClr val="800000"/>
                </a:solidFill>
              </a:rPr>
              <a:t>[March 2013] </a:t>
            </a:r>
          </a:p>
        </p:txBody>
      </p:sp>
      <p:pic>
        <p:nvPicPr>
          <p:cNvPr id="7" name="Picture 6" descr="logo-nytim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229" y="1040590"/>
            <a:ext cx="1414463" cy="367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9222" y="4051933"/>
            <a:ext cx="1501052" cy="42473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60735" indent="-160735"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900">
                <a:solidFill>
                  <a:prstClr val="black"/>
                </a:solidFill>
                <a:latin typeface="Arial" charset="0"/>
              </a:rPr>
              <a:t>Open DNS Resolvers</a:t>
            </a:r>
          </a:p>
          <a:p>
            <a:pPr marL="160735" indent="-160735" defTabSz="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900">
                <a:solidFill>
                  <a:prstClr val="black"/>
                </a:solidFill>
                <a:latin typeface="Arial" charset="0"/>
              </a:rPr>
              <a:t>Lack of egress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587" y="2447453"/>
            <a:ext cx="3043238" cy="125381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92820" y="4286249"/>
            <a:ext cx="132873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1329"/>
            <a:r>
              <a:rPr lang="en-US" sz="675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Source: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16615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58012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0"/>
            <a:ext cx="6958014" cy="5143500"/>
          </a:xfrm>
          <a:prstGeom prst="rect">
            <a:avLst/>
          </a:prstGeom>
          <a:solidFill>
            <a:srgbClr val="6C7E92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19" y="669726"/>
            <a:ext cx="4670574" cy="380404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08" y="3256962"/>
            <a:ext cx="1700213" cy="599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6116" y="3715609"/>
            <a:ext cx="2786063" cy="55996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81329"/>
            <a:r>
              <a:rPr lang="en-US" sz="1013" b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Using social-engineering techniques to pull information from Verizon tech support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08" y="2899439"/>
            <a:ext cx="1700213" cy="35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58012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6958014" cy="5143500"/>
          </a:xfrm>
          <a:prstGeom prst="rect">
            <a:avLst/>
          </a:prstGeom>
          <a:solidFill>
            <a:srgbClr val="6C7E92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Shape 409"/>
          <p:cNvSpPr txBox="1">
            <a:spLocks/>
          </p:cNvSpPr>
          <p:nvPr/>
        </p:nvSpPr>
        <p:spPr>
          <a:xfrm>
            <a:off x="385917" y="1375495"/>
            <a:ext cx="5921298" cy="3253368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7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Future security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7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challenges will continue to follow technology trends and Internet adoption patterns.</a:t>
            </a:r>
          </a:p>
        </p:txBody>
      </p:sp>
    </p:spTree>
    <p:extLst>
      <p:ext uri="{BB962C8B-B14F-4D97-AF65-F5344CB8AC3E}">
        <p14:creationId xmlns:p14="http://schemas.microsoft.com/office/powerpoint/2010/main" val="16490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8120" y="318061"/>
            <a:ext cx="5829300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en-US" b="1" dirty="0">
                <a:solidFill>
                  <a:srgbClr val="B50025"/>
                </a:solidFill>
                <a:latin typeface="Arial" charset="0"/>
                <a:ea typeface="Osaka" charset="0"/>
                <a:cs typeface="Osaka" charset="0"/>
              </a:rPr>
              <a:t>Three Emerging Trends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14325" y="779712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907136" y="3470955"/>
            <a:ext cx="1564890" cy="59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Autonomy and Robotics</a:t>
            </a:r>
          </a:p>
        </p:txBody>
      </p:sp>
      <p:pic>
        <p:nvPicPr>
          <p:cNvPr id="20" name="Picture 19" descr="data science.jp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254" y="1572197"/>
            <a:ext cx="1818580" cy="1818580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454856" y="3497623"/>
            <a:ext cx="2111375" cy="47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Smart Systems</a:t>
            </a:r>
          </a:p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and IOT </a:t>
            </a: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72808" y="3484289"/>
            <a:ext cx="1709512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Data Explosion and Analytics</a:t>
            </a:r>
          </a:p>
          <a:p>
            <a:pPr algn="ctr"/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23" descr="big-data-analytics-research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74" y="1572197"/>
            <a:ext cx="1812514" cy="1814296"/>
          </a:xfrm>
          <a:prstGeom prst="rect">
            <a:avLst/>
          </a:prstGeom>
        </p:spPr>
      </p:pic>
      <p:pic>
        <p:nvPicPr>
          <p:cNvPr id="25" name="Picture 24" descr="JP-ROBOT-1-superJumbo.jp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00" y="1585942"/>
            <a:ext cx="1814363" cy="1814296"/>
          </a:xfrm>
          <a:prstGeom prst="rect">
            <a:avLst/>
          </a:prstGeom>
          <a:ln w="44450" cap="rnd" cmpd="sng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14773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ig-data-analytics-research.jpg"/>
          <p:cNvPicPr>
            <a:picLocks noChangeAspect="1"/>
          </p:cNvPicPr>
          <p:nvPr/>
        </p:nvPicPr>
        <p:blipFill rotWithShape="1">
          <a:blip r:embed="rId3" cstate="hqprint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1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-480"/>
            <a:ext cx="6858001" cy="51439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3660333" y="648026"/>
            <a:ext cx="2984744" cy="392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317743" y="642317"/>
            <a:ext cx="3035816" cy="3924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28112" y="1046149"/>
            <a:ext cx="1935939" cy="32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en-US" sz="1350" b="1" dirty="0">
                <a:solidFill>
                  <a:srgbClr val="C00000"/>
                </a:solidFill>
                <a:latin typeface="Arial" charset="0"/>
                <a:ea typeface="Osaka" charset="0"/>
                <a:cs typeface="Osaka" charset="0"/>
              </a:rPr>
              <a:t>Big Data and Security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490864" y="965660"/>
            <a:ext cx="264880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Big data is a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big security target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557213" lvl="1" indent="-214313">
              <a:spcAft>
                <a:spcPts val="300"/>
              </a:spcAft>
              <a:buFont typeface="Courier New" charset="0"/>
              <a:buChar char="o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Apple has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500+ million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customer credit cards on file</a:t>
            </a:r>
          </a:p>
          <a:p>
            <a:pPr marL="557213" lvl="1" indent="-214313">
              <a:spcAft>
                <a:spcPts val="300"/>
              </a:spcAft>
              <a:buFont typeface="Courier New" charset="0"/>
              <a:buChar char="o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Facebook has over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1.75 billion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users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sharing 1+ billion pieces of content every day (2016)</a:t>
            </a:r>
          </a:p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No longer about protecting internal data </a:t>
            </a:r>
          </a:p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Impact of platforms and ecosystems: </a:t>
            </a:r>
          </a:p>
          <a:p>
            <a:pPr marL="557213" lvl="1" indent="-214313">
              <a:spcAft>
                <a:spcPts val="300"/>
              </a:spcAft>
              <a:buFont typeface="Courier New" charset="0"/>
              <a:buChar char="o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More than 2 million apps in the 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AppStore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marL="557213" lvl="1" indent="-214313">
              <a:spcAft>
                <a:spcPts val="300"/>
              </a:spcAft>
              <a:buFont typeface="Courier New" charset="0"/>
              <a:buChar char="o"/>
            </a:pP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How secure are partner platforms and third-party apps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757023" y="756050"/>
            <a:ext cx="2944707" cy="32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en-US" sz="1500" b="1" dirty="0">
                <a:solidFill>
                  <a:srgbClr val="C00000"/>
                </a:solidFill>
                <a:latin typeface="Arial" charset="0"/>
                <a:ea typeface="Osaka" charset="0"/>
                <a:cs typeface="Osaka" charset="0"/>
              </a:rPr>
              <a:t>Machine Learning </a:t>
            </a:r>
            <a:r>
              <a:rPr lang="en-US" sz="1500" b="1" dirty="0" smtClean="0">
                <a:solidFill>
                  <a:srgbClr val="C00000"/>
                </a:solidFill>
                <a:latin typeface="Arial" charset="0"/>
                <a:ea typeface="Osaka" charset="0"/>
                <a:cs typeface="Osaka" charset="0"/>
              </a:rPr>
              <a:t>&amp; Security</a:t>
            </a:r>
            <a:endParaRPr lang="en-US" sz="1500" b="1" dirty="0">
              <a:solidFill>
                <a:srgbClr val="C0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21714" y="1189315"/>
            <a:ext cx="289190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need for research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on the adversarial machine learning problem</a:t>
            </a:r>
          </a:p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Data or analysis may be manipulated directly or indirectly (e.g. impact of fake news in changing public opinion)</a:t>
            </a:r>
          </a:p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Data provenance </a:t>
            </a:r>
          </a:p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An adversary can “game” the system to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evade detection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or 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create false alarms</a:t>
            </a:r>
          </a:p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Can machine learning techniques be applied to cyber security problems? </a:t>
            </a:r>
          </a:p>
          <a:p>
            <a:pPr marL="214313" indent="-214313">
              <a:spcAft>
                <a:spcPts val="300"/>
              </a:spcAft>
              <a:buFont typeface="Arial" charset="0"/>
              <a:buChar char="•"/>
            </a:pPr>
            <a:r>
              <a:rPr lang="en-US" sz="12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Not a silver bullet</a:t>
            </a:r>
            <a:r>
              <a:rPr lang="en-US" sz="1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, but may help to provide context for better decision making</a:t>
            </a:r>
          </a:p>
          <a:p>
            <a:pPr marL="214313" indent="-214313">
              <a:buFont typeface="Courier New"/>
              <a:buChar char="o"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7830" y="756050"/>
            <a:ext cx="2815642" cy="3625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994396" y="788892"/>
            <a:ext cx="1943863" cy="32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Arial" charset="0"/>
                <a:ea typeface="Osaka" charset="0"/>
                <a:cs typeface="Osaka" charset="0"/>
              </a:rPr>
              <a:t>Easy Stuff?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5762" y="1404442"/>
            <a:ext cx="2515266" cy="2684771"/>
            <a:chOff x="461884" y="1491002"/>
            <a:chExt cx="2515266" cy="268477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884" y="1510374"/>
              <a:ext cx="787687" cy="787688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2271" y="1939238"/>
              <a:ext cx="814248" cy="1004324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554" y="2943561"/>
              <a:ext cx="854902" cy="116705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8927" y="3160784"/>
              <a:ext cx="1014989" cy="101498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983" y="1491002"/>
              <a:ext cx="1489167" cy="289399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282" y="2298062"/>
              <a:ext cx="982590" cy="982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15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ata science.jpg"/>
          <p:cNvPicPr>
            <a:picLocks noChangeAspect="1"/>
          </p:cNvPicPr>
          <p:nvPr/>
        </p:nvPicPr>
        <p:blipFill rotWithShape="1">
          <a:blip r:embed="rId3" cstate="hq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59" y="0"/>
            <a:ext cx="6870560" cy="51435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2559" y="0"/>
            <a:ext cx="6883120" cy="51435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0970" y="254010"/>
            <a:ext cx="6456599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en-US" sz="1350" b="1" dirty="0">
                <a:solidFill>
                  <a:srgbClr val="B50023"/>
                </a:solidFill>
                <a:latin typeface="Arial" charset="0"/>
                <a:ea typeface="Osaka" charset="0"/>
                <a:cs typeface="Osaka" charset="0"/>
              </a:rPr>
              <a:t>Security of Cyber Physical Systems: Leap from Digital into Physical Realm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16716" y="616028"/>
            <a:ext cx="6399449" cy="4707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>
          <a:xfrm rot="16200000">
            <a:off x="1500333" y="2247470"/>
            <a:ext cx="2682653" cy="313932"/>
          </a:xfrm>
          <a:prstGeom prst="rect">
            <a:avLst/>
          </a:prstGeom>
          <a:solidFill>
            <a:srgbClr val="262626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rgbClr val="FFFFFF"/>
                </a:solidFill>
              </a:rPr>
              <a:t>Smart Grids</a:t>
            </a:r>
            <a:endParaRPr lang="en-US" sz="120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8234" y="1097650"/>
            <a:ext cx="2522731" cy="2405140"/>
            <a:chOff x="4162181" y="1400537"/>
            <a:chExt cx="2522731" cy="2405140"/>
          </a:xfrm>
        </p:grpSpPr>
        <p:pic>
          <p:nvPicPr>
            <p:cNvPr id="15" name="Picture 14" descr="ICD-xray-hires-reducednoise-nolabel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2181" y="1688695"/>
              <a:ext cx="2522731" cy="211698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162181" y="1400537"/>
              <a:ext cx="2522731" cy="27699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FF"/>
                  </a:solidFill>
                </a:rPr>
                <a:t>Embedded Medical Devices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67257" y="4229819"/>
            <a:ext cx="1644652" cy="2769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FFFFFF"/>
                </a:solidFill>
              </a:rPr>
              <a:t>Automobiles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21301" y="226218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22" name="Picture 21" descr="smart_grid_screengrab1_cro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699" y="1063111"/>
            <a:ext cx="1725354" cy="2682654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57" y="2775761"/>
            <a:ext cx="1644652" cy="145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3240659" y="3207781"/>
            <a:ext cx="2966738" cy="1529025"/>
            <a:chOff x="3240659" y="3207781"/>
            <a:chExt cx="2966738" cy="15290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629" y="3209295"/>
              <a:ext cx="2693768" cy="152751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16200000">
              <a:off x="2615405" y="3833035"/>
              <a:ext cx="1527508" cy="276999"/>
            </a:xfrm>
            <a:prstGeom prst="rect">
              <a:avLst/>
            </a:prstGeom>
            <a:solidFill>
              <a:srgbClr val="262626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>
                  <a:solidFill>
                    <a:srgbClr val="FFFFFF"/>
                  </a:solidFill>
                </a:rPr>
                <a:t>Industrial Control</a:t>
              </a:r>
              <a:endParaRPr lang="en-US" sz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ata science.jpg"/>
          <p:cNvPicPr>
            <a:picLocks noChangeAspect="1"/>
          </p:cNvPicPr>
          <p:nvPr/>
        </p:nvPicPr>
        <p:blipFill rotWithShape="1">
          <a:blip r:embed="rId3" cstate="hqprint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59" y="0"/>
            <a:ext cx="6870560" cy="51435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2559" y="0"/>
            <a:ext cx="6883120" cy="51435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093" y="3679408"/>
            <a:ext cx="4139891" cy="66067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0" y="1336075"/>
            <a:ext cx="3514625" cy="94640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01" y="2578053"/>
            <a:ext cx="3635762" cy="1040498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58" y="3876445"/>
            <a:ext cx="1251725" cy="266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083" y="1590081"/>
            <a:ext cx="1605776" cy="371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233" y="1948203"/>
            <a:ext cx="3310751" cy="49712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01" y="2572683"/>
            <a:ext cx="3635762" cy="411094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25029" y="857742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Mirai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Malware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607" y="3306376"/>
            <a:ext cx="1777377" cy="3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49" y="1110482"/>
            <a:ext cx="3270790" cy="45356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16858" y="374185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B50023"/>
                </a:solidFill>
                <a:latin typeface="Arial" charset="0"/>
                <a:ea typeface="Osaka" charset="0"/>
                <a:cs typeface="Osaka" charset="0"/>
              </a:rPr>
              <a:t>Digital Makeover of Physical Things: </a:t>
            </a:r>
            <a:r>
              <a:rPr lang="en-US" sz="1350" b="1" dirty="0">
                <a:solidFill>
                  <a:srgbClr val="B50023"/>
                </a:solidFill>
                <a:latin typeface="Arial" charset="0"/>
                <a:ea typeface="Arial" charset="0"/>
                <a:cs typeface="Arial" charset="0"/>
              </a:rPr>
              <a:t>The Internet of </a:t>
            </a:r>
            <a:r>
              <a:rPr lang="en-US" sz="1350" b="1" i="1" dirty="0">
                <a:solidFill>
                  <a:srgbClr val="B50023"/>
                </a:solidFill>
                <a:latin typeface="Arial" charset="0"/>
                <a:ea typeface="Arial" charset="0"/>
                <a:cs typeface="Arial" charset="0"/>
              </a:rPr>
              <a:t>(Unsafe) </a:t>
            </a:r>
            <a:r>
              <a:rPr lang="en-US" sz="1350" b="1" dirty="0">
                <a:solidFill>
                  <a:srgbClr val="B50023"/>
                </a:solidFill>
                <a:latin typeface="Arial" charset="0"/>
                <a:ea typeface="Arial" charset="0"/>
                <a:cs typeface="Arial" charset="0"/>
              </a:rPr>
              <a:t>Things </a:t>
            </a:r>
          </a:p>
        </p:txBody>
      </p:sp>
    </p:spTree>
    <p:extLst>
      <p:ext uri="{BB962C8B-B14F-4D97-AF65-F5344CB8AC3E}">
        <p14:creationId xmlns:p14="http://schemas.microsoft.com/office/powerpoint/2010/main" val="10817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JP-ROBOT-1-superJumbo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6112"/>
            <a:ext cx="6865620" cy="51273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5240" y="-1"/>
            <a:ext cx="6880860" cy="51434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770" name="Picture 2" descr="bmw lane depar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1363122"/>
            <a:ext cx="3378843" cy="9673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lexus park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4033" y="2082579"/>
            <a:ext cx="3043967" cy="13580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mercedes ac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25" y="2920166"/>
            <a:ext cx="3369118" cy="1341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034170" y="1334046"/>
            <a:ext cx="2114550" cy="507831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Lane departure warning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034170" y="3915638"/>
            <a:ext cx="21145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1" dirty="0">
                <a:solidFill>
                  <a:srgbClr val="595959"/>
                </a:solidFill>
                <a:latin typeface="Arial"/>
                <a:cs typeface="Arial"/>
              </a:rPr>
              <a:t>Adaptive cruise control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184251" y="2636797"/>
            <a:ext cx="13144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1" dirty="0">
                <a:solidFill>
                  <a:srgbClr val="595959"/>
                </a:solidFill>
                <a:latin typeface="Arial"/>
                <a:cs typeface="Arial"/>
              </a:rPr>
              <a:t>Self-parking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51746" y="703618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51746" y="263778"/>
            <a:ext cx="5829300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en-US" b="1" dirty="0">
                <a:solidFill>
                  <a:srgbClr val="C00000"/>
                </a:solidFill>
                <a:latin typeface="Arial" charset="0"/>
                <a:ea typeface="Osaka" charset="0"/>
                <a:cs typeface="Osaka" charset="0"/>
              </a:rPr>
              <a:t>The Future is Here: Automation, Robotics and AI</a:t>
            </a:r>
          </a:p>
        </p:txBody>
      </p:sp>
    </p:spTree>
    <p:extLst>
      <p:ext uri="{BB962C8B-B14F-4D97-AF65-F5344CB8AC3E}">
        <p14:creationId xmlns:p14="http://schemas.microsoft.com/office/powerpoint/2010/main" val="8164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678"/>
          <a:stretch/>
        </p:blipFill>
        <p:spPr>
          <a:xfrm>
            <a:off x="0" y="0"/>
            <a:ext cx="6858000" cy="5606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782286"/>
            <a:ext cx="3311429" cy="1152423"/>
          </a:xfrm>
          <a:prstGeom prst="rect">
            <a:avLst/>
          </a:prstGeom>
          <a:solidFill>
            <a:srgbClr val="FFFFFF">
              <a:alpha val="74902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514350">
              <a:defRPr/>
            </a:pPr>
            <a:endParaRPr lang="en-US" sz="1350" kern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33362" y="3150749"/>
            <a:ext cx="26034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 charset="0"/>
                <a:ea typeface="Arial" charset="0"/>
                <a:cs typeface="Arial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164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ocialNetwork-0-00-13-25.jpg"/>
          <p:cNvPicPr>
            <a:picLocks noChangeAspect="1"/>
          </p:cNvPicPr>
          <p:nvPr/>
        </p:nvPicPr>
        <p:blipFill rotWithShape="1">
          <a:blip r:embed="rId3" cstate="hqprint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87510" y="724377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3360" y="279854"/>
            <a:ext cx="5829300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/>
            <a:r>
              <a:rPr lang="en-US" b="1" dirty="0">
                <a:solidFill>
                  <a:srgbClr val="C00000"/>
                </a:solidFill>
                <a:latin typeface="Arial"/>
                <a:ea typeface="Osaka" charset="0"/>
                <a:cs typeface="Arial"/>
              </a:rPr>
              <a:t>Reagan, War Games, NSDD145</a:t>
            </a:r>
          </a:p>
        </p:txBody>
      </p:sp>
      <p:sp>
        <p:nvSpPr>
          <p:cNvPr id="8" name="Rectangle 7"/>
          <p:cNvSpPr/>
          <p:nvPr/>
        </p:nvSpPr>
        <p:spPr>
          <a:xfrm>
            <a:off x="443720" y="1101567"/>
            <a:ext cx="5916930" cy="3528306"/>
          </a:xfrm>
          <a:prstGeom prst="rect">
            <a:avLst/>
          </a:prstGeom>
          <a:solidFill>
            <a:schemeClr val="bg1">
              <a:alpha val="89000"/>
            </a:schemeClr>
          </a:solidFill>
          <a:ln w="254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50172" y="1443038"/>
            <a:ext cx="4214099" cy="89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200" b="1" i="1" dirty="0">
                <a:latin typeface="Arial" charset="0"/>
                <a:ea typeface="Arial" charset="0"/>
                <a:cs typeface="Arial" charset="0"/>
              </a:rPr>
              <a:t>“Could something like this really happen? 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200" b="1" i="1" dirty="0">
                <a:latin typeface="Arial" charset="0"/>
                <a:ea typeface="Arial" charset="0"/>
                <a:cs typeface="Arial" charset="0"/>
              </a:rPr>
              <a:t>Could someone break into our most 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200" b="1" i="1" dirty="0">
                <a:latin typeface="Arial" charset="0"/>
                <a:ea typeface="Arial" charset="0"/>
                <a:cs typeface="Arial" charset="0"/>
              </a:rPr>
              <a:t>sensitive computers?”</a:t>
            </a:r>
          </a:p>
          <a:p>
            <a:pPr defTabSz="342892">
              <a:spcAft>
                <a:spcPts val="562"/>
              </a:spcAft>
              <a:buClr>
                <a:prstClr val="black"/>
              </a:buClr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			 –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Ronald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Reagan,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June 1983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" y="1122998"/>
            <a:ext cx="5067300" cy="6400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92"/>
            <a:r>
              <a:rPr lang="en-US" sz="1350" b="1">
                <a:solidFill>
                  <a:prstClr val="black"/>
                </a:solidFill>
                <a:latin typeface="Arial"/>
                <a:cs typeface="Arial"/>
              </a:rPr>
              <a:t>   </a:t>
            </a:r>
          </a:p>
          <a:p>
            <a:pPr defTabSz="342892"/>
            <a:endParaRPr lang="en-US" sz="1350" b="1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630" y="1395274"/>
            <a:ext cx="1835206" cy="1032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696" y="2238577"/>
            <a:ext cx="1030781" cy="1595934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44438" y="3540223"/>
            <a:ext cx="4214099" cy="119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September 17, 1984: National Security Decision Directive 145, titled “National Policy on Telecommunication and Automated Information Systems Security” 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	       –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United States’ first “cyber warfare”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directive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44438" y="2676317"/>
            <a:ext cx="4214099" cy="89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>
              <a:spcAft>
                <a:spcPts val="562"/>
              </a:spcAft>
              <a:buClr>
                <a:prstClr val="black"/>
              </a:buClr>
            </a:pPr>
            <a:r>
              <a:rPr lang="en-US" sz="1200" b="1" i="1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1200" b="1" i="1" dirty="0">
                <a:latin typeface="Arial" charset="0"/>
                <a:ea typeface="Arial" charset="0"/>
                <a:cs typeface="Arial" charset="0"/>
              </a:rPr>
              <a:t>Mr. President, the problem is much worse than you think</a:t>
            </a:r>
            <a:r>
              <a:rPr lang="en-US" sz="1200" b="1" i="1" dirty="0" smtClean="0">
                <a:latin typeface="Arial" charset="0"/>
                <a:ea typeface="Arial" charset="0"/>
                <a:cs typeface="Arial" charset="0"/>
              </a:rPr>
              <a:t>.”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	 –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Gen. John Vasey, Chairman of Joint Chiefs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2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200" i="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56988" y="23677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078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0382" y="756644"/>
            <a:ext cx="5829300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/>
            <a:r>
              <a:rPr lang="en-US" sz="1575" b="1">
                <a:solidFill>
                  <a:schemeClr val="bg1"/>
                </a:solidFill>
                <a:latin typeface="Arial"/>
                <a:ea typeface="Osaka" charset="0"/>
                <a:cs typeface="Arial"/>
              </a:rPr>
              <a:t>Reagan, War Games, NSDD145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2503" y="1535384"/>
            <a:ext cx="4214099" cy="89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050" b="1" i="1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“Could something like this really happen? 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050" b="1" i="1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Could someone break into our most 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050" b="1" i="1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sensitive computers?”</a:t>
            </a:r>
          </a:p>
          <a:p>
            <a:pPr defTabSz="342892">
              <a:spcAft>
                <a:spcPts val="562"/>
              </a:spcAft>
              <a:buClr>
                <a:prstClr val="black"/>
              </a:buClr>
            </a:pPr>
            <a:r>
              <a:rPr lang="en-US" sz="105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			- Ronald Reagan , June 1983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05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050" i="1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" y="1122998"/>
            <a:ext cx="5067300" cy="6400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892"/>
            <a:r>
              <a:rPr lang="en-US" sz="1350" b="1">
                <a:solidFill>
                  <a:prstClr val="black"/>
                </a:solidFill>
                <a:latin typeface="Arial"/>
                <a:cs typeface="Arial"/>
              </a:rPr>
              <a:t>   </a:t>
            </a:r>
          </a:p>
          <a:p>
            <a:pPr defTabSz="342892"/>
            <a:endParaRPr lang="en-US" sz="1350" b="1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630" y="1395274"/>
            <a:ext cx="1835206" cy="1032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685" y="2238577"/>
            <a:ext cx="982792" cy="1521633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12503" y="3199734"/>
            <a:ext cx="4214099" cy="119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>
              <a:spcAft>
                <a:spcPts val="225"/>
              </a:spcAft>
              <a:buClr>
                <a:prstClr val="black"/>
              </a:buClr>
            </a:pPr>
            <a:r>
              <a:rPr lang="en-US" sz="105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September 17, 1984: National Security Decision Directive 145, titled “National Policy on Telecommunication and Automated Information Systems Security” – Our nation’s</a:t>
            </a:r>
            <a:r>
              <a:rPr lang="en-US" sz="1050" i="1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first “cyber warfare” directive.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812503" y="2133379"/>
            <a:ext cx="4214099" cy="89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>
              <a:spcAft>
                <a:spcPts val="562"/>
              </a:spcAft>
              <a:buClr>
                <a:prstClr val="black"/>
              </a:buClr>
            </a:pPr>
            <a:endParaRPr lang="en-US" sz="105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defTabSz="342892">
              <a:spcAft>
                <a:spcPts val="562"/>
              </a:spcAft>
              <a:buClr>
                <a:prstClr val="black"/>
              </a:buClr>
            </a:pPr>
            <a:endParaRPr lang="en-US" sz="1050" b="1" i="1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defTabSz="342892">
              <a:spcAft>
                <a:spcPts val="562"/>
              </a:spcAft>
              <a:buClr>
                <a:prstClr val="black"/>
              </a:buClr>
            </a:pPr>
            <a:r>
              <a:rPr lang="en-US" sz="1050" b="1" i="1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“Mr. President, the problem is much worse than you think.”</a:t>
            </a:r>
          </a:p>
          <a:p>
            <a:pPr defTabSz="342892">
              <a:spcAft>
                <a:spcPts val="562"/>
              </a:spcAft>
              <a:buClr>
                <a:prstClr val="black"/>
              </a:buClr>
            </a:pPr>
            <a:r>
              <a:rPr lang="en-US" sz="105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			- Gen. John Vasey, Chairman of Joint Chiefs</a:t>
            </a: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05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defTabSz="342892">
              <a:spcAft>
                <a:spcPts val="225"/>
              </a:spcAft>
              <a:buClr>
                <a:prstClr val="black"/>
              </a:buClr>
            </a:pPr>
            <a:endParaRPr lang="en-US" sz="1050" i="1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56988" y="23677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28"/>
            <a:ext cx="6858000" cy="38576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26506" y="1647952"/>
            <a:ext cx="4384689" cy="23544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16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new devices are </a:t>
            </a:r>
            <a:r>
              <a:rPr lang="en-US" sz="16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“highly susceptible to interception, unauthorized electronic access, and related forms of technical exploitation.”</a:t>
            </a:r>
          </a:p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US" sz="16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s-IS" sz="16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Hostile </a:t>
            </a:r>
            <a:r>
              <a:rPr lang="is-IS" sz="16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“foreign intelligence agencies are extensively” </a:t>
            </a:r>
            <a:r>
              <a:rPr lang="is-IS" sz="16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hacking into these services already, and </a:t>
            </a:r>
            <a:r>
              <a:rPr lang="is-IS" sz="16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“terrorist groups and criminal elements” </a:t>
            </a:r>
            <a:r>
              <a:rPr lang="is-IS" sz="16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had the ability to do so as well.</a:t>
            </a:r>
            <a:r>
              <a:rPr lang="en-US" sz="16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2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cialNetwork-0-00-13-25.jpg"/>
          <p:cNvPicPr>
            <a:picLocks noChangeAspect="1"/>
          </p:cNvPicPr>
          <p:nvPr/>
        </p:nvPicPr>
        <p:blipFill rotWithShape="1">
          <a:blip r:embed="rId3" cstate="hqprint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314325" y="816920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4325" y="344479"/>
            <a:ext cx="5829300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/>
            <a:r>
              <a:rPr lang="en-US" b="1" dirty="0">
                <a:ln w="0"/>
                <a:solidFill>
                  <a:srgbClr val="C00000"/>
                </a:solidFill>
                <a:latin typeface="Arial"/>
                <a:ea typeface="ＭＳ Ｐゴシック" charset="-128"/>
                <a:cs typeface="Arial"/>
              </a:rPr>
              <a:t>Early Years: Cyber Vandalism</a:t>
            </a:r>
            <a:endParaRPr lang="en-US" b="1" dirty="0">
              <a:ln w="0"/>
              <a:solidFill>
                <a:srgbClr val="C00000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9324" y="1202129"/>
            <a:ext cx="5760407" cy="3427744"/>
          </a:xfrm>
          <a:prstGeom prst="rect">
            <a:avLst/>
          </a:prstGeom>
          <a:solidFill>
            <a:schemeClr val="tx1">
              <a:alpha val="94000"/>
            </a:schemeClr>
          </a:solidFill>
          <a:ln w="254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329"/>
            <a:endParaRPr lang="en-US" sz="956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69325" y="1427322"/>
            <a:ext cx="2871902" cy="2954177"/>
          </a:xfrm>
          <a:noFill/>
        </p:spPr>
        <p:txBody>
          <a:bodyPr anchor="t" anchorCtr="0">
            <a:normAutofit fontScale="92500" lnSpcReduction="20000"/>
          </a:bodyPr>
          <a:lstStyle/>
          <a:p>
            <a:pPr lvl="1">
              <a:buSzPct val="11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The primary motivation of hackers was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bragging rights.</a:t>
            </a:r>
          </a:p>
          <a:p>
            <a:pPr lvl="1">
              <a:buSzPct val="110000"/>
              <a:buFont typeface="Arial"/>
              <a:buChar char="•"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buSzPct val="11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Worms and viruses were intended to simply 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wreak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havoc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on the infrastructure.</a:t>
            </a:r>
          </a:p>
          <a:p>
            <a:pPr>
              <a:buSzPct val="110000"/>
            </a:pPr>
            <a:endParaRPr lang="en-US" sz="1600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  <a:p>
            <a:pPr lvl="1">
              <a:buSzPct val="1100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These were availability attacks that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impacted network access and services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and often, reputations.</a:t>
            </a:r>
          </a:p>
          <a:p>
            <a:pPr lvl="1">
              <a:buSzPct val="110000"/>
              <a:buFont typeface="Arial"/>
              <a:buChar char="•"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buSzPct val="110000"/>
              <a:buFont typeface="Arial"/>
              <a:buChar char="•"/>
            </a:pPr>
            <a:endParaRPr lang="en-US" sz="1125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buSzPct val="110000"/>
              <a:buFont typeface="Arial"/>
              <a:buChar char="•"/>
            </a:pPr>
            <a:endParaRPr lang="en-US" sz="1125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buSzPct val="110000"/>
              <a:buFont typeface="Arial"/>
              <a:buChar char="•"/>
            </a:pPr>
            <a:endParaRPr lang="en-US" sz="1125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SzPct val="110000"/>
            </a:pPr>
            <a:endParaRPr lang="en-US" sz="1125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16" name="Picture 3" descr="dos_nyti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775" y="1392631"/>
            <a:ext cx="1955394" cy="11252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3878" y="2388641"/>
            <a:ext cx="2446305" cy="102891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13" name="Picture 10" descr="epidemic_buswe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180" y="3058563"/>
            <a:ext cx="1061363" cy="142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24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cialNetwork-0-00-13-25.jpg"/>
          <p:cNvPicPr>
            <a:picLocks noChangeAspect="1"/>
          </p:cNvPicPr>
          <p:nvPr/>
        </p:nvPicPr>
        <p:blipFill rotWithShape="1">
          <a:blip r:embed="rId3" cstate="hqprint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257532" y="747472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0382" y="268481"/>
            <a:ext cx="5829300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/>
            <a:r>
              <a:rPr lang="en-US" b="1" dirty="0">
                <a:solidFill>
                  <a:srgbClr val="B50023"/>
                </a:solidFill>
                <a:latin typeface="Arial"/>
                <a:ea typeface="ＭＳ Ｐゴシック" charset="-128"/>
                <a:cs typeface="Arial"/>
              </a:rPr>
              <a:t>The Rise of Botnets: Cyber Crime</a:t>
            </a:r>
            <a:endParaRPr lang="en-US" b="1" dirty="0">
              <a:solidFill>
                <a:srgbClr val="B50023"/>
              </a:solidFill>
              <a:latin typeface="Arial"/>
              <a:ea typeface="Osaka" charset="0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757" y="977790"/>
            <a:ext cx="5896485" cy="3935392"/>
          </a:xfrm>
          <a:prstGeom prst="rect">
            <a:avLst/>
          </a:prstGeom>
          <a:solidFill>
            <a:schemeClr val="tx1">
              <a:alpha val="91000"/>
            </a:schemeClr>
          </a:solidFill>
          <a:ln w="254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1329"/>
            <a:endParaRPr lang="en-US" sz="956">
              <a:solidFill>
                <a:prstClr val="white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14732" y="1100548"/>
            <a:ext cx="5314950" cy="2545854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Dramatic Transformation and Escalation </a:t>
            </a:r>
          </a:p>
          <a:p>
            <a:pPr lvl="1"/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A compromised system is </a:t>
            </a:r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more useful alive than dead</a:t>
            </a:r>
          </a:p>
          <a:p>
            <a:pPr lvl="1"/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A compromised system </a:t>
            </a:r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provides anonymity</a:t>
            </a:r>
          </a:p>
          <a:p>
            <a:pPr lvl="1"/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A network of compromised hosts provides a </a:t>
            </a:r>
            <a:r>
              <a:rPr lang="en-US" sz="1500" b="1" dirty="0">
                <a:solidFill>
                  <a:schemeClr val="bg1"/>
                </a:solidFill>
                <a:latin typeface="Arial"/>
                <a:cs typeface="Arial"/>
              </a:rPr>
              <a:t>powerful delivery platform</a:t>
            </a:r>
          </a:p>
          <a:p>
            <a:pPr lvl="1"/>
            <a:endParaRPr lang="en-US" sz="15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Increased </a:t>
            </a: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sophistication, the targeting of specific applications, and attempts to foil attribution.</a:t>
            </a:r>
          </a:p>
          <a:p>
            <a:pPr marL="257175" lvl="1" indent="0">
              <a:buNone/>
            </a:pPr>
            <a:endParaRPr lang="en-US" sz="1013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3" descr="northway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951" y="3407625"/>
            <a:ext cx="2347519" cy="126775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15" name="Picture 2" descr="sqlworm-udp_ingre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078" y="3407625"/>
            <a:ext cx="2325116" cy="129149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37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ocialNetwork-0-00-13-25.jpg"/>
          <p:cNvPicPr>
            <a:picLocks noChangeAspect="1"/>
          </p:cNvPicPr>
          <p:nvPr/>
        </p:nvPicPr>
        <p:blipFill rotWithShape="1">
          <a:blip r:embed="rId3" cstate="hqprint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799" y="1666697"/>
            <a:ext cx="3708404" cy="2084573"/>
          </a:xfrm>
          <a:prstGeom prst="rect">
            <a:avLst/>
          </a:prstGeom>
        </p:spPr>
      </p:pic>
      <p:pic>
        <p:nvPicPr>
          <p:cNvPr id="6" name="Picture 5" descr="5229274132_15912f660c_b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25" y="1244962"/>
            <a:ext cx="2400300" cy="106232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7" name="Picture 6" descr="5409935053_c64e987fa7_b.jp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25" y="1152347"/>
            <a:ext cx="1929917" cy="1028700"/>
          </a:xfrm>
          <a:prstGeom prst="rect">
            <a:avLst/>
          </a:prstGeom>
        </p:spPr>
      </p:pic>
      <p:pic>
        <p:nvPicPr>
          <p:cNvPr id="8" name="Picture 7" descr="5145300323_4afb31469a_b.jp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26" y="3238071"/>
            <a:ext cx="2024750" cy="1053529"/>
          </a:xfrm>
          <a:prstGeom prst="rect">
            <a:avLst/>
          </a:prstGeom>
          <a:ln>
            <a:solidFill>
              <a:srgbClr val="FFFFFF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14983" y="3170665"/>
            <a:ext cx="2271713" cy="1176515"/>
            <a:chOff x="4515870" y="642831"/>
            <a:chExt cx="4356083" cy="2396383"/>
          </a:xfrm>
        </p:grpSpPr>
        <p:pic>
          <p:nvPicPr>
            <p:cNvPr id="10" name="Picture 9" descr="3641533188_00a1b24cf5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15870" y="642831"/>
              <a:ext cx="4356083" cy="239638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056900" y="727662"/>
              <a:ext cx="3738755" cy="7522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481329"/>
              <a:r>
                <a:rPr lang="en-US" sz="900" b="1">
                  <a:solidFill>
                    <a:prstClr val="white"/>
                  </a:solidFill>
                </a:rPr>
                <a:t>Top Applications Blocked by Iran Firewall</a:t>
              </a:r>
              <a:endParaRPr lang="en-US" sz="900">
                <a:solidFill>
                  <a:prstClr val="white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 bwMode="auto">
          <a:xfrm>
            <a:off x="218780" y="670240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332" y="204467"/>
            <a:ext cx="6563984" cy="37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defTabSz="342892"/>
            <a:r>
              <a:rPr lang="en-US" b="1" dirty="0">
                <a:solidFill>
                  <a:srgbClr val="C00000"/>
                </a:solidFill>
                <a:latin typeface="Arial"/>
                <a:ea typeface="ＭＳ Ｐゴシック" charset="-128"/>
                <a:cs typeface="Arial"/>
              </a:rPr>
              <a:t>Cyber-War, Censorship, Hack-</a:t>
            </a:r>
            <a:r>
              <a:rPr lang="en-US" b="1" dirty="0" err="1">
                <a:solidFill>
                  <a:srgbClr val="C00000"/>
                </a:solidFill>
                <a:latin typeface="Arial"/>
                <a:ea typeface="ＭＳ Ｐゴシック" charset="-128"/>
                <a:cs typeface="Arial"/>
              </a:rPr>
              <a:t>ivism</a:t>
            </a:r>
            <a:r>
              <a:rPr lang="en-US" b="1" dirty="0">
                <a:solidFill>
                  <a:srgbClr val="C00000"/>
                </a:solidFill>
                <a:latin typeface="Arial"/>
                <a:ea typeface="ＭＳ Ｐゴシック" charset="-128"/>
                <a:cs typeface="Arial"/>
              </a:rPr>
              <a:t>, and Cyber-Espionage</a:t>
            </a:r>
            <a:endParaRPr lang="en-US" b="1" dirty="0">
              <a:solidFill>
                <a:srgbClr val="B50023"/>
              </a:solidFill>
              <a:latin typeface="Arial"/>
              <a:ea typeface="Osaka" charset="0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89975" y="852316"/>
            <a:ext cx="4002621" cy="4020524"/>
            <a:chOff x="1956069" y="89212"/>
            <a:chExt cx="5336828" cy="5360698"/>
          </a:xfrm>
        </p:grpSpPr>
        <p:sp>
          <p:nvSpPr>
            <p:cNvPr id="12" name="Rectangle 11"/>
            <p:cNvSpPr/>
            <p:nvPr/>
          </p:nvSpPr>
          <p:spPr>
            <a:xfrm>
              <a:off x="2794268" y="89212"/>
              <a:ext cx="4498629" cy="536069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High-profile attack on DNC led to release of 20K emails by WikiLeaks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/>
                <a:t>Power outages in W. Ukraine on were the result of a coordinated attacks on SCADA servers in several regional distribution power companies</a:t>
              </a:r>
              <a:endParaRPr lang="en-US" sz="78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Syria sees wide scale outages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 err="1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Izz</a:t>
              </a: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ad-Din al-</a:t>
              </a:r>
              <a:r>
                <a:rPr lang="en-US" sz="788" dirty="0" err="1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Qassam</a:t>
              </a: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Cyber Fighters claim large attacks against US Financial services companies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Russian news and political candidate sites are attacked in run up to March 4</a:t>
              </a:r>
              <a:r>
                <a:rPr lang="en-US" sz="788" baseline="300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th</a:t>
              </a: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Elections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Egypt's Internet censored by the government 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WikiLeaks </a:t>
              </a:r>
              <a:r>
                <a:rPr lang="en-US" sz="788" dirty="0" err="1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DDoS’d</a:t>
              </a: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by pro-US supporters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Burma’s main Internet provider, the Ministry of Post and Telecommunication (MPT), </a:t>
              </a:r>
              <a:r>
                <a:rPr lang="en-US" sz="788" dirty="0" err="1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DDoS’d</a:t>
              </a:r>
              <a:endParaRPr lang="en-US" sz="78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July 4–10 attack on US and S. Korean commercial and government targets.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Electronic Spy Network infiltrated the computers of embassies, foreign ministries, news media outlets, and the offices of Dalai Lama. 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 err="1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CNN.com</a:t>
              </a: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attacked by Chinese hackers over coverage of the Olympics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Georgia-Russia cyber attacks in July and August </a:t>
              </a:r>
              <a:r>
                <a:rPr lang="en-US" sz="788" kern="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Radio Free Europe Network attacked after its coverage of the Chernobyl anniversary.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National infrastructure of Estonia taken offline by attack, fueled by Russian nationalists.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788" kern="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Russian politician Gary Kasparov and his political party attacked.</a:t>
              </a:r>
            </a:p>
            <a:p>
              <a:pPr marL="160735" indent="-160735" defTabSz="481329">
                <a:lnSpc>
                  <a:spcPct val="120000"/>
                </a:lnSpc>
                <a:buFont typeface="Arial"/>
                <a:buChar char="•"/>
                <a:defRPr/>
              </a:pPr>
              <a:endParaRPr lang="en-US" sz="78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56069" y="89212"/>
              <a:ext cx="838200" cy="492883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black"/>
                  </a:solidFill>
                </a:rPr>
                <a:t>2016</a:t>
              </a: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black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black"/>
                  </a:solidFill>
                </a:rPr>
                <a:t>2015</a:t>
              </a: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black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black"/>
                  </a:solidFill>
                </a:rPr>
                <a:t>2013</a:t>
              </a: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black"/>
                  </a:solidFill>
                </a:rPr>
                <a:t>2012</a:t>
              </a: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black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black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white"/>
                  </a:solidFill>
                </a:rPr>
                <a:t>2011</a:t>
              </a: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white"/>
                  </a:solidFill>
                </a:rPr>
                <a:t>2010</a:t>
              </a: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white"/>
                  </a:solidFill>
                </a:rPr>
                <a:t>2009</a:t>
              </a:r>
              <a:br>
                <a:rPr lang="en-US" sz="788" dirty="0">
                  <a:solidFill>
                    <a:prstClr val="white"/>
                  </a:solidFill>
                </a:rPr>
              </a:b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white"/>
                  </a:solidFill>
                </a:rPr>
                <a:t>2008</a:t>
              </a: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r>
                <a:rPr lang="en-US" sz="788" dirty="0">
                  <a:solidFill>
                    <a:prstClr val="white"/>
                  </a:solidFill>
                </a:rPr>
                <a:t>2007</a:t>
              </a: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  <a:p>
              <a:pPr algn="ctr" defTabSz="481329">
                <a:lnSpc>
                  <a:spcPct val="120000"/>
                </a:lnSpc>
              </a:pPr>
              <a:endParaRPr lang="en-US" sz="788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6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58012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6958014" cy="5143500"/>
          </a:xfrm>
          <a:prstGeom prst="rect">
            <a:avLst/>
          </a:prstGeom>
          <a:solidFill>
            <a:srgbClr val="6C7E92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subTitle" idx="4294967295"/>
          </p:nvPr>
        </p:nvSpPr>
        <p:spPr>
          <a:xfrm>
            <a:off x="289367" y="1097083"/>
            <a:ext cx="5921375" cy="3254375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marL="0" indent="0" defTabSz="481329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5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  <a:sym typeface="Lato"/>
              </a:rPr>
              <a:t>We don’t do the easy stuff well, and the hard stuff is getting harder.</a:t>
            </a:r>
            <a:endParaRPr lang="en" sz="40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Arial" charset="0"/>
              <a:cs typeface="Arial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50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58012" cy="5143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" y="0"/>
            <a:ext cx="6958014" cy="5143500"/>
          </a:xfrm>
          <a:prstGeom prst="rect">
            <a:avLst/>
          </a:prstGeom>
          <a:solidFill>
            <a:srgbClr val="6C7E92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202116" y="313444"/>
            <a:ext cx="6172200" cy="64305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/>
          <a:p>
            <a:r>
              <a:rPr lang="en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Mobile: Android and iOS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1116783" y="3170241"/>
            <a:ext cx="2345671" cy="1330322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b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>71%</a:t>
            </a:r>
            <a:r>
              <a:rPr lang="en" b="1">
                <a:solidFill>
                  <a:srgbClr val="63B246"/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/>
            </a:r>
            <a:br>
              <a:rPr lang="en" b="1">
                <a:solidFill>
                  <a:srgbClr val="63B246"/>
                </a:solidFill>
                <a:latin typeface="Arial" charset="0"/>
                <a:ea typeface="Arial" charset="0"/>
                <a:cs typeface="Arial" charset="0"/>
                <a:sym typeface="Questrial"/>
              </a:rPr>
            </a:br>
            <a:r>
              <a:rPr lang="en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>of Android devices out of date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3683623" y="3145463"/>
            <a:ext cx="2252700" cy="222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>
              <a:buClr>
                <a:srgbClr val="000000"/>
              </a:buClr>
              <a:buSzPct val="34375"/>
              <a:buFont typeface="Arial"/>
              <a:buNone/>
            </a:pPr>
            <a:r>
              <a:rPr lang="en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>50%</a:t>
            </a:r>
            <a:r>
              <a:rPr lang="en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/>
            </a:r>
            <a:br>
              <a:rPr lang="en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sym typeface="Questrial"/>
              </a:rPr>
            </a:br>
            <a:r>
              <a:rPr lang="e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>of iOS devices</a:t>
            </a:r>
            <a:br>
              <a:rPr lang="e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Questrial"/>
              </a:rPr>
            </a:br>
            <a:r>
              <a:rPr lang="e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>out of date</a:t>
            </a:r>
          </a:p>
          <a:p>
            <a:pPr algn="ctr"/>
            <a:endParaRPr sz="1950" b="1" dirty="0">
              <a:solidFill>
                <a:schemeClr val="bg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895" y="1342641"/>
            <a:ext cx="912460" cy="178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439" y="1154935"/>
            <a:ext cx="1194167" cy="207784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1656439" y="4047410"/>
            <a:ext cx="1454625" cy="1642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7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Questrial"/>
              </a:rPr>
              <a:t>Android &lt; 5.5.1, or &lt; 6.0.1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4031812" y="4047410"/>
            <a:ext cx="1454625" cy="1642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75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estrial"/>
                <a:ea typeface="Questrial"/>
                <a:cs typeface="Questrial"/>
                <a:sym typeface="Questrial"/>
              </a:rPr>
              <a:t>iOS &lt; 9.2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36841" y="808946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305621" y="4362063"/>
            <a:ext cx="2652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Duo Security Trusted Access Report</a:t>
            </a:r>
          </a:p>
        </p:txBody>
      </p:sp>
    </p:spTree>
    <p:extLst>
      <p:ext uri="{BB962C8B-B14F-4D97-AF65-F5344CB8AC3E}">
        <p14:creationId xmlns:p14="http://schemas.microsoft.com/office/powerpoint/2010/main" val="13642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58012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0"/>
            <a:ext cx="6958014" cy="5143500"/>
          </a:xfrm>
          <a:prstGeom prst="rect">
            <a:avLst/>
          </a:prstGeom>
          <a:solidFill>
            <a:srgbClr val="6C7E92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739" y="1438333"/>
            <a:ext cx="4277907" cy="207142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68604" y="3711488"/>
            <a:ext cx="427790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charset="0"/>
                <a:ea typeface="Arial" charset="0"/>
                <a:cs typeface="Arial" charset="0"/>
              </a:rPr>
              <a:t>8%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 of Apple users are </a:t>
            </a:r>
            <a:r>
              <a:rPr lang="en-US" sz="1200" b="1">
                <a:latin typeface="Arial" charset="0"/>
                <a:ea typeface="Arial" charset="0"/>
                <a:cs typeface="Arial" charset="0"/>
              </a:rPr>
              <a:t>running unsupported versions of OS X 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(10.8 and earlier) that cannot receive security updates. 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202116" y="279679"/>
            <a:ext cx="6172200" cy="6430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Lato"/>
              </a:rPr>
              <a:t>Operating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Lato"/>
              </a:rPr>
              <a:t>S</a:t>
            </a:r>
            <a:r>
              <a:rPr lang="en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Lato"/>
              </a:rPr>
              <a:t>ystems</a:t>
            </a:r>
            <a:r>
              <a:rPr lang="en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Lato"/>
              </a:rPr>
              <a:t>: OS X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4607" y="762646"/>
            <a:ext cx="62293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Shape 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067" y="3930779"/>
            <a:ext cx="868499" cy="2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3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824" y="1679680"/>
            <a:ext cx="1703356" cy="14177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73843" y="4216495"/>
            <a:ext cx="2392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85000"/>
                  </a:schemeClr>
                </a:solidFill>
              </a:rPr>
              <a:t>Duo Security Trusted Access Report</a:t>
            </a:r>
          </a:p>
        </p:txBody>
      </p:sp>
    </p:spTree>
    <p:extLst>
      <p:ext uri="{BB962C8B-B14F-4D97-AF65-F5344CB8AC3E}">
        <p14:creationId xmlns:p14="http://schemas.microsoft.com/office/powerpoint/2010/main" val="20741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19704</TotalTime>
  <Words>854</Words>
  <Application>Microsoft Macintosh PowerPoint</Application>
  <PresentationFormat>Custom</PresentationFormat>
  <Paragraphs>149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Lato</vt:lpstr>
      <vt:lpstr>ＭＳ Ｐゴシック</vt:lpstr>
      <vt:lpstr>Osaka</vt:lpstr>
      <vt:lpstr>Questrial</vt:lpstr>
      <vt:lpstr>Source Sans Pro</vt:lpstr>
      <vt:lpstr>Office Theme</vt:lpstr>
      <vt:lpstr>Black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Mobile: Android and 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Bush</dc:creator>
  <cp:lastModifiedBy>Megan Brockhard</cp:lastModifiedBy>
  <cp:revision>515</cp:revision>
  <cp:lastPrinted>2017-09-25T19:42:08Z</cp:lastPrinted>
  <dcterms:created xsi:type="dcterms:W3CDTF">2015-08-31T18:07:54Z</dcterms:created>
  <dcterms:modified xsi:type="dcterms:W3CDTF">2017-09-27T20:26:07Z</dcterms:modified>
</cp:coreProperties>
</file>