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5" r:id="rId1"/>
  </p:sldMasterIdLst>
  <p:notesMasterIdLst>
    <p:notesMasterId r:id="rId10"/>
  </p:notesMasterIdLst>
  <p:handoutMasterIdLst>
    <p:handoutMasterId r:id="rId11"/>
  </p:handoutMasterIdLst>
  <p:sldIdLst>
    <p:sldId id="658" r:id="rId2"/>
    <p:sldId id="693" r:id="rId3"/>
    <p:sldId id="707" r:id="rId4"/>
    <p:sldId id="706" r:id="rId5"/>
    <p:sldId id="712" r:id="rId6"/>
    <p:sldId id="714" r:id="rId7"/>
    <p:sldId id="715" r:id="rId8"/>
    <p:sldId id="716" r:id="rId9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6C4A8FC4-1933-4BBC-B159-D1054DDE4F90}">
          <p14:sldIdLst>
            <p14:sldId id="658"/>
            <p14:sldId id="693"/>
            <p14:sldId id="707"/>
            <p14:sldId id="706"/>
            <p14:sldId id="712"/>
            <p14:sldId id="714"/>
            <p14:sldId id="715"/>
            <p14:sldId id="716"/>
          </p14:sldIdLst>
        </p14:section>
        <p14:section name="Untitled Section" id="{51953447-CDDB-41EA-AF01-26740872092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BF1E"/>
    <a:srgbClr val="040579"/>
    <a:srgbClr val="FFCB05"/>
    <a:srgbClr val="083488"/>
    <a:srgbClr val="00274C"/>
    <a:srgbClr val="F8D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5E233F-2BC2-4938-A053-3662240213A0}">
  <a:tblStyle styleId="{855E233F-2BC2-4938-A053-3662240213A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1"/>
    <p:restoredTop sz="83222" autoAdjust="0"/>
  </p:normalViewPr>
  <p:slideViewPr>
    <p:cSldViewPr>
      <p:cViewPr varScale="1">
        <p:scale>
          <a:sx n="108" d="100"/>
          <a:sy n="108" d="100"/>
        </p:scale>
        <p:origin x="176" y="7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8" d="100"/>
        <a:sy n="198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52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AB360-9714-4840-9555-0A4197281061}" type="datetimeFigureOut">
              <a:rPr lang="en-US" smtClean="0"/>
              <a:t>9/8/17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A208F-65BB-47A3-947A-857E24C6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48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0519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Excited to have you back with us for</a:t>
            </a:r>
            <a:r>
              <a:rPr lang="en-US" baseline="0" dirty="0" smtClean="0"/>
              <a:t> this fall meeting and our initial subcommittee meetings.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421F-F104-47FF-9977-9B57B96ABD2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5671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We’re so pleased to have the following new members on the board.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1)</a:t>
            </a:r>
            <a:r>
              <a:rPr lang="en-US" b="1" baseline="0" dirty="0" smtClean="0"/>
              <a:t>Kim Hammonds—unable to be with us today</a:t>
            </a:r>
            <a:endParaRPr lang="en-US" sz="1200" b="1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Deutsche [DOYSHA] Bank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member of the managing board and group chief operating officer.</a:t>
            </a:r>
            <a:r>
              <a:rPr lang="en-US" b="0" dirty="0" smtClean="0">
                <a:effectLst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Previously, she served as CIO at Boeing.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Kim has served as a University alumni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/campaign 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event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host in London, where she is based. 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b="0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 smtClean="0"/>
              <a:t>2)Don </a:t>
            </a:r>
            <a:r>
              <a:rPr lang="en-US" b="1" baseline="0" dirty="0" err="1" smtClean="0"/>
              <a:t>Kania</a:t>
            </a:r>
            <a:endParaRPr lang="en-US" b="1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Former president and CEO of FEI Company.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holds five U-M degrees.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 dedicated alumnus, Don’s engagement at the College has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included serving on the Nuclear Engineering and Radiological Sciences advisory board, presenting at a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departmental colloquium and 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advising current students.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r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esides in Ashland, Oregon.</a:t>
            </a:r>
            <a:endParaRPr lang="en-US" b="1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 smtClean="0"/>
              <a:t>3)Steve McLaughlin—unable to be with us today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Georgia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Tech’s (GT) 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Steve </a:t>
            </a:r>
            <a:r>
              <a:rPr lang="en-US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Chaddick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School Chair and professor in the School of Electrical and Computer Engineering (ECE).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Beginning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 week from today, he will become D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ean in the GT College of Engineering and Southern Company Chair.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Steve is a passionate Wolverine alumnus.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sit on each other’s boards and his board is also meeting today.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b="1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 smtClean="0"/>
              <a:t>4)Elizabeth </a:t>
            </a:r>
            <a:r>
              <a:rPr lang="en-US" b="1" baseline="0" dirty="0" err="1" smtClean="0"/>
              <a:t>Moje</a:t>
            </a:r>
            <a:endParaRPr lang="en-US" b="1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Dean (since earlier this year), George Herbert Mead Collegiate Professor of Education, and Arthur F. Thurnau Professor</a:t>
            </a:r>
          </a:p>
          <a:p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 the U-M School of Education.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Her work in literacy earned the Provost’s Teaching Innovation Prize at the University of Michigan.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She is a member of the National Academy of Education, where she chairs the Professional Development Committee. 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b="1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88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individuals shown have served the board over the last few years.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 thank them for all they have done for the College.</a:t>
            </a:r>
            <a:r>
              <a:rPr lang="en-US" b="0" baseline="0" dirty="0" smtClean="0">
                <a:solidFill>
                  <a:schemeClr val="dk1"/>
                </a:solidFill>
              </a:rPr>
              <a:t>	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baseline="0" dirty="0" smtClean="0">
                <a:solidFill>
                  <a:srgbClr val="FF0000"/>
                </a:solidFill>
              </a:rPr>
              <a:t>Although they are not here today, let me take this moment to acknowledge them.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1)</a:t>
            </a:r>
            <a:r>
              <a:rPr lang="en-US" b="1" baseline="0" dirty="0" smtClean="0"/>
              <a:t>Betty Chao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President/CEO of </a:t>
            </a:r>
            <a:r>
              <a:rPr lang="en-US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Westech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International, Inc. 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She has served on the LAB (EAC) since 2014.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r>
              <a:rPr lang="en-US" baseline="0" dirty="0" smtClean="0"/>
              <a:t>2)</a:t>
            </a:r>
            <a:r>
              <a:rPr lang="en-US" b="1" baseline="0" dirty="0" smtClean="0"/>
              <a:t>Gary May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Chancellor of the University of California, Davis.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Former Dean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at Georgia Tech.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 has served on the LAB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(EAC) since 2013.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baseline="0" dirty="0" smtClean="0"/>
              <a:t>3)</a:t>
            </a:r>
            <a:r>
              <a:rPr lang="en-US" b="1" baseline="0" dirty="0" smtClean="0"/>
              <a:t>Lynn Kelley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SVP at Union Pacific Railroad. 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Lynn has served on the 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LAB (EAC) since 2014.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baseline="0" dirty="0" smtClean="0"/>
              <a:t>4)</a:t>
            </a:r>
            <a:r>
              <a:rPr lang="en-US" b="1" baseline="0" dirty="0" smtClean="0"/>
              <a:t>Sanjay Correa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VP at GE (retiring after more than 30 years).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Sanjay has served on the 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LAB (EAC) since 2014.</a:t>
            </a:r>
            <a:endParaRPr lang="en-US" b="0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Let’s give them a round of applause.</a:t>
            </a:r>
          </a:p>
          <a:p>
            <a:r>
              <a:rPr lang="en-US" b="1" baseline="0" dirty="0" smtClean="0"/>
              <a:t>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390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individuals shown have served the board over the last few years.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 thank them for all they have done for the College.</a:t>
            </a:r>
            <a:r>
              <a:rPr lang="en-US" b="0" baseline="0" dirty="0" smtClean="0">
                <a:solidFill>
                  <a:schemeClr val="dk1"/>
                </a:solidFill>
              </a:rPr>
              <a:t>	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baseline="0" dirty="0" smtClean="0">
                <a:solidFill>
                  <a:srgbClr val="FF0000"/>
                </a:solidFill>
              </a:rPr>
              <a:t>Although they are not here today, let me take this moment to acknowledge them.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1)</a:t>
            </a:r>
            <a:r>
              <a:rPr lang="en-US" b="1" baseline="0" dirty="0" smtClean="0"/>
              <a:t>Betty Chao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President/CEO of </a:t>
            </a:r>
            <a:r>
              <a:rPr lang="en-US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Westech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International, Inc. 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She has served on the LAB (EAC) since 2014.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r>
              <a:rPr lang="en-US" baseline="0" dirty="0" smtClean="0"/>
              <a:t>2)</a:t>
            </a:r>
            <a:r>
              <a:rPr lang="en-US" b="1" baseline="0" dirty="0" smtClean="0"/>
              <a:t>Gary May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Chancellor of the University of California, Davis.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Former Dean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at Georgia Tech.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 has served on the LAB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(EAC) since 2013.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baseline="0" dirty="0" smtClean="0"/>
              <a:t>3)</a:t>
            </a:r>
            <a:r>
              <a:rPr lang="en-US" b="1" baseline="0" dirty="0" smtClean="0"/>
              <a:t>Lynn Kelley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SVP at Union Pacific Railroad. 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Lynn has served on the 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LAB (EAC) since 2014.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baseline="0" dirty="0" smtClean="0"/>
              <a:t>4)</a:t>
            </a:r>
            <a:r>
              <a:rPr lang="en-US" b="1" baseline="0" dirty="0" smtClean="0"/>
              <a:t>Sanjay Correa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VP at GE (retiring after more than 30 years).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Sanjay has served on the 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LAB (EAC) since 2014.</a:t>
            </a:r>
            <a:endParaRPr lang="en-US" b="0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Let’s give them a round of applause.</a:t>
            </a:r>
          </a:p>
          <a:p>
            <a:r>
              <a:rPr lang="en-US" b="1" baseline="0" dirty="0" smtClean="0"/>
              <a:t>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502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individuals shown have served the board over the last few years.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 thank them for all they have done for the College.</a:t>
            </a:r>
            <a:r>
              <a:rPr lang="en-US" b="0" baseline="0" dirty="0" smtClean="0">
                <a:solidFill>
                  <a:schemeClr val="dk1"/>
                </a:solidFill>
              </a:rPr>
              <a:t>	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baseline="0" dirty="0" smtClean="0">
                <a:solidFill>
                  <a:srgbClr val="FF0000"/>
                </a:solidFill>
              </a:rPr>
              <a:t>Although they are not here today, let me take this moment to acknowledge them.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1)</a:t>
            </a:r>
            <a:r>
              <a:rPr lang="en-US" b="1" baseline="0" dirty="0" smtClean="0"/>
              <a:t>Betty Chao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President/CEO of </a:t>
            </a:r>
            <a:r>
              <a:rPr lang="en-US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Westech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International, Inc. 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She has served on the LAB (EAC) since 2014.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r>
              <a:rPr lang="en-US" baseline="0" dirty="0" smtClean="0"/>
              <a:t>2)</a:t>
            </a:r>
            <a:r>
              <a:rPr lang="en-US" b="1" baseline="0" dirty="0" smtClean="0"/>
              <a:t>Gary May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Chancellor of the University of California, Davis.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Former Dean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at Georgia Tech.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 has served on the LAB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(EAC) since 2013.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baseline="0" dirty="0" smtClean="0"/>
              <a:t>3)</a:t>
            </a:r>
            <a:r>
              <a:rPr lang="en-US" b="1" baseline="0" dirty="0" smtClean="0"/>
              <a:t>Lynn Kelley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SVP at Union Pacific Railroad. 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Lynn has served on the 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LAB (EAC) since 2014.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baseline="0" dirty="0" smtClean="0"/>
              <a:t>4)</a:t>
            </a:r>
            <a:r>
              <a:rPr lang="en-US" b="1" baseline="0" dirty="0" smtClean="0"/>
              <a:t>Sanjay Correa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VP at GE (retiring after more than 30 years).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Sanjay has served on the 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LAB (EAC) since 2014.</a:t>
            </a:r>
            <a:endParaRPr lang="en-US" b="0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Let’s give them a round of applause.</a:t>
            </a:r>
          </a:p>
          <a:p>
            <a:r>
              <a:rPr lang="en-US" b="1" baseline="0" dirty="0" smtClean="0"/>
              <a:t>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539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3FC-86A0-0B43-86D1-9C051C3376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2BF7-DE49-A640-9CB8-CEE59A24E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4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593-4DEC-7744-8619-DF352912E8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F053-112B-5540-A34D-BC885F6D05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8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593-4DEC-7744-8619-DF352912E8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F053-112B-5540-A34D-BC885F6D05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3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8" y="1663864"/>
            <a:ext cx="7040880" cy="1021556"/>
          </a:xfrm>
          <a:prstGeom prst="rect">
            <a:avLst/>
          </a:prstGeom>
        </p:spPr>
        <p:txBody>
          <a:bodyPr anchor="t"/>
          <a:lstStyle>
            <a:lvl1pPr algn="ctr">
              <a:defRPr sz="4400" b="0" i="0" cap="none">
                <a:solidFill>
                  <a:srgbClr val="001B36"/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868" y="3249461"/>
            <a:ext cx="7040880" cy="85439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000" b="0" i="0">
                <a:solidFill>
                  <a:srgbClr val="00468E"/>
                </a:solidFill>
                <a:latin typeface="HelveticaNeueLT Std Cn"/>
                <a:cs typeface="HelveticaNeueLT Std C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3527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9868" y="1927390"/>
            <a:ext cx="7040880" cy="1021556"/>
          </a:xfrm>
          <a:prstGeom prst="rect">
            <a:avLst/>
          </a:prstGeom>
        </p:spPr>
        <p:txBody>
          <a:bodyPr anchor="t"/>
          <a:lstStyle>
            <a:lvl1pPr algn="ctr">
              <a:defRPr sz="4400" b="0" i="0" cap="none">
                <a:solidFill>
                  <a:srgbClr val="FFFFFF"/>
                </a:solidFill>
                <a:latin typeface="HelveticaNeueLT Std Lt"/>
                <a:cs typeface="HelveticaNeueLT Std 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868" y="3144686"/>
            <a:ext cx="7040880" cy="85439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000" b="0" i="0">
                <a:solidFill>
                  <a:srgbClr val="F3B329"/>
                </a:solidFill>
                <a:latin typeface="HelveticaNeueLT Std Lt"/>
                <a:cs typeface="HelveticaNeueLT Std 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05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8" y="1663864"/>
            <a:ext cx="7040880" cy="1021556"/>
          </a:xfrm>
          <a:prstGeom prst="rect">
            <a:avLst/>
          </a:prstGeom>
        </p:spPr>
        <p:txBody>
          <a:bodyPr anchor="t"/>
          <a:lstStyle>
            <a:lvl1pPr algn="ctr">
              <a:defRPr sz="4400" b="0" i="0" cap="none">
                <a:solidFill>
                  <a:srgbClr val="001B36"/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868" y="3249461"/>
            <a:ext cx="7040880" cy="85439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000" b="0" i="0">
                <a:solidFill>
                  <a:srgbClr val="00468E"/>
                </a:solidFill>
                <a:latin typeface="HelveticaNeueLT Std Cn"/>
                <a:cs typeface="HelveticaNeueLT Std C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525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58941"/>
            <a:ext cx="6695440" cy="442493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rgbClr val="001B36"/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84045"/>
            <a:ext cx="6695440" cy="233172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FFFFFF"/>
                </a:solidFill>
                <a:latin typeface="HelveticaNeueLT Std Lt"/>
                <a:cs typeface="HelveticaNeueLT Std Lt"/>
              </a:defRPr>
            </a:lvl1pPr>
            <a:lvl2pPr>
              <a:defRPr sz="1800" b="0" i="0">
                <a:solidFill>
                  <a:srgbClr val="FFFFFF"/>
                </a:solidFill>
                <a:latin typeface="HelveticaNeueLT Std Lt"/>
                <a:cs typeface="HelveticaNeueLT Std Lt"/>
              </a:defRPr>
            </a:lvl2pPr>
            <a:lvl3pPr>
              <a:defRPr sz="1600" b="0" i="0">
                <a:solidFill>
                  <a:srgbClr val="FFFFFF"/>
                </a:solidFill>
                <a:latin typeface="HelveticaNeueLT Std Lt"/>
                <a:cs typeface="HelveticaNeueLT Std Lt"/>
              </a:defRPr>
            </a:lvl3pPr>
            <a:lvl4pPr>
              <a:defRPr sz="1400" b="0" i="0">
                <a:solidFill>
                  <a:srgbClr val="FFFFFF"/>
                </a:solidFill>
                <a:latin typeface="HelveticaNeueLT Std Lt"/>
                <a:cs typeface="HelveticaNeueLT Std Lt"/>
              </a:defRPr>
            </a:lvl4pPr>
            <a:lvl5pPr>
              <a:defRPr sz="1200" b="0" i="0">
                <a:solidFill>
                  <a:srgbClr val="FFFFFF"/>
                </a:solidFill>
                <a:latin typeface="HelveticaNeueLT Std Lt"/>
                <a:cs typeface="HelveticaNeueLT Std 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9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8" y="1663864"/>
            <a:ext cx="7040880" cy="1021556"/>
          </a:xfrm>
          <a:prstGeom prst="rect">
            <a:avLst/>
          </a:prstGeom>
        </p:spPr>
        <p:txBody>
          <a:bodyPr anchor="t"/>
          <a:lstStyle>
            <a:lvl1pPr algn="ctr">
              <a:defRPr sz="4400" b="0" i="0" cap="none">
                <a:solidFill>
                  <a:srgbClr val="001B36"/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868" y="3249461"/>
            <a:ext cx="7040880" cy="85439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000" b="0" i="0">
                <a:solidFill>
                  <a:srgbClr val="00468E"/>
                </a:solidFill>
                <a:latin typeface="HelveticaNeueLT Std Cn"/>
                <a:cs typeface="HelveticaNeueLT Std C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102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58941"/>
            <a:ext cx="6695440" cy="442493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rgbClr val="001B36"/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84045"/>
            <a:ext cx="6695440" cy="233172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FFFFFF"/>
                </a:solidFill>
                <a:latin typeface="HelveticaNeueLT Std Lt"/>
                <a:cs typeface="HelveticaNeueLT Std Lt"/>
              </a:defRPr>
            </a:lvl1pPr>
            <a:lvl2pPr>
              <a:defRPr sz="1800" b="0" i="0">
                <a:solidFill>
                  <a:srgbClr val="FFFFFF"/>
                </a:solidFill>
                <a:latin typeface="HelveticaNeueLT Std Lt"/>
                <a:cs typeface="HelveticaNeueLT Std Lt"/>
              </a:defRPr>
            </a:lvl2pPr>
            <a:lvl3pPr>
              <a:defRPr sz="1600" b="0" i="0">
                <a:solidFill>
                  <a:srgbClr val="FFFFFF"/>
                </a:solidFill>
                <a:latin typeface="HelveticaNeueLT Std Lt"/>
                <a:cs typeface="HelveticaNeueLT Std Lt"/>
              </a:defRPr>
            </a:lvl3pPr>
            <a:lvl4pPr>
              <a:defRPr sz="1400" b="0" i="0">
                <a:solidFill>
                  <a:srgbClr val="FFFFFF"/>
                </a:solidFill>
                <a:latin typeface="HelveticaNeueLT Std Lt"/>
                <a:cs typeface="HelveticaNeueLT Std Lt"/>
              </a:defRPr>
            </a:lvl4pPr>
            <a:lvl5pPr>
              <a:defRPr sz="1200" b="0" i="0">
                <a:solidFill>
                  <a:srgbClr val="FFFFFF"/>
                </a:solidFill>
                <a:latin typeface="HelveticaNeueLT Std Lt"/>
                <a:cs typeface="HelveticaNeueLT Std 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86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8" y="1663864"/>
            <a:ext cx="7040880" cy="1021556"/>
          </a:xfrm>
          <a:prstGeom prst="rect">
            <a:avLst/>
          </a:prstGeom>
        </p:spPr>
        <p:txBody>
          <a:bodyPr anchor="t"/>
          <a:lstStyle>
            <a:lvl1pPr algn="ctr">
              <a:defRPr sz="4400" b="0" i="0" cap="none">
                <a:solidFill>
                  <a:srgbClr val="001B36"/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868" y="3249461"/>
            <a:ext cx="7040880" cy="85439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000" b="0" i="0">
                <a:solidFill>
                  <a:srgbClr val="00468E"/>
                </a:solidFill>
                <a:latin typeface="HelveticaNeueLT Std Cn"/>
                <a:cs typeface="HelveticaNeueLT Std C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986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58941"/>
            <a:ext cx="6695440" cy="442493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rgbClr val="001B36"/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84045"/>
            <a:ext cx="6695440" cy="233172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FFFFFF"/>
                </a:solidFill>
                <a:latin typeface="HelveticaNeueLT Std Lt"/>
                <a:cs typeface="HelveticaNeueLT Std Lt"/>
              </a:defRPr>
            </a:lvl1pPr>
            <a:lvl2pPr>
              <a:defRPr sz="1800" b="0" i="0">
                <a:solidFill>
                  <a:srgbClr val="FFFFFF"/>
                </a:solidFill>
                <a:latin typeface="HelveticaNeueLT Std Lt"/>
                <a:cs typeface="HelveticaNeueLT Std Lt"/>
              </a:defRPr>
            </a:lvl2pPr>
            <a:lvl3pPr>
              <a:defRPr sz="1600" b="0" i="0">
                <a:solidFill>
                  <a:srgbClr val="FFFFFF"/>
                </a:solidFill>
                <a:latin typeface="HelveticaNeueLT Std Lt"/>
                <a:cs typeface="HelveticaNeueLT Std Lt"/>
              </a:defRPr>
            </a:lvl3pPr>
            <a:lvl4pPr>
              <a:defRPr sz="1400" b="0" i="0">
                <a:solidFill>
                  <a:srgbClr val="FFFFFF"/>
                </a:solidFill>
                <a:latin typeface="HelveticaNeueLT Std Lt"/>
                <a:cs typeface="HelveticaNeueLT Std Lt"/>
              </a:defRPr>
            </a:lvl4pPr>
            <a:lvl5pPr>
              <a:defRPr sz="1200" b="0" i="0">
                <a:solidFill>
                  <a:srgbClr val="FFFFFF"/>
                </a:solidFill>
                <a:latin typeface="HelveticaNeueLT Std Lt"/>
                <a:cs typeface="HelveticaNeueLT Std 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59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593-4DEC-7744-8619-DF352912E8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F053-112B-5540-A34D-BC885F6D05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60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8" y="1663864"/>
            <a:ext cx="7040880" cy="1021556"/>
          </a:xfrm>
          <a:prstGeom prst="rect">
            <a:avLst/>
          </a:prstGeom>
        </p:spPr>
        <p:txBody>
          <a:bodyPr anchor="t"/>
          <a:lstStyle>
            <a:lvl1pPr algn="ctr">
              <a:defRPr sz="4400" b="0" i="0" cap="none">
                <a:solidFill>
                  <a:srgbClr val="001B36"/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868" y="3249461"/>
            <a:ext cx="7040880" cy="85439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000" b="0" i="0">
                <a:solidFill>
                  <a:srgbClr val="00468E"/>
                </a:solidFill>
                <a:latin typeface="HelveticaNeueLT Std Cn"/>
                <a:cs typeface="HelveticaNeueLT Std C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8537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58941"/>
            <a:ext cx="6695440" cy="442493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rgbClr val="001B36"/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84045"/>
            <a:ext cx="6695440" cy="233172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FFFFFF"/>
                </a:solidFill>
                <a:latin typeface="HelveticaNeueLT Std Lt"/>
                <a:cs typeface="HelveticaNeueLT Std Lt"/>
              </a:defRPr>
            </a:lvl1pPr>
            <a:lvl2pPr>
              <a:defRPr sz="1800" b="0" i="0">
                <a:solidFill>
                  <a:srgbClr val="FFFFFF"/>
                </a:solidFill>
                <a:latin typeface="HelveticaNeueLT Std Lt"/>
                <a:cs typeface="HelveticaNeueLT Std Lt"/>
              </a:defRPr>
            </a:lvl2pPr>
            <a:lvl3pPr>
              <a:defRPr sz="1600" b="0" i="0">
                <a:solidFill>
                  <a:srgbClr val="FFFFFF"/>
                </a:solidFill>
                <a:latin typeface="HelveticaNeueLT Std Lt"/>
                <a:cs typeface="HelveticaNeueLT Std Lt"/>
              </a:defRPr>
            </a:lvl3pPr>
            <a:lvl4pPr>
              <a:defRPr sz="1400" b="0" i="0">
                <a:solidFill>
                  <a:srgbClr val="FFFFFF"/>
                </a:solidFill>
                <a:latin typeface="HelveticaNeueLT Std Lt"/>
                <a:cs typeface="HelveticaNeueLT Std Lt"/>
              </a:defRPr>
            </a:lvl4pPr>
            <a:lvl5pPr>
              <a:defRPr sz="1200" b="0" i="0">
                <a:solidFill>
                  <a:srgbClr val="FFFFFF"/>
                </a:solidFill>
                <a:latin typeface="HelveticaNeueLT Std Lt"/>
                <a:cs typeface="HelveticaNeueLT Std 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55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363747"/>
            <a:ext cx="6695440" cy="442493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8820"/>
            <a:ext cx="6695440" cy="233172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rgbClr val="FFFFFF"/>
                </a:solidFill>
                <a:latin typeface="Verdana"/>
                <a:cs typeface="Verdana"/>
              </a:defRPr>
            </a:lvl2pPr>
            <a:lvl3pPr>
              <a:defRPr sz="1600">
                <a:solidFill>
                  <a:srgbClr val="FFFFFF"/>
                </a:solidFill>
                <a:latin typeface="Verdana"/>
                <a:cs typeface="Verdana"/>
              </a:defRPr>
            </a:lvl3pPr>
            <a:lvl4pPr>
              <a:defRPr sz="1400">
                <a:solidFill>
                  <a:srgbClr val="FFFFFF"/>
                </a:solidFill>
                <a:latin typeface="Verdana"/>
                <a:cs typeface="Verdana"/>
              </a:defRPr>
            </a:lvl4pPr>
            <a:lvl5pPr>
              <a:defRPr sz="1200">
                <a:solidFill>
                  <a:srgbClr val="FFFFF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9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9868" y="1927390"/>
            <a:ext cx="7040880" cy="1021556"/>
          </a:xfrm>
          <a:prstGeom prst="rect">
            <a:avLst/>
          </a:prstGeom>
        </p:spPr>
        <p:txBody>
          <a:bodyPr anchor="t"/>
          <a:lstStyle>
            <a:lvl1pPr algn="ctr">
              <a:defRPr sz="4400" b="0" i="0" cap="none">
                <a:solidFill>
                  <a:srgbClr val="FFFFFF"/>
                </a:solidFill>
                <a:latin typeface="HelveticaNeueLT Std Lt"/>
                <a:cs typeface="HelveticaNeueLT Std 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868" y="3144686"/>
            <a:ext cx="7040880" cy="85439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000" b="0" i="0">
                <a:solidFill>
                  <a:srgbClr val="F3B329"/>
                </a:solidFill>
                <a:latin typeface="HelveticaNeueLT Std Lt"/>
                <a:cs typeface="HelveticaNeueLT Std 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05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363747"/>
            <a:ext cx="6695440" cy="442493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8820"/>
            <a:ext cx="6695440" cy="233172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rgbClr val="FFFFFF"/>
                </a:solidFill>
                <a:latin typeface="Verdana"/>
                <a:cs typeface="Verdana"/>
              </a:defRPr>
            </a:lvl2pPr>
            <a:lvl3pPr>
              <a:defRPr sz="1600">
                <a:solidFill>
                  <a:srgbClr val="FFFFFF"/>
                </a:solidFill>
                <a:latin typeface="Verdana"/>
                <a:cs typeface="Verdana"/>
              </a:defRPr>
            </a:lvl3pPr>
            <a:lvl4pPr>
              <a:defRPr sz="1400">
                <a:solidFill>
                  <a:srgbClr val="FFFFFF"/>
                </a:solidFill>
                <a:latin typeface="Verdana"/>
                <a:cs typeface="Verdana"/>
              </a:defRPr>
            </a:lvl4pPr>
            <a:lvl5pPr>
              <a:defRPr sz="1200">
                <a:solidFill>
                  <a:srgbClr val="FFFFF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53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9868" y="1927390"/>
            <a:ext cx="7040880" cy="1021556"/>
          </a:xfrm>
          <a:prstGeom prst="rect">
            <a:avLst/>
          </a:prstGeom>
        </p:spPr>
        <p:txBody>
          <a:bodyPr anchor="t"/>
          <a:lstStyle>
            <a:lvl1pPr algn="ctr">
              <a:defRPr sz="4400" b="0" i="0" cap="none">
                <a:solidFill>
                  <a:srgbClr val="FFFFFF"/>
                </a:solidFill>
                <a:latin typeface="HelveticaNeueLT Std Lt"/>
                <a:cs typeface="HelveticaNeueLT Std 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868" y="3144686"/>
            <a:ext cx="7040880" cy="85439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000" b="0" i="0">
                <a:solidFill>
                  <a:srgbClr val="F3B329"/>
                </a:solidFill>
                <a:latin typeface="HelveticaNeueLT Std Lt"/>
                <a:cs typeface="HelveticaNeueLT Std 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70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363747"/>
            <a:ext cx="6695440" cy="442493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8820"/>
            <a:ext cx="6695440" cy="233172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rgbClr val="FFFFFF"/>
                </a:solidFill>
                <a:latin typeface="Verdana"/>
                <a:cs typeface="Verdana"/>
              </a:defRPr>
            </a:lvl2pPr>
            <a:lvl3pPr>
              <a:defRPr sz="1600">
                <a:solidFill>
                  <a:srgbClr val="FFFFFF"/>
                </a:solidFill>
                <a:latin typeface="Verdana"/>
                <a:cs typeface="Verdana"/>
              </a:defRPr>
            </a:lvl3pPr>
            <a:lvl4pPr>
              <a:defRPr sz="1400">
                <a:solidFill>
                  <a:srgbClr val="FFFFFF"/>
                </a:solidFill>
                <a:latin typeface="Verdana"/>
                <a:cs typeface="Verdana"/>
              </a:defRPr>
            </a:lvl4pPr>
            <a:lvl5pPr>
              <a:defRPr sz="1200">
                <a:solidFill>
                  <a:srgbClr val="FFFFF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41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9868" y="1927390"/>
            <a:ext cx="7040880" cy="1021556"/>
          </a:xfrm>
          <a:prstGeom prst="rect">
            <a:avLst/>
          </a:prstGeom>
        </p:spPr>
        <p:txBody>
          <a:bodyPr anchor="t"/>
          <a:lstStyle>
            <a:lvl1pPr algn="ctr">
              <a:defRPr sz="4400" b="0" i="0" cap="none">
                <a:solidFill>
                  <a:srgbClr val="FFFFFF"/>
                </a:solidFill>
                <a:latin typeface="HelveticaNeueLT Std Lt"/>
                <a:cs typeface="HelveticaNeueLT Std 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868" y="3144686"/>
            <a:ext cx="7040880" cy="85439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000" b="0" i="0">
                <a:solidFill>
                  <a:srgbClr val="F3B329"/>
                </a:solidFill>
                <a:latin typeface="HelveticaNeueLT Std Lt"/>
                <a:cs typeface="HelveticaNeueLT Std 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4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363747"/>
            <a:ext cx="6695440" cy="442493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8820"/>
            <a:ext cx="6695440" cy="233172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rgbClr val="FFFFFF"/>
                </a:solidFill>
                <a:latin typeface="Verdana"/>
                <a:cs typeface="Verdana"/>
              </a:defRPr>
            </a:lvl2pPr>
            <a:lvl3pPr>
              <a:defRPr sz="1600">
                <a:solidFill>
                  <a:srgbClr val="FFFFFF"/>
                </a:solidFill>
                <a:latin typeface="Verdana"/>
                <a:cs typeface="Verdana"/>
              </a:defRPr>
            </a:lvl3pPr>
            <a:lvl4pPr>
              <a:defRPr sz="1400">
                <a:solidFill>
                  <a:srgbClr val="FFFFFF"/>
                </a:solidFill>
                <a:latin typeface="Verdana"/>
                <a:cs typeface="Verdana"/>
              </a:defRPr>
            </a:lvl4pPr>
            <a:lvl5pPr>
              <a:defRPr sz="1200">
                <a:solidFill>
                  <a:srgbClr val="FFFFF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89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9868" y="1927390"/>
            <a:ext cx="7040880" cy="1021556"/>
          </a:xfrm>
          <a:prstGeom prst="rect">
            <a:avLst/>
          </a:prstGeom>
        </p:spPr>
        <p:txBody>
          <a:bodyPr anchor="t"/>
          <a:lstStyle>
            <a:lvl1pPr algn="ctr">
              <a:defRPr sz="4400" b="0" i="0" cap="none">
                <a:solidFill>
                  <a:srgbClr val="FFFFFF"/>
                </a:solidFill>
                <a:latin typeface="HelveticaNeueLT Std Lt"/>
                <a:cs typeface="HelveticaNeueLT Std 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868" y="3144686"/>
            <a:ext cx="7040880" cy="85439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000" b="0" i="0">
                <a:solidFill>
                  <a:srgbClr val="F3B329"/>
                </a:solidFill>
                <a:latin typeface="HelveticaNeueLT Std Lt"/>
                <a:cs typeface="HelveticaNeueLT Std 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329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593-4DEC-7744-8619-DF352912E8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F053-112B-5540-A34D-BC885F6D05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33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593-4DEC-7744-8619-DF352912E8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F053-112B-5540-A34D-BC885F6D05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4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593-4DEC-7744-8619-DF352912E8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F053-112B-5540-A34D-BC885F6D05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67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593-4DEC-7744-8619-DF352912E8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F053-112B-5540-A34D-BC885F6D05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593-4DEC-7744-8619-DF352912E8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F053-112B-5540-A34D-BC885F6D05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1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593-4DEC-7744-8619-DF352912E8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F053-112B-5540-A34D-BC885F6D05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2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593-4DEC-7744-8619-DF352912E8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F053-112B-5540-A34D-BC885F6D05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1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theme" Target="../theme/theme1.xml"/><Relationship Id="rId3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2816593-4DEC-7744-8619-DF352912E84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9/8/17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094F053-112B-5540-A34D-BC885F6D05B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1600" y="-66673"/>
            <a:ext cx="9347200" cy="809625"/>
          </a:xfrm>
          <a:prstGeom prst="rect">
            <a:avLst/>
          </a:prstGeom>
          <a:solidFill>
            <a:srgbClr val="072249"/>
          </a:solidFill>
          <a:ln w="635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pic>
        <p:nvPicPr>
          <p:cNvPr id="8" name="Picture 2" descr="CoE-horiz-4c-rev.png"/>
          <p:cNvPicPr>
            <a:picLocks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931" y="306388"/>
            <a:ext cx="280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1600" y="742950"/>
            <a:ext cx="9347200" cy="0"/>
          </a:xfrm>
          <a:prstGeom prst="line">
            <a:avLst/>
          </a:prstGeom>
          <a:ln w="63500">
            <a:solidFill>
              <a:srgbClr val="F8D7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34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image" Target="../media/image3.jpeg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GBrownBldgSun15(007)a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8200" y="-1543050"/>
            <a:ext cx="11466812" cy="7654097"/>
          </a:xfrm>
          <a:prstGeom prst="rect">
            <a:avLst/>
          </a:prstGeom>
        </p:spPr>
      </p:pic>
      <p:pic>
        <p:nvPicPr>
          <p:cNvPr id="7" name="Picture 6" descr="GGBrownBldgSun15(007)a.jpg"/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0" y="-323850"/>
            <a:ext cx="11288827" cy="6400800"/>
          </a:xfrm>
          <a:prstGeom prst="rect">
            <a:avLst/>
          </a:prstGeom>
        </p:spPr>
      </p:pic>
      <p:pic>
        <p:nvPicPr>
          <p:cNvPr id="3" name="Picture 2" descr="CoE-horiz-4c-rev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438150"/>
            <a:ext cx="3636434" cy="368766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1374131" y="3867150"/>
            <a:ext cx="7042150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ts val="2360"/>
              </a:lnSpc>
              <a:spcAft>
                <a:spcPts val="0"/>
              </a:spcAft>
              <a:buFont typeface="Arial" charset="0"/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NeueLT Std Cn" charset="0"/>
                <a:cs typeface="HelveticaNeueLT Std Cn" charset="0"/>
              </a:rPr>
              <a:t>Scholarship Program Overview</a:t>
            </a:r>
          </a:p>
          <a:p>
            <a:pPr marL="0" indent="0" algn="ctr" eaLnBrk="1" hangingPunct="1">
              <a:lnSpc>
                <a:spcPts val="2360"/>
              </a:lnSpc>
              <a:spcAft>
                <a:spcPts val="0"/>
              </a:spcAft>
              <a:buFont typeface="Arial" charset="0"/>
              <a:buNone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NeueLT Std Cn" charset="0"/>
                <a:cs typeface="HelveticaNeueLT Std Cn" charset="0"/>
              </a:rPr>
              <a:t>UIDP Fall Meeting, September 2017</a:t>
            </a:r>
          </a:p>
          <a:p>
            <a:pPr marL="0" indent="0" algn="ctr" eaLnBrk="1" hangingPunct="1">
              <a:lnSpc>
                <a:spcPts val="2360"/>
              </a:lnSpc>
              <a:spcAft>
                <a:spcPts val="0"/>
              </a:spcAft>
              <a:buFont typeface="Arial" charset="0"/>
              <a:buNone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NeueLT Std Cn" charset="0"/>
                <a:cs typeface="HelveticaNeueLT Std Cn" charset="0"/>
              </a:rPr>
              <a:t>Detroit</a:t>
            </a:r>
            <a:endParaRPr lang="en-US" sz="2000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elveticaNeueLT Std Cn" charset="0"/>
              <a:cs typeface="HelveticaNeueLT Std Cn" charset="0"/>
            </a:endParaRPr>
          </a:p>
          <a:p>
            <a:pPr eaLnBrk="1" hangingPunct="1"/>
            <a:endParaRPr lang="en-US" dirty="0" smtClean="0">
              <a:solidFill>
                <a:prstClr val="white"/>
              </a:solidFill>
              <a:latin typeface="HelveticaNeueLT Std Cn" charset="0"/>
              <a:cs typeface="HelveticaNeueLT Std Cn" charset="0"/>
            </a:endParaRPr>
          </a:p>
          <a:p>
            <a:pPr eaLnBrk="1" hangingPunct="1"/>
            <a:endParaRPr lang="en-US" dirty="0">
              <a:solidFill>
                <a:prstClr val="white"/>
              </a:solidFill>
              <a:latin typeface="HelveticaNeueLT Std Cn" charset="0"/>
              <a:cs typeface="HelveticaNeueLT Std C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3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3200" y="133349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CBF1E"/>
                </a:solidFill>
                <a:latin typeface="Helvetica Neue"/>
              </a:rPr>
              <a:t>Agenda</a:t>
            </a:r>
            <a:endParaRPr lang="en-US" sz="2000" b="1" dirty="0">
              <a:solidFill>
                <a:srgbClr val="DCBF1E"/>
              </a:solidFill>
              <a:latin typeface="Helvetica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237893"/>
            <a:ext cx="502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The Basics: Student Support from Industry</a:t>
            </a:r>
            <a:endParaRPr lang="en-US" sz="2000" b="1" dirty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Program Management: Two Options</a:t>
            </a:r>
            <a:endParaRPr lang="en-US" sz="2000" b="1" dirty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Summary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</a:t>
            </a:r>
            <a:endParaRPr lang="en-US" sz="2000" b="1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00" y="971549"/>
            <a:ext cx="4114800" cy="22250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895350"/>
            <a:ext cx="502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Student </a:t>
            </a:r>
            <a:r>
              <a:rPr lang="en-US" sz="20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Support from </a:t>
            </a:r>
            <a:r>
              <a:rPr lang="en-US" sz="20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Industry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Recruiting tool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Relationship building opportunity</a:t>
            </a:r>
            <a:endParaRPr lang="en-US" sz="2000" b="1" dirty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Financial aid</a:t>
            </a:r>
            <a:endParaRPr lang="en-US" sz="2000" b="1" dirty="0" smtClean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133349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CBF1E"/>
                </a:solidFill>
                <a:latin typeface="Helvetica Neue"/>
              </a:rPr>
              <a:t>The Basics</a:t>
            </a:r>
            <a:endParaRPr lang="en-US" sz="2000" b="1" dirty="0">
              <a:solidFill>
                <a:srgbClr val="DCBF1E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395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3200" y="133349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CBF1E"/>
                </a:solidFill>
                <a:latin typeface="Helvetica Neue"/>
              </a:rPr>
              <a:t>The Basics</a:t>
            </a:r>
            <a:endParaRPr lang="en-US" sz="2000" b="1" dirty="0">
              <a:solidFill>
                <a:srgbClr val="DCBF1E"/>
              </a:solidFill>
              <a:latin typeface="Helvetica Neue"/>
            </a:endParaRPr>
          </a:p>
        </p:txBody>
      </p:sp>
      <p:pic>
        <p:nvPicPr>
          <p:cNvPr id="9" name="Picture 8" descr="X:\Photos\2015\Project Team Pics\Surgical Instruments\FullSizeRender 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97245">
            <a:off x="4673349" y="2044870"/>
            <a:ext cx="2844267" cy="213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9" descr="C:\Users\amycohn\Desktop\PHOTOS\To process\Amy iPhone to archive\Amy iPhone 2015 08 02\IMG_607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3986">
            <a:off x="6440295" y="1070927"/>
            <a:ext cx="2524056" cy="1406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228600" y="895350"/>
            <a:ext cx="502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Types of Student Support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Scholarships</a:t>
            </a:r>
            <a:endParaRPr lang="en-US" sz="2000" b="1" dirty="0" smtClean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Fellowships</a:t>
            </a:r>
          </a:p>
        </p:txBody>
      </p:sp>
    </p:spTree>
    <p:extLst>
      <p:ext uri="{BB962C8B-B14F-4D97-AF65-F5344CB8AC3E}">
        <p14:creationId xmlns:p14="http://schemas.microsoft.com/office/powerpoint/2010/main" val="320004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3200" y="133349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CBF1E"/>
                </a:solidFill>
                <a:latin typeface="Helvetica Neue"/>
              </a:rPr>
              <a:t>Th</a:t>
            </a:r>
            <a:r>
              <a:rPr lang="en-US" sz="2000" b="1" dirty="0" smtClean="0">
                <a:solidFill>
                  <a:srgbClr val="DCBF1E"/>
                </a:solidFill>
                <a:latin typeface="Helvetica Neue"/>
              </a:rPr>
              <a:t>e Options</a:t>
            </a:r>
            <a:endParaRPr lang="en-US" sz="2000" b="1" dirty="0">
              <a:solidFill>
                <a:srgbClr val="DCBF1E"/>
              </a:solidFill>
              <a:latin typeface="Helvetica Neu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895350"/>
            <a:ext cx="480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u="sng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Program Management Options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Run through the University</a:t>
            </a:r>
          </a:p>
          <a:p>
            <a:pPr lvl="4">
              <a:lnSpc>
                <a:spcPct val="150000"/>
              </a:lnSpc>
            </a:pP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    -- University selects recipients using 	    	        </a:t>
            </a:r>
          </a:p>
          <a:p>
            <a:pPr lvl="4">
              <a:lnSpc>
                <a:spcPct val="150000"/>
              </a:lnSpc>
            </a:pPr>
            <a:r>
              <a:rPr lang="en-US" sz="1800" b="1" dirty="0">
                <a:solidFill>
                  <a:srgbClr val="1F497D"/>
                </a:solidFill>
                <a:latin typeface="Arial Narrow" panose="020B0606020202030204" pitchFamily="34" charset="0"/>
              </a:rPr>
              <a:t> </a:t>
            </a: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       guidance from the sponsor</a:t>
            </a:r>
          </a:p>
          <a:p>
            <a:pPr lvl="4">
              <a:lnSpc>
                <a:spcPct val="150000"/>
              </a:lnSpc>
            </a:pP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    </a:t>
            </a: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-- University facilitates sponsor/student 	      </a:t>
            </a:r>
          </a:p>
          <a:p>
            <a:pPr lvl="4">
              <a:lnSpc>
                <a:spcPct val="150000"/>
              </a:lnSpc>
            </a:pPr>
            <a:r>
              <a:rPr lang="en-US" sz="1800" b="1" dirty="0">
                <a:solidFill>
                  <a:srgbClr val="1F497D"/>
                </a:solidFill>
                <a:latin typeface="Arial Narrow" panose="020B0606020202030204" pitchFamily="34" charset="0"/>
              </a:rPr>
              <a:t> </a:t>
            </a: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       </a:t>
            </a: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interaction</a:t>
            </a:r>
          </a:p>
          <a:p>
            <a:pPr lvl="4">
              <a:lnSpc>
                <a:spcPct val="150000"/>
              </a:lnSpc>
            </a:pP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    -- </a:t>
            </a:r>
            <a:r>
              <a:rPr lang="en-US" sz="1800" b="1" dirty="0">
                <a:solidFill>
                  <a:srgbClr val="1F497D"/>
                </a:solidFill>
                <a:latin typeface="Arial Narrow" panose="020B0606020202030204" pitchFamily="34" charset="0"/>
              </a:rPr>
              <a:t>Treated as charitable </a:t>
            </a: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gift</a:t>
            </a:r>
          </a:p>
          <a:p>
            <a:pPr lvl="4">
              <a:lnSpc>
                <a:spcPct val="150000"/>
              </a:lnSpc>
            </a:pP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    -- Can be endowed or expendable</a:t>
            </a:r>
            <a:endParaRPr lang="en-US" sz="1800" b="1" dirty="0" smtClean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65468" y="361950"/>
            <a:ext cx="444993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800" b="1" dirty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b="1" u="sng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Industry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+</a:t>
            </a: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 University does all the work</a:t>
            </a:r>
            <a:b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</a:br>
            <a:r>
              <a:rPr lang="en-US" sz="1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+</a:t>
            </a: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 University often has better information about 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1F497D"/>
                </a:solidFill>
                <a:latin typeface="Arial Narrow" panose="020B0606020202030204" pitchFamily="34" charset="0"/>
              </a:rPr>
              <a:t> </a:t>
            </a: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   students; can maximize applicant pool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 </a:t>
            </a: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Sponsor has less direct control</a:t>
            </a:r>
          </a:p>
          <a:p>
            <a:pPr>
              <a:lnSpc>
                <a:spcPct val="150000"/>
              </a:lnSpc>
            </a:pPr>
            <a:r>
              <a:rPr lang="en-US" sz="1800" b="1" u="sng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University</a:t>
            </a:r>
            <a:endParaRPr lang="en-US" sz="1800" b="1" u="sng" dirty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B050"/>
                </a:solidFill>
                <a:latin typeface="Arial Narrow" panose="020B0606020202030204" pitchFamily="34" charset="0"/>
              </a:rPr>
              <a:t>+</a:t>
            </a:r>
            <a:r>
              <a:rPr lang="en-US" sz="1800" b="1" dirty="0">
                <a:solidFill>
                  <a:srgbClr val="1F497D"/>
                </a:solidFill>
                <a:latin typeface="Arial Narrow" panose="020B0606020202030204" pitchFamily="34" charset="0"/>
              </a:rPr>
              <a:t> </a:t>
            </a: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Ability to direct funds with fidelity to sponsor   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1F497D"/>
                </a:solidFill>
                <a:latin typeface="Arial Narrow" panose="020B0606020202030204" pitchFamily="34" charset="0"/>
              </a:rPr>
              <a:t> </a:t>
            </a: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  criteria &amp; student needs</a:t>
            </a:r>
            <a:b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</a:br>
            <a:r>
              <a:rPr lang="en-US" sz="1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+</a:t>
            </a: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Integration with financial aid packages</a:t>
            </a:r>
            <a:b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</a:br>
            <a:r>
              <a:rPr lang="en-US" sz="1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+</a:t>
            </a: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Publicity</a:t>
            </a:r>
            <a:endParaRPr lang="en-US" sz="1800" b="1" dirty="0" smtClean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1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3200" y="133349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CBF1E"/>
                </a:solidFill>
                <a:latin typeface="Helvetica Neue"/>
              </a:rPr>
              <a:t>Th</a:t>
            </a:r>
            <a:r>
              <a:rPr lang="en-US" sz="2000" b="1" dirty="0" smtClean="0">
                <a:solidFill>
                  <a:srgbClr val="DCBF1E"/>
                </a:solidFill>
                <a:latin typeface="Helvetica Neue"/>
              </a:rPr>
              <a:t>e Options</a:t>
            </a:r>
            <a:endParaRPr lang="en-US" sz="2000" b="1" dirty="0">
              <a:solidFill>
                <a:srgbClr val="DCBF1E"/>
              </a:solidFill>
              <a:latin typeface="Helvetica Neu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895350"/>
            <a:ext cx="431306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u="sng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Program Management Options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Run by an external entity</a:t>
            </a:r>
          </a:p>
          <a:p>
            <a:pPr lvl="4">
              <a:lnSpc>
                <a:spcPct val="150000"/>
              </a:lnSpc>
            </a:pP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    -- Sponsor selects recipients</a:t>
            </a:r>
          </a:p>
          <a:p>
            <a:pPr lvl="4">
              <a:lnSpc>
                <a:spcPct val="150000"/>
              </a:lnSpc>
            </a:pPr>
            <a:r>
              <a:rPr lang="en-US" sz="1800" b="1" dirty="0">
                <a:solidFill>
                  <a:srgbClr val="1F497D"/>
                </a:solidFill>
                <a:latin typeface="Arial Narrow" panose="020B0606020202030204" pitchFamily="34" charset="0"/>
              </a:rPr>
              <a:t> </a:t>
            </a: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   -- </a:t>
            </a:r>
            <a:r>
              <a:rPr lang="en-US" sz="1800" b="1" dirty="0">
                <a:solidFill>
                  <a:srgbClr val="1F497D"/>
                </a:solidFill>
                <a:latin typeface="Arial Narrow" panose="020B0606020202030204" pitchFamily="34" charset="0"/>
              </a:rPr>
              <a:t>Treated as </a:t>
            </a: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non-gift payment</a:t>
            </a:r>
          </a:p>
          <a:p>
            <a:pPr lvl="4">
              <a:lnSpc>
                <a:spcPct val="150000"/>
              </a:lnSpc>
            </a:pPr>
            <a:r>
              <a:rPr lang="en-US" sz="1800" b="1" dirty="0">
                <a:solidFill>
                  <a:srgbClr val="1F497D"/>
                </a:solidFill>
                <a:latin typeface="Arial Narrow" panose="020B0606020202030204" pitchFamily="34" charset="0"/>
              </a:rPr>
              <a:t>	</a:t>
            </a: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* Funds can be transferred to a 	  student’s account</a:t>
            </a:r>
          </a:p>
          <a:p>
            <a:pPr lvl="4">
              <a:lnSpc>
                <a:spcPct val="150000"/>
              </a:lnSpc>
            </a:pPr>
            <a:r>
              <a:rPr lang="en-US" sz="1800" b="1" dirty="0">
                <a:solidFill>
                  <a:srgbClr val="1F497D"/>
                </a:solidFill>
                <a:latin typeface="Arial Narrow" panose="020B0606020202030204" pitchFamily="34" charset="0"/>
              </a:rPr>
              <a:t>	</a:t>
            </a: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* Funds can be paid directly to the 	  student</a:t>
            </a:r>
          </a:p>
          <a:p>
            <a:pPr lvl="4">
              <a:lnSpc>
                <a:spcPct val="150000"/>
              </a:lnSpc>
            </a:pP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    </a:t>
            </a:r>
            <a:endParaRPr lang="en-US" sz="1800" b="1" dirty="0" smtClean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65468" y="361950"/>
            <a:ext cx="44499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800" b="1" dirty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b="1" u="sng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Industry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+</a:t>
            </a: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Maximizes flexibility</a:t>
            </a:r>
            <a:endParaRPr lang="en-US" sz="1800" b="1" dirty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</a:t>
            </a: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 Sponsor typically has less access to  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   University marketing channels</a:t>
            </a:r>
            <a:b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</a:br>
            <a:r>
              <a:rPr lang="en-US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-</a:t>
            </a:r>
            <a:r>
              <a:rPr lang="en-US" sz="1800" b="1" dirty="0">
                <a:solidFill>
                  <a:srgbClr val="1F497D"/>
                </a:solidFill>
                <a:latin typeface="Arial Narrow" panose="020B0606020202030204" pitchFamily="34" charset="0"/>
              </a:rPr>
              <a:t>  </a:t>
            </a: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Selections often made with less information </a:t>
            </a:r>
            <a:r>
              <a:rPr lang="en-US" sz="1800" b="1" u="sng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University</a:t>
            </a: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/>
            </a:r>
            <a:b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</a:br>
            <a:r>
              <a:rPr lang="en-US" sz="1800" b="1" dirty="0">
                <a:solidFill>
                  <a:srgbClr val="00B050"/>
                </a:solidFill>
                <a:latin typeface="Arial Narrow" panose="020B0606020202030204" pitchFamily="34" charset="0"/>
              </a:rPr>
              <a:t>+</a:t>
            </a:r>
            <a:r>
              <a:rPr lang="en-US" sz="1800" b="1" dirty="0">
                <a:solidFill>
                  <a:srgbClr val="1F497D"/>
                </a:solidFill>
                <a:latin typeface="Arial Narrow" panose="020B0606020202030204" pitchFamily="34" charset="0"/>
              </a:rPr>
              <a:t>  Student support </a:t>
            </a: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always aligns with mission</a:t>
            </a:r>
            <a:endParaRPr lang="en-US" sz="1800" b="1" dirty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</a:t>
            </a: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 Lack of integration with financial aid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</a:t>
            </a: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 Corporate relations officers often   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1F497D"/>
                </a:solidFill>
                <a:latin typeface="Arial Narrow" panose="020B0606020202030204" pitchFamily="34" charset="0"/>
              </a:rPr>
              <a:t> </a:t>
            </a:r>
            <a:r>
              <a:rPr lang="en-US" sz="18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  rewarded for gift production</a:t>
            </a:r>
          </a:p>
          <a:p>
            <a:pPr>
              <a:lnSpc>
                <a:spcPct val="150000"/>
              </a:lnSpc>
            </a:pPr>
            <a:endParaRPr lang="en-US" sz="1800" b="1" dirty="0" smtClean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76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895350"/>
            <a:ext cx="3733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Summary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Scholarships &amp; fellowships are a great tool as part of a broader campus engagement strategy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There are several ways to structure student support; each has benefits and drawbacks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Engagement of students is critical to success</a:t>
            </a:r>
            <a:endParaRPr lang="en-US" sz="2000" b="1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133349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CBF1E"/>
                </a:solidFill>
                <a:latin typeface="Helvetica Neue"/>
              </a:rPr>
              <a:t>Summary</a:t>
            </a:r>
            <a:endParaRPr lang="en-US" sz="2000" b="1" dirty="0">
              <a:solidFill>
                <a:srgbClr val="DCBF1E"/>
              </a:solidFill>
              <a:latin typeface="Helvetica Ne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9871" y="1047750"/>
            <a:ext cx="478552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2103428"/>
            <a:ext cx="3733800" cy="69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QUESTIONS?</a:t>
            </a:r>
            <a:endParaRPr lang="en-US" sz="3000" b="1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71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40696</TotalTime>
  <Words>429</Words>
  <Application>Microsoft Macintosh PowerPoint</Application>
  <PresentationFormat>On-screen Show (16:9)</PresentationFormat>
  <Paragraphs>155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 Narrow</vt:lpstr>
      <vt:lpstr>Helvetica Neue</vt:lpstr>
      <vt:lpstr>HelveticaNeueLT Std Lt</vt:lpstr>
      <vt:lpstr>ＭＳ Ｐゴシック</vt:lpstr>
      <vt:lpstr>Verdana</vt:lpstr>
      <vt:lpstr>Arial</vt:lpstr>
      <vt:lpstr>Calibri</vt:lpstr>
      <vt:lpstr>HelveticaNeueLT Std Cn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Roberts, Byron</dc:creator>
  <cp:lastModifiedBy>John Mclaughlin</cp:lastModifiedBy>
  <cp:revision>460</cp:revision>
  <cp:lastPrinted>2017-05-09T02:05:37Z</cp:lastPrinted>
  <dcterms:modified xsi:type="dcterms:W3CDTF">2017-09-08T16:57:29Z</dcterms:modified>
</cp:coreProperties>
</file>